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9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590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9DB6D6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8572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 H A P T E R  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76400"/>
            <a:ext cx="10668000" cy="1428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40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Ecommerce and</a:t>
            </a:r>
          </a:p>
          <a:p>
            <a:pPr algn="l">
              <a:lnSpc>
                <a:spcPct val="108000"/>
              </a:lnSpc>
            </a:pPr>
            <a:r>
              <a:rPr sz="40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Cross-border Ecommerce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525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5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电商与跨境电商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486150"/>
            <a:ext cx="971550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</a:t>
            </a:r>
            <a:r>
              <a:rPr sz="1600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bilingual </a:t>
            </a: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lecture series for international students  ·  面向留学生的双语课程（6 sessions）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171950"/>
            <a:ext cx="2286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6863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62000" y="4914900"/>
            <a:ext cx="533400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Course  </a:t>
            </a:r>
            <a:r>
              <a:rPr sz="1160" b="0" i="0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257800"/>
            <a:ext cx="533400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Instructor  授课教师  </a:t>
            </a:r>
            <a:r>
              <a:rPr lang="zh-CN" sz="160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陆小英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00700"/>
            <a:ext cx="9525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5" b="1" i="1">
                <a:solidFill>
                  <a:srgbClr val="8FA9C8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“The “e” in ecommerce has been an overwhelming success around the world.”</a:t>
            </a:r>
          </a:p>
          <a:p>
            <a:pPr algn="l">
              <a:lnSpc>
                <a:spcPct val="140000"/>
              </a:lnSpc>
            </a:pPr>
            <a:r>
              <a:rPr sz="1020" b="0" i="0">
                <a:solidFill>
                  <a:srgbClr val="5F7DA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教材开篇语：把商务电子化，是过去三十年最成功的一次技术改造。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How this chapter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本章六个课时的组织方式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 sessions × 90 min  ·  one running case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3457575" cy="21717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3457575" cy="3238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95350" y="1123950"/>
            <a:ext cx="571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4450" y="1143000"/>
            <a:ext cx="2762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什么算电商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504950"/>
            <a:ext cx="31623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counts as ecommerce?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095499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Definition; narrow, broad and pan-ecommerce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514600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定义与三种口径；口径决定数字能不能比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933700"/>
            <a:ext cx="31623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 min  ·  lecture + task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71975" y="1066800"/>
            <a:ext cx="3457575" cy="2171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371975" y="1066800"/>
            <a:ext cx="3457575" cy="3238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05325" y="1123950"/>
            <a:ext cx="571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24425" y="1143000"/>
            <a:ext cx="2762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什么使交易成为跨境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4375" y="1504950"/>
            <a:ext cx="31623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makes a transaction cross-border?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4375" y="2095499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elements; actors; platform vs seller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4375" y="2514600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三个构成要素；参与主体；平台与卖家的区别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24375" y="2933700"/>
            <a:ext cx="31623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 min  ·  lecture + task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981949" y="1066800"/>
            <a:ext cx="3457575" cy="21717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981949" y="1066800"/>
            <a:ext cx="3457575" cy="3238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115300" y="1123950"/>
            <a:ext cx="571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4400" y="1143000"/>
            <a:ext cx="2762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生态系统与传统商务对照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34350" y="1504950"/>
            <a:ext cx="31623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Ecosystem and the traditional comparison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34350" y="2095499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Figure 1-3; supporting services; §1.3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34350" y="2514600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生态系统各层；支撑服务；与传统商务的比较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34350" y="2933700"/>
            <a:ext cx="31623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 min  ·  lecture + task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390900"/>
            <a:ext cx="3457575" cy="2171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762000" y="3390900"/>
            <a:ext cx="3457575" cy="3238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95350" y="3448050"/>
            <a:ext cx="571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14450" y="3467100"/>
            <a:ext cx="2762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行业如何走到今天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400" y="3829050"/>
            <a:ext cx="31623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the industry got here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4400" y="4419600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1994; three stages; four trends (§1.4–1.5)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4838700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首笔在线交易；三个阶段；四大趋势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5257800"/>
            <a:ext cx="31623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 min  ·  lecture + task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71975" y="3390900"/>
            <a:ext cx="3457575" cy="21717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4371975" y="3390900"/>
            <a:ext cx="3457575" cy="3238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4505325" y="3448050"/>
            <a:ext cx="571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24425" y="3467100"/>
            <a:ext cx="2762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到底有多大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24375" y="3829050"/>
            <a:ext cx="31623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big is it, really?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24375" y="4419600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Scale vs penetration; Table 2-1; data gaps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24375" y="4838700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规模与渗透率；表 2-1；数据缺口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24375" y="5257800"/>
            <a:ext cx="31623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 min  ·  lecture + task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981949" y="3390900"/>
            <a:ext cx="3457575" cy="2171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7981949" y="3390900"/>
            <a:ext cx="3457575" cy="3238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8115300" y="3448050"/>
            <a:ext cx="571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534400" y="3467100"/>
            <a:ext cx="2762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优势、挑战与综合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34350" y="3829050"/>
            <a:ext cx="31623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Advantages, challenges, synthesis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34350" y="4419600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§1.6–1.8; cost and risk; workshop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34350" y="4838700"/>
            <a:ext cx="31623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优势与挑战；成本与风险；综合工作坊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34350" y="5257800"/>
            <a:ext cx="31623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 min  ·  lecture + task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62000" y="581025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800100" y="581025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952500" y="58864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 session ends with a task you produce in class — the six tasks build one assessment portfolio.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52500" y="610552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每节课都有一项课堂产出，六次产出一份完整的过程性评价材料。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 / 65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本章学习目标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 session 6  ·  六次课结束后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23850" cy="32385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2000" y="990599"/>
            <a:ext cx="323850" cy="3238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971550"/>
            <a:ext cx="6572250" cy="4781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7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 one purchase to say what makes a transaction ecommerce, and what makes it cross-border.</a:t>
            </a:r>
          </a:p>
          <a:p>
            <a:pPr algn="l">
              <a:lnSpc>
                <a:spcPct val="130000"/>
              </a:lnSpc>
            </a:pPr>
            <a:r>
              <a:rPr sz="105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用一次具体购买说明：什么算电商、什么使交易成为跨境。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1828800"/>
            <a:ext cx="323850" cy="32385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2000" y="1828800"/>
            <a:ext cx="323850" cy="3238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9200" y="1809750"/>
            <a:ext cx="6572250" cy="4781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7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Separate narrow, broad and pan-ecommerce, and name the question each scope answers.</a:t>
            </a:r>
          </a:p>
          <a:p>
            <a:pPr algn="l">
              <a:lnSpc>
                <a:spcPct val="130000"/>
              </a:lnSpc>
            </a:pPr>
            <a:r>
              <a:rPr sz="105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区分狭义、广义与大电商，并说出每种口径回答什么问题。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667000"/>
            <a:ext cx="323850" cy="32385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2000" y="2667000"/>
            <a:ext cx="323850" cy="3238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19200" y="2647950"/>
            <a:ext cx="6572250" cy="686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7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any case against the three elements: different customs territory, online settlement, cross-border delivery.</a:t>
            </a:r>
          </a:p>
          <a:p>
            <a:pPr algn="l">
              <a:lnSpc>
                <a:spcPct val="130000"/>
              </a:lnSpc>
            </a:pPr>
            <a:r>
              <a:rPr sz="105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用三个要素检验任意案例：不同关境、在线成交结算、跨境交付。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3505200"/>
            <a:ext cx="323850" cy="32385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2000" y="3505200"/>
            <a:ext cx="323850" cy="3238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3486150"/>
            <a:ext cx="6572250" cy="686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7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Draw one order as actors plus services, and locate the failing link instead of saying “logistics is bad”.</a:t>
            </a:r>
          </a:p>
          <a:p>
            <a:pPr algn="l">
              <a:lnSpc>
                <a:spcPct val="130000"/>
              </a:lnSpc>
            </a:pPr>
            <a:r>
              <a:rPr sz="105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把一笔订单画成主体与服务的链条，定位失败环节，而不是笼统说“物流不好”。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4343400"/>
            <a:ext cx="323850" cy="32385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62000" y="4343400"/>
            <a:ext cx="323850" cy="3238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9200" y="4324350"/>
            <a:ext cx="6572250" cy="686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7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Compare economies on scale and on penetration, and refuse to compare numbers with different scopes.</a:t>
            </a:r>
          </a:p>
          <a:p>
            <a:pPr algn="l">
              <a:lnSpc>
                <a:spcPct val="130000"/>
              </a:lnSpc>
            </a:pPr>
            <a:r>
              <a:rPr sz="105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从规模与渗透率两个维度比较经济体，并拒绝比较口径不同的数字。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5181600"/>
            <a:ext cx="323850" cy="32385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62000" y="5181600"/>
            <a:ext cx="323850" cy="3238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9200" y="5162550"/>
            <a:ext cx="6572250" cy="4781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7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State five advantages and seven challenges of cross-border ecommerce, and say who bears each.</a:t>
            </a:r>
          </a:p>
          <a:p>
            <a:pPr algn="l">
              <a:lnSpc>
                <a:spcPct val="130000"/>
              </a:lnSpc>
            </a:pPr>
            <a:r>
              <a:rPr sz="105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说出跨境电商的五项优势与七项挑战，并说明各自由谁承担。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96249" y="990599"/>
            <a:ext cx="3333750" cy="4724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324849" y="11239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EACH 90 MINUTES RUNS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4849" y="1409700"/>
            <a:ext cx="4381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63000" y="1428750"/>
            <a:ext cx="2476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24849" y="1714500"/>
            <a:ext cx="2857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 with the case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24849" y="18859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案例开场，先给问题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4849" y="2419350"/>
            <a:ext cx="4381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763000" y="2438400"/>
            <a:ext cx="2476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24849" y="2724150"/>
            <a:ext cx="2857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Concept, then counter-example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24849" y="289560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讲概念，紧接着给反例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24849" y="3429000"/>
            <a:ext cx="4381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763000" y="3448050"/>
            <a:ext cx="2476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24849" y="3733799"/>
            <a:ext cx="2857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 apply it in pairs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24849" y="3905249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两人一组动手做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24849" y="4438650"/>
            <a:ext cx="4381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63000" y="4457700"/>
            <a:ext cx="2476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24849" y="4743450"/>
            <a:ext cx="2857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Wrap: three sentences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24849" y="491490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收束：三句话总结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 / 65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One case, six sessions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一个案例贯穿六次课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We return to the same parcel  ·  同一只包裹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476750" cy="4476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9650" y="1181100"/>
            <a:ext cx="4000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TEACHING CASE  ·  FICTIONAL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1428750"/>
            <a:ext cx="4000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35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One phone case, one chain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828800"/>
            <a:ext cx="4000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一只手机壳，一条链条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9650" y="2266950"/>
            <a:ext cx="3981450" cy="628650"/>
          </a:xfrm>
          <a:prstGeom prst="roundRect">
            <a:avLst>
              <a:gd name="adj" fmla="val 8000"/>
            </a:avLst>
          </a:prstGeom>
          <a:solidFill>
            <a:srgbClr val="1637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62050" y="2352675"/>
            <a:ext cx="952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38349" y="23431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Shenzhen seller lists the case on a platform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38349" y="255270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深圳卖家在平台上架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09650" y="2990850"/>
            <a:ext cx="3981450" cy="628650"/>
          </a:xfrm>
          <a:prstGeom prst="roundRect">
            <a:avLst>
              <a:gd name="adj" fmla="val 8000"/>
            </a:avLst>
          </a:prstGeom>
          <a:solidFill>
            <a:srgbClr val="1637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62050" y="3076575"/>
            <a:ext cx="952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BUYER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38349" y="30670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Nairobi student orders and pays by card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38349" y="327660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内罗毕学生手机下单、刷卡支付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9650" y="3714750"/>
            <a:ext cx="3981450" cy="628650"/>
          </a:xfrm>
          <a:prstGeom prst="roundRect">
            <a:avLst>
              <a:gd name="adj" fmla="val 8000"/>
            </a:avLst>
          </a:prstGeom>
          <a:solidFill>
            <a:srgbClr val="1637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62050" y="3800475"/>
            <a:ext cx="952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38349" y="3790949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US$12.9 on the listing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38349" y="400050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页面标价 12.9 美元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09650" y="4438650"/>
            <a:ext cx="3981450" cy="628650"/>
          </a:xfrm>
          <a:prstGeom prst="roundRect">
            <a:avLst>
              <a:gd name="adj" fmla="val 8000"/>
            </a:avLst>
          </a:prstGeom>
          <a:solidFill>
            <a:srgbClr val="1637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62050" y="4524375"/>
            <a:ext cx="952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DELIVERY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38349" y="45148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Arrives in 21 days; duty paid at the door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38349" y="472440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 天后到货，收货时缴税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9650" y="5200650"/>
            <a:ext cx="4000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1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real seller, order or prices are used.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19750" y="990599"/>
            <a:ext cx="5810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WE DO WITH IT IN EACH SESSION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19750" y="1238250"/>
            <a:ext cx="5810250" cy="5905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619750" y="1238250"/>
            <a:ext cx="438150" cy="5905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619750" y="1238250"/>
            <a:ext cx="438150" cy="590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1250" y="1333500"/>
            <a:ext cx="5143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word is doing the work — “shopping”, “import” or “cross-border”?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91250" y="1543050"/>
            <a:ext cx="5143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三个词中哪一个在起作用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619750" y="1905000"/>
            <a:ext cx="5810250" cy="5905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5619750" y="1905000"/>
            <a:ext cx="438150" cy="5905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619750" y="1905000"/>
            <a:ext cx="438150" cy="590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91250" y="2000250"/>
            <a:ext cx="5143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it against the three elements; separate platform, seller, services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91250" y="2209800"/>
            <a:ext cx="5143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三要素检验；区分平台、卖家与服务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619750" y="2571750"/>
            <a:ext cx="5810250" cy="5905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5619750" y="2571750"/>
            <a:ext cx="438150" cy="5905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619750" y="2571750"/>
            <a:ext cx="438150" cy="590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191250" y="2667000"/>
            <a:ext cx="5143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Locate every step and every cost line; find the failing box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191250" y="2876550"/>
            <a:ext cx="5143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定位每一步与每一笔成本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619750" y="3238500"/>
            <a:ext cx="5810250" cy="5905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5619750" y="3238500"/>
            <a:ext cx="438150" cy="5905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5619750" y="3238500"/>
            <a:ext cx="438150" cy="590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191250" y="3333750"/>
            <a:ext cx="5143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stage of the industry makes this order possible?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91250" y="3543300"/>
            <a:ext cx="5143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这笔订单依赖哪个发展阶段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619750" y="3905249"/>
            <a:ext cx="5810250" cy="5905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5619750" y="3905249"/>
            <a:ext cx="438150" cy="5905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619750" y="3905249"/>
            <a:ext cx="438150" cy="590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91250" y="4000500"/>
            <a:ext cx="5143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 this order be counted in the statistics, and in which scope?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91250" y="4210050"/>
            <a:ext cx="5143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这笔订单能否进统计、进哪个口径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619750" y="4572000"/>
            <a:ext cx="5810250" cy="5905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5619750" y="4572000"/>
            <a:ext cx="438150" cy="5905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5619750" y="4572000"/>
            <a:ext cx="438150" cy="590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191250" y="4667250"/>
            <a:ext cx="5143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 bears the seven challenges in this order, and how much?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91250" y="4876800"/>
            <a:ext cx="5143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七项挑战由谁承担、代价多大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62000" y="56769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800100" y="56769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952500" y="57531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Keep your notes on this one order: by Session 6 you will have a complete analysis of it.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" y="59721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请围绕这一笔订单持续记录，到第六次课你手上会有一份完整分析。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 / 65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095750" cy="68580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524000" y="4095750"/>
            <a:ext cx="3619500" cy="3619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952500" y="4667250"/>
            <a:ext cx="2476500" cy="2476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3400" y="571500"/>
            <a:ext cx="28575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 i="0">
                <a:solidFill>
                  <a:srgbClr val="2A5580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771650"/>
            <a:ext cx="3048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01 OF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3048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Definition, and the three scopes of ecommerce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4476750"/>
            <a:ext cx="314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90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8768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4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讲授 + 课堂任务 + 收束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9055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5F7DA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Chapter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2950" y="800100"/>
            <a:ext cx="6858000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10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What counts as ecommerce?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2950" y="1524000"/>
            <a:ext cx="6858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60" b="0" i="0">
                <a:solidFill>
                  <a:srgbClr val="1B4F9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什么算电商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52950" y="1866899"/>
            <a:ext cx="4191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52950" y="2019300"/>
            <a:ext cx="685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THIS SESSION  ·  本节目标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2950" y="21717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1550" y="21621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Explain, using one real purchase, what makes a transaction ecommerce.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用一次具体购买说明什么样的交易算电商。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2950" y="29146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1550" y="29051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Distinguish narrow, broad and pan-ecommerce, and the question each scope answers.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区分狭义、广义与大电商，并说出各自回答的问题。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2950" y="36576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81550" y="36480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Tell ecommerce from e-business and from digital commerce.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辨析电商、电商企业与数字商务。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2950" y="44005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81550" y="43910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 scope as a question, not as a label.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把口径当作提问工具，而不是标签。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52950" y="5257800"/>
            <a:ext cx="6858000" cy="8763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53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73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53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Warm-up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053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案例开场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436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056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436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Concept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436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概念讲解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81949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439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81949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Task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81949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课堂任务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202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822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202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Wrap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202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 / 65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Three people, one parcel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三个人，同一只包裹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Opening question  ·  开场提问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762500" cy="14287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71550" y="1123950"/>
            <a:ext cx="4381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FACTS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550" y="1314450"/>
            <a:ext cx="43815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student in Nairobi orders a phone case from a Shenzhen seller. US$12.9, delivered in 21 days, duty paid at the door.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1809750"/>
            <a:ext cx="43815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2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内罗毕的一名学生向深圳卖家订购一只手机壳：售价 12.9 美元，三周后到货，收货时缴税。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533650"/>
            <a:ext cx="5905500" cy="742950"/>
          </a:xfrm>
          <a:prstGeom prst="roundRect">
            <a:avLst>
              <a:gd name="adj" fmla="val 7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52500" y="26098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BUYER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752725"/>
            <a:ext cx="5334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“It is just online shopping.”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2971800"/>
            <a:ext cx="5334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“这就是网购。”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33449" y="3371850"/>
            <a:ext cx="5905500" cy="742950"/>
          </a:xfrm>
          <a:prstGeom prst="roundRect">
            <a:avLst>
              <a:gd name="adj" fmla="val 7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23950" y="34480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HER COUSIN, WHO RUNS A SHOP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71190" y="3648075"/>
            <a:ext cx="3286760" cy="213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“That is an import, not shopping.”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3950" y="3810000"/>
            <a:ext cx="5334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“这是进口，不是网购。”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04900" y="4210050"/>
            <a:ext cx="5905500" cy="742950"/>
          </a:xfrm>
          <a:prstGeom prst="roundRect">
            <a:avLst>
              <a:gd name="adj" fmla="val 7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295400" y="4286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HER TEACHER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73020" y="4436110"/>
            <a:ext cx="5334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“This is cross-border ecommerce.”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95400" y="4648200"/>
            <a:ext cx="5334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“这叫跨境电商。”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990599"/>
            <a:ext cx="4572000" cy="35052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105650" y="1200150"/>
            <a:ext cx="4095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QUESTION FOR TODAY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05650" y="1447800"/>
            <a:ext cx="40957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6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Are the three of them talking about the same event?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05650" y="2209800"/>
            <a:ext cx="4095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20" b="0" i="0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they are, which word is actually doing the work —
and which word is only a habit of speech?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05650" y="3143250"/>
            <a:ext cx="4095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三个人说的是同一件事吗？如果是，哪个词才真正起作用？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105650" y="3733799"/>
            <a:ext cx="409575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105650" y="3867150"/>
            <a:ext cx="40957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1">
                <a:solidFill>
                  <a:srgbClr val="9DB6D6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Answer it twice: once before the lecture, once at the end of it.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2000" y="52197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00100" y="5219700"/>
            <a:ext cx="10629900" cy="552450"/>
          </a:xfrm>
          <a:prstGeom prst="rect">
            <a:avLst/>
          </a:prstGeom>
          <a:solidFill>
            <a:srgbClr val="F2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52500" y="52959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definition is not a dictionary entry here — it is the tool that decides what gets counted, taxed and regulated.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" y="55149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在本课程里，定义不是词典条目，而是决定“什么被统计、被征税、被监管”的工具。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 / 65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What ecommerce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电商是什么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Textbook §1.1  ·  定义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476750" cy="2381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000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DEFINITION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52550"/>
            <a:ext cx="4000500" cy="104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605" b="0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Commerce conducted electronically via the Internet: the buying and selling of goods or services, and the transfer of money or data.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2495550"/>
            <a:ext cx="400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8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通过互联网以电子方式完成的商务活动：买卖商品或服务，并转移资金或数据。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3048000"/>
            <a:ext cx="4000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1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object is not the test. The electronic completion is.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67350" y="990599"/>
            <a:ext cx="2857500" cy="110490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467350" y="990599"/>
            <a:ext cx="28575" cy="11049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619750" y="1104900"/>
            <a:ext cx="247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19750" y="1295400"/>
            <a:ext cx="2476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19750" y="1504950"/>
            <a:ext cx="25908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phone case, a book, a machine tool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19750" y="1828800"/>
            <a:ext cx="2590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手机壳、书、机床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77250" y="990599"/>
            <a:ext cx="2857500" cy="110490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477250" y="990599"/>
            <a:ext cx="28575" cy="11049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29650" y="1104900"/>
            <a:ext cx="247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Services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29650" y="1295400"/>
            <a:ext cx="2476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29650" y="1504950"/>
            <a:ext cx="25908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night in a hotel, a flight, a course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29650" y="1828800"/>
            <a:ext cx="2590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一晚酒店、机票、课程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67350" y="2209800"/>
            <a:ext cx="2857500" cy="110490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467350" y="2209800"/>
            <a:ext cx="28575" cy="11049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619750" y="2324100"/>
            <a:ext cx="247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Money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19750" y="2514600"/>
            <a:ext cx="2476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资金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19750" y="2724150"/>
            <a:ext cx="25908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card payment, a wallet top-up, an invoice paid online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19750" y="3048000"/>
            <a:ext cx="2590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刷卡支付、钱包充值、在线付账单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477250" y="2209800"/>
            <a:ext cx="2857500" cy="110490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477250" y="2209800"/>
            <a:ext cx="28575" cy="11049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629650" y="2324100"/>
            <a:ext cx="247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29650" y="2514600"/>
            <a:ext cx="2476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29650" y="2724150"/>
            <a:ext cx="25908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subscription feed, an API call, a licence key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29650" y="3048000"/>
            <a:ext cx="2590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订阅信息流、接口调用、授权码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62000" y="35814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800100" y="35814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52500" y="36576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is not e-marketing: an advertisement is not a transaction. Placing an ad is marketing; completing the exchange electronically is ecommerce.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4133849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电商不等于网络营销：投放广告是营销，通过电子方式完成交易才是电商。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62000" y="43053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62000" y="4495800"/>
            <a:ext cx="4953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 WHAT CHANGES WHEN THE TRANSACTION MOVES ONLINE?</a:t>
            </a:r>
          </a:p>
        </p:txBody>
      </p:sp>
      <p:sp>
        <p:nvSpPr>
          <p:cNvPr id="44" name="Oval 43"/>
          <p:cNvSpPr/>
          <p:nvPr/>
        </p:nvSpPr>
        <p:spPr>
          <a:xfrm>
            <a:off x="771525" y="48054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914400" y="4743450"/>
            <a:ext cx="4800600" cy="229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 stops being local — a seller meets buyers it could never meet in a shop.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14400" y="4922024"/>
            <a:ext cx="4800600" cy="210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覆盖范围不再受地理限制，卖家能接触到实体店触达不到的买家。</a:t>
            </a:r>
          </a:p>
        </p:txBody>
      </p:sp>
      <p:sp>
        <p:nvSpPr>
          <p:cNvPr id="47" name="Oval 46"/>
          <p:cNvSpPr/>
          <p:nvPr/>
        </p:nvSpPr>
        <p:spPr>
          <a:xfrm>
            <a:off x="771525" y="524247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914400" y="5180495"/>
            <a:ext cx="4800600" cy="229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Each step leaves a record — order, payment, handover, declaration.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14400" y="5359069"/>
            <a:ext cx="4800600" cy="210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每一步都留下记录：订单、支付、交接、申报。</a:t>
            </a:r>
          </a:p>
        </p:txBody>
      </p:sp>
      <p:sp>
        <p:nvSpPr>
          <p:cNvPr id="50" name="Oval 49"/>
          <p:cNvSpPr/>
          <p:nvPr/>
        </p:nvSpPr>
        <p:spPr>
          <a:xfrm>
            <a:off x="771525" y="567952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914400" y="5617540"/>
            <a:ext cx="4800600" cy="229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new set of actors appears between seller and buyer.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4400" y="5796114"/>
            <a:ext cx="4800600" cy="210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买卖双方之间出现了一组新的主体。</a:t>
            </a:r>
          </a:p>
        </p:txBody>
      </p:sp>
      <p:sp>
        <p:nvSpPr>
          <p:cNvPr id="53" name="Oval 52"/>
          <p:cNvSpPr/>
          <p:nvPr/>
        </p:nvSpPr>
        <p:spPr>
          <a:xfrm>
            <a:off x="6105525" y="45577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248400" y="4495800"/>
            <a:ext cx="5181600" cy="229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unit of analysis becomes the order, not the shop.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48400" y="4674374"/>
            <a:ext cx="5181600" cy="210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分析单位从“店铺”变成“订单”。</a:t>
            </a:r>
          </a:p>
        </p:txBody>
      </p:sp>
      <p:sp>
        <p:nvSpPr>
          <p:cNvPr id="56" name="Oval 55"/>
          <p:cNvSpPr/>
          <p:nvPr/>
        </p:nvSpPr>
        <p:spPr>
          <a:xfrm>
            <a:off x="6105525" y="499482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6248400" y="4932845"/>
            <a:ext cx="5181600" cy="229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Costs move: no rent, but freight, commission and returns.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48400" y="5111419"/>
            <a:ext cx="5181600" cy="210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成本结构改变：没有店租，却多了运费、佣金与退货。</a:t>
            </a:r>
          </a:p>
        </p:txBody>
      </p:sp>
      <p:sp>
        <p:nvSpPr>
          <p:cNvPr id="59" name="Oval 58"/>
          <p:cNvSpPr/>
          <p:nvPr/>
        </p:nvSpPr>
        <p:spPr>
          <a:xfrm>
            <a:off x="6105525" y="543187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248400" y="5369890"/>
            <a:ext cx="5181600" cy="2296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8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Rules follow the transaction across borders.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248400" y="5548464"/>
            <a:ext cx="5181600" cy="210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规则随交易跨境而叠加。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 / 65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Why the definition matters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为什么定义重要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Scope decides what is counted and what is taxed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90599"/>
            <a:ext cx="10668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governments, two firms, one word — and three different numbers. None of them has to be wrong.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1314450"/>
            <a:ext cx="6667500" cy="14859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71550" y="144780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1" i="0">
                <a:solidFill>
                  <a:srgbClr val="0E2A4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“Online retail sales”  网络零售额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169545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Counted: consumer purchases of goods through online channels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550" y="190500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counted: B2B component procurement, internal document flows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1550" y="2209800"/>
            <a:ext cx="62865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统计消费者线上购买商品；不含企业间零部件采购与内部单据流转。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952750"/>
            <a:ext cx="6667500" cy="14859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71550" y="308610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1" i="0">
                <a:solidFill>
                  <a:srgbClr val="0E2A4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“Ecommerce revenue”  电商收入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1550" y="333375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Counted: whatever the firm decides to report — goods, services, commissions,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1550" y="354330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counted: whatever falls outside that definition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1550" y="3848099"/>
            <a:ext cx="62865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统计口径由企业自定，可能含服务、佣金、广告；口径外的不计。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20000" y="1314450"/>
            <a:ext cx="3810000" cy="1485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829550" y="1447800"/>
            <a:ext cx="3429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CONSEQUENCE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29550" y="165735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Two correct numbers, placed side by side, produce a comparison that means nothing.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29550" y="2381250"/>
            <a:ext cx="3429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两个都正确的数字并排放，会得出一个没有意义的比较。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0" y="2952750"/>
            <a:ext cx="3810000" cy="14859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829550" y="3086100"/>
            <a:ext cx="3429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HABIT WE START TODAY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29550" y="3295650"/>
            <a:ext cx="3429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5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Before using a number, ask: which scope is this?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29550" y="3886200"/>
            <a:ext cx="3429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用任何数字前先问：这是哪一种口径？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46101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800100" y="46101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52500" y="46863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Write the scope into the sentence: “platform-based consumer ecommerce is small”, not “ecommerce is small”.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49053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把口径写进句子里：说“平台型消费者电商很小”，而不是“电商很小”。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 / 65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Three scopes, three questions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三种口径，三个问题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Narrow · Broad · Pan  ·  狭义 / 广义 / 泛电商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457575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62000" y="990599"/>
            <a:ext cx="3457575" cy="3810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1066800"/>
            <a:ext cx="190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NARROW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50" y="1085850"/>
            <a:ext cx="2095499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狭义电商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504950"/>
            <a:ext cx="314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Transactions completed on a third-party platform.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038349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在第三方平台上完成的交易。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49555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ANSWERS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647950"/>
            <a:ext cx="3143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large is platform-based retail?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83845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平台零售有多大？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08610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EXCLUDES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238500"/>
            <a:ext cx="3143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Excludes brand sites, B2B procurement, internal flows.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54330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不含品牌独立站、企业间采购、内部流程。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848099"/>
            <a:ext cx="95250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SCOPE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314450" y="3886200"/>
            <a:ext cx="2686050" cy="57150"/>
          </a:xfrm>
          <a:prstGeom prst="rect">
            <a:avLst/>
          </a:prstGeom>
          <a:solidFill>
            <a:srgbClr val="E4E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314450" y="3886200"/>
            <a:ext cx="859536" cy="57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4038600"/>
            <a:ext cx="31432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one transaction  ·  一笔交易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71975" y="990599"/>
            <a:ext cx="3457575" cy="37719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371975" y="990599"/>
            <a:ext cx="3457575" cy="3810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524375" y="1066800"/>
            <a:ext cx="190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BROAD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10225" y="1085850"/>
            <a:ext cx="2095499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广义电商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24375" y="1504950"/>
            <a:ext cx="314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whole online journey: marketing, order, payment, logistics, after-sales.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24375" y="2038349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覆盖营销、下单、支付、物流、售后的全过程。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24375" y="249555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ANSWERS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24375" y="2647950"/>
            <a:ext cx="3143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does one customer journey involve?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24375" y="283845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一次完整的顾客旅程包含什么？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24375" y="308610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EXCLUDES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24375" y="3238500"/>
            <a:ext cx="3143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Excludes internal management and e-documents.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24375" y="354330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不含内部管理与电子单据。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24375" y="3848099"/>
            <a:ext cx="95250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SCOPE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924425" y="3886200"/>
            <a:ext cx="2686050" cy="57150"/>
          </a:xfrm>
          <a:prstGeom prst="rect">
            <a:avLst/>
          </a:prstGeom>
          <a:solidFill>
            <a:srgbClr val="E4E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4924425" y="3886200"/>
            <a:ext cx="1719072" cy="57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524375" y="4038600"/>
            <a:ext cx="31432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one journey  ·  一次旅程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981949" y="990599"/>
            <a:ext cx="3457575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7981949" y="990599"/>
            <a:ext cx="3457575" cy="3810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8134350" y="1066800"/>
            <a:ext cx="190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20200" y="1085850"/>
            <a:ext cx="2095499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泛电商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34350" y="1504950"/>
            <a:ext cx="314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 business activity using electronic, digital and network tools.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34350" y="2038349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一切使用电子、数字与网络工具的商业活动，含内部管理、电子单据、电子资金。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34350" y="249555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ANSWERS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134350" y="2647950"/>
            <a:ext cx="3143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digital is a firm?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134350" y="283845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一家企业的数字化程度多高？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134350" y="308610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EXCLUDES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34350" y="3238500"/>
            <a:ext cx="3143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Excludes almost nothing — that is the point.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34350" y="354330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几乎不排除任何环节——这正是它的用处。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34350" y="3848099"/>
            <a:ext cx="95250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SCOPE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534400" y="3886200"/>
            <a:ext cx="2686050" cy="57150"/>
          </a:xfrm>
          <a:prstGeom prst="rect">
            <a:avLst/>
          </a:prstGeom>
          <a:solidFill>
            <a:srgbClr val="E4E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8534400" y="3886200"/>
            <a:ext cx="2578608" cy="57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8134350" y="4038600"/>
            <a:ext cx="31432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one firm  ·  一家企业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62000" y="493395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800100" y="493395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952500" y="50101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They are not three stages, and not three kinds of company. They are three boundaries drawn around the same activity.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52500" y="522922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三者不是三个阶段，也不是三类公司，而是围绕同一批活动画出的三条边界。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 / 65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One sentence, three verdicts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同一句话，三种判决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test you can run in ten seconds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3619500" cy="1143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2500" y="112395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CLAIM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1314450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5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“Our country’s ecommerce market is small.”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1771650"/>
            <a:ext cx="3238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“我们国家的电商市场很小。”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324100"/>
            <a:ext cx="6667500" cy="8763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62000" y="2324100"/>
            <a:ext cx="38100" cy="87630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52500" y="2438400"/>
            <a:ext cx="1905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 platform retail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57500" y="24479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按平台零售口径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266700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may well be true. Few sellers list online; buyers lack trust.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287655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可能成立：卖家少、买家信任不足。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276600"/>
            <a:ext cx="6667500" cy="8763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62000" y="3276600"/>
            <a:ext cx="38100" cy="8763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52500" y="3390900"/>
            <a:ext cx="1905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B8860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 broad ecommerce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57500" y="34004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按广义电商口径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361950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same market may be far larger once delivery and after-sales are included.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" y="382905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同一市场在计入配送与售后后可能大得多。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4229100"/>
            <a:ext cx="6667500" cy="8763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62000" y="4229100"/>
            <a:ext cx="38100" cy="876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52500" y="4343400"/>
            <a:ext cx="1905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 pan-ecommerce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57500" y="43529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按泛电商口径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" y="457200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Nearly every registered firm that uses e-mail or e-invoicing counts.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" y="4781550"/>
            <a:ext cx="6286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几乎每家使用邮件或电子发票的注册企业都会被算进去。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0" y="990599"/>
            <a:ext cx="3810000" cy="31623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829550" y="1143000"/>
            <a:ext cx="3429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REWRITE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29550" y="1352550"/>
            <a:ext cx="34290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5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Name the scope inside the sentence.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29550" y="1809750"/>
            <a:ext cx="3429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把口径写进句子里。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29550" y="2152650"/>
            <a:ext cx="34290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45" b="0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✕  “Ecommerce is small here.”</a:t>
            </a:r>
          </a:p>
          <a:p>
            <a:pPr algn="l">
              <a:lnSpc>
                <a:spcPct val="150000"/>
              </a:lnSpc>
            </a:pPr>
            <a:r>
              <a:rPr sz="1045" b="0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✓  “Platform-based consumer ecommerce is small here, while the wider delivery-and-after-sales market is growing.”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620000" y="4305300"/>
            <a:ext cx="3810000" cy="1143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829550" y="4438650"/>
            <a:ext cx="3429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WHY IT MATTERS LATER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29550" y="4629150"/>
            <a:ext cx="3429000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Session 5 you will compare national markets. Every trap there is this trap, one level up.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 / 65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Three words people use as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三个常被混用的词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· E-business · Digital commerce  ·  辨析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10668000" cy="3486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8061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Term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术语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What it covers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覆盖范围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Where you meet it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常见场景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9363"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Ecommerce</a:t>
                      </a:r>
                    </a:p>
                    <a:p>
                      <a:pPr algn="l"/>
                      <a:r>
                        <a:rPr sz="101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online purchase and sale of goods and services via the Internet.</a:t>
                      </a:r>
                    </a:p>
                    <a:p>
                      <a:pPr algn="l"/>
                      <a:r>
                        <a:rPr sz="101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通过互联网在线买卖商品与服务。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Retail transactions; market size; this course.</a:t>
                      </a:r>
                    </a:p>
                    <a:p>
                      <a:pPr algn="l"/>
                      <a:r>
                        <a:rPr sz="101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零售交易；市场规模；本课程。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9363"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Ebusiness</a:t>
                      </a:r>
                    </a:p>
                    <a:p>
                      <a:pPr algn="l"/>
                      <a:r>
                        <a:rPr sz="101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电子商务（企业）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entire process of running a company via the Internet and intranet — ecommerce is one part of it.</a:t>
                      </a:r>
                    </a:p>
                    <a:p>
                      <a:pPr algn="l"/>
                      <a:r>
                        <a:rPr sz="101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通过互联网与内网运营一家企业的全过程，电商只是其中一部分。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Firm-level digital operations; supply chain; internal workflow.</a:t>
                      </a:r>
                    </a:p>
                    <a:p>
                      <a:pPr algn="l"/>
                      <a:r>
                        <a:rPr sz="101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企业数字化运营；供应链；内部流程。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9363">
                <a:tc>
                  <a:txBody>
                    <a:bodyPr/>
                    <a:lstStyle/>
                    <a:p>
                      <a:pPr algn="l"/>
                      <a:r>
                        <a:rPr sz="12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Digital commerce</a:t>
                      </a:r>
                    </a:p>
                    <a:p>
                      <a:pPr algn="l"/>
                      <a:r>
                        <a:rPr sz="101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数字商务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Ebusiness and ecommerce conducted digitally, generating flows of data; the perspective is on information elements.</a:t>
                      </a:r>
                    </a:p>
                    <a:p>
                      <a:pPr algn="l"/>
                      <a:r>
                        <a:rPr sz="101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数字化开展的电商与电商企业运营，产生数据流；视角落在信息要素上。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Digital trade policy; data flows; includes games, content, services.</a:t>
                      </a:r>
                    </a:p>
                    <a:p>
                      <a:pPr algn="l"/>
                      <a:r>
                        <a:rPr sz="101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数字贸易政策；数据流动；含游戏、内容、服务。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41148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00100" y="41148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52500" y="4190999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practice people say “ecommerce” for all three. In an exam answer, the useful move is to state the scope, not to defend the label.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4100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实践中三者常被混用；答题时真正有用的动作是说清口径，而不是为标签辩护。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4781550"/>
            <a:ext cx="5143500" cy="1219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71550" y="489585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TEST FOR ANY STATEMENT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1550" y="5086350"/>
            <a:ext cx="4762500" cy="6001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of the three is being described: a transaction, a firm, or an information flow?</a:t>
            </a:r>
          </a:p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这段话描述的是交易、企业，还是信息流？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5705475"/>
            <a:ext cx="476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the answer changes the number, the scope was the point.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0" y="4781550"/>
            <a:ext cx="5334000" cy="1219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05550" y="4895850"/>
            <a:ext cx="495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TEXTBOOK WORDING  ·  教材原文要点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5550" y="5086350"/>
            <a:ext cx="4953000" cy="578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could be one part of running an ebusiness. Digital commerce covers a much broader scope, including businesses such as game playing.</a:t>
            </a:r>
          </a:p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电商可以是电商企业运营的一部分；数字商务范围更宽，还包括游戏等业务。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 / 65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Four things that are usually wrong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四个常见错误说法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Claim → clarification  ·  说法与澄清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0287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2500" y="1123950"/>
            <a:ext cx="24764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1123950"/>
            <a:ext cx="4381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1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“Buying on a phone is mobile commerce, so it is cross-border.”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1371600"/>
            <a:ext cx="4381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“手机上下单就是移动电商，所以就是跨境。”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53100" y="1123950"/>
            <a:ext cx="9525" cy="7620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05500" y="1123950"/>
            <a:ext cx="24764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1123950"/>
            <a:ext cx="51435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device says nothing about the two parties or the customs territories. Mobile commerce is another dimension entirely.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1581150"/>
            <a:ext cx="51435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设备只说明工具，不说明交易双方与关境；移动电商是另一个维度。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114550"/>
            <a:ext cx="10668000" cy="10287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52500" y="2247900"/>
            <a:ext cx="24764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9200" y="2247900"/>
            <a:ext cx="4381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1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“Ecommerce means shopping online.”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2495550"/>
            <a:ext cx="4381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“电商就是在网上买东西。”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53100" y="2247900"/>
            <a:ext cx="9525" cy="7620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05500" y="2247900"/>
            <a:ext cx="24764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72200" y="2247900"/>
            <a:ext cx="51435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B2B procurement, hotel nights, payments and data transfers are ecommerce too. The object is not the test.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72200" y="2705100"/>
            <a:ext cx="51435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企业间采购、酒店住宿、支付与数据转移同样是电商；对象不是判断标准。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238500"/>
            <a:ext cx="10668000" cy="10287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52500" y="3371850"/>
            <a:ext cx="24764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19200" y="3371850"/>
            <a:ext cx="4381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1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“Narrow, broad and pan are three development stages.”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19200" y="3619500"/>
            <a:ext cx="4381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“狭义、广义、泛电商是三个发展阶段。”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53100" y="3371850"/>
            <a:ext cx="9525" cy="7620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905500" y="3371850"/>
            <a:ext cx="24764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72200" y="3371850"/>
            <a:ext cx="51435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They are three boundaries around the same activity, serving different questions — not a sequence.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72200" y="3829050"/>
            <a:ext cx="51435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它们是围绕同一批活动的三条边界，服务不同问题，不是先后阶段。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4362450"/>
            <a:ext cx="10668000" cy="10287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52500" y="4495800"/>
            <a:ext cx="24764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19200" y="4495800"/>
            <a:ext cx="4381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1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“The company calls itself a global ecommerce firm, so its orders are cross-border.”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19200" y="4743450"/>
            <a:ext cx="4381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“公司自称全球电商，所以订单就是跨境。”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53100" y="4495800"/>
            <a:ext cx="9525" cy="7620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905500" y="4495800"/>
            <a:ext cx="247649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72200" y="4495800"/>
            <a:ext cx="51435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Self-description is marketing. Test the order, not the slogan.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72200" y="4953000"/>
            <a:ext cx="51435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自我描述是营销话术；要检验订单，而不是检验标语。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2000" y="56007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00100" y="56007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52500" y="56769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Each of these four will come back in Session 5 as a statistical error, not just a vocabulary error.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" y="58959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这四个错误在第五次课会以“统计错误”的形式再次出现，而不只是用词错误。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 / 65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TASK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Classify six activities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分类六种活动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 minutes, in pairs  ·  两人一组，8 分钟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457575" cy="1143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114300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8250" y="1123950"/>
            <a:ext cx="2819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Buying a phone case from a Shenzhen seller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8250" y="1562100"/>
            <a:ext cx="28194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向深圳卖家买手机壳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866899"/>
            <a:ext cx="2857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Ecommerce?  Cross-border?  Which scope?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019300"/>
            <a:ext cx="31432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371975" y="1028700"/>
            <a:ext cx="3457575" cy="1143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24375" y="114300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8225" y="1123950"/>
            <a:ext cx="2819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Booking one night in a Bangkok hotel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8225" y="1562100"/>
            <a:ext cx="28194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预订曼谷一晚酒店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4375" y="1866899"/>
            <a:ext cx="2857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Ecommerce?  Cross-border?  Which scope?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24375" y="2019300"/>
            <a:ext cx="31432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981949" y="1028700"/>
            <a:ext cx="3457575" cy="1143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134350" y="114300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1123950"/>
            <a:ext cx="2819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Paying a supplier’s invoice by online transfer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58200" y="1562100"/>
            <a:ext cx="28194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在线转账支付供应商账单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4350" y="1866899"/>
            <a:ext cx="2857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Ecommerce?  Cross-border?  Which scope?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34350" y="2019300"/>
            <a:ext cx="31432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762000" y="2286000"/>
            <a:ext cx="3457575" cy="1143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4400" y="240030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8250" y="2381250"/>
            <a:ext cx="2819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Seeing a banner ad for shoes and not buying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38250" y="2819400"/>
            <a:ext cx="28194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看到鞋子横幅广告但没买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3124200"/>
            <a:ext cx="2857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Ecommerce?  Cross-border?  Which scope?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14400" y="3276600"/>
            <a:ext cx="31432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4371975" y="2286000"/>
            <a:ext cx="3457575" cy="1143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524375" y="240030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48225" y="2381250"/>
            <a:ext cx="2819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Paying lunch with a QR code in the same city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48225" y="2819400"/>
            <a:ext cx="28194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同一城市扫码付午餐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24375" y="3124200"/>
            <a:ext cx="2857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Ecommerce?  Cross-border?  Which scope?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24375" y="3276600"/>
            <a:ext cx="31432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7981949" y="2286000"/>
            <a:ext cx="3457575" cy="1143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134350" y="240030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58200" y="2381250"/>
            <a:ext cx="2819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Downloading a paid app from a foreign store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58200" y="2819400"/>
            <a:ext cx="28194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从境外商店购买付费应用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34350" y="3124200"/>
            <a:ext cx="2857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Ecommerce?  Cross-border?  Which scope?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134350" y="3276600"/>
            <a:ext cx="31432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762000" y="3657600"/>
            <a:ext cx="6667500" cy="20002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971550" y="3790949"/>
            <a:ext cx="6286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TO ANSWER  ·  作答方法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1550" y="4019549"/>
            <a:ext cx="2286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00150" y="4019549"/>
            <a:ext cx="5905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Decide: is there a transaction, or only an advertisement?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200150" y="4190999"/>
            <a:ext cx="590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先判断：是交易，还是只是广告？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1550" y="4533900"/>
            <a:ext cx="2286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00150" y="4533900"/>
            <a:ext cx="5905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there is a transaction, which scope does it sit in?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00150" y="4705350"/>
            <a:ext cx="590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若有交易，它落在哪一种口径里？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1550" y="5048250"/>
            <a:ext cx="2286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00150" y="5048250"/>
            <a:ext cx="5905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Then, and only then, say whether it is cross-border.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200150" y="5219700"/>
            <a:ext cx="590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再判断是否跨境，顺序不能反。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620000" y="3657600"/>
            <a:ext cx="3810000" cy="2000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7829550" y="3790949"/>
            <a:ext cx="3429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WE COMPARE AFTERWARDS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829550" y="4000500"/>
            <a:ext cx="3429000" cy="1428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8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Pairs disagree on 03 and 06 every year. Both are ecommerce; neither is a parcel. Ask what the payment bought.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29550" y="4953000"/>
            <a:ext cx="34290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85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每年都有分歧的是第 3 与第 6 项：两者都是电商，都没有包裹。追问“这笔钱买到了什么”。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 / 65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Terms and takeaways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术语与要点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1  ·  close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7048500" cy="5484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579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Term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Working definition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简要定义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11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Ecommerce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Goods, services, money or data exchanged over electronic networks.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通过电子网络交换商品、服务、资金或数据。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11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Narrow ecommerce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狭义电商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Transactions completed on a third-party platform.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在第三方平台完成的交易。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11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Broad ecommerce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广义电商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whole online journey, including delivery and after-sales.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包含配送与售后的完整线上旅程。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11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Pan-ecommerce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泛电商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Any business activity using digital and network tools.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使用数字与网络工具的一切商业活动。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11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Ebusiness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电子商务（企业）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Running a company via the internet and intranet.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通过互联网与内网运营企业。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11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Digital commerce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数字商务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Digitally conducted business, seen as information flows.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从信息流视角看的数字化商务。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11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Scope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口径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objects, metric and period a statistic covers.</a:t>
                      </a:r>
                    </a:p>
                    <a:p>
                      <a:pPr algn="l"/>
                      <a:r>
                        <a:rPr sz="96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统计所覆盖的对象、指标与期间。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096249" y="1028700"/>
            <a:ext cx="3333750" cy="2381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05800" y="116205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THINGS TO KEEP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1409700"/>
            <a:ext cx="29527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The object is not the test; the electronic completion is.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5800" y="169545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对象不是标准，电子完成才是。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2038349"/>
            <a:ext cx="29527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A scope is a question, not a label.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5800" y="23241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口径是提问，不是标签。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5800" y="2667000"/>
            <a:ext cx="29527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Name the scope inside the sentence.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5800" y="295275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把口径写进句子里。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96249" y="3543300"/>
            <a:ext cx="3333750" cy="1905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05800" y="3676649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BEFORE SESSION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5800" y="3886200"/>
            <a:ext cx="2952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Bring one real purchase of your own — cross-border or not. You will test it against three elements.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447675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带一次自己的真实购买记录来上课，下次课用三个要素检验它。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5800" y="495300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Read: §1.2, Figure 1-3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 / 65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095750" cy="68580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524000" y="4095750"/>
            <a:ext cx="3619500" cy="3619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952500" y="4667250"/>
            <a:ext cx="2476500" cy="2476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3400" y="571500"/>
            <a:ext cx="28575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 i="0">
                <a:solidFill>
                  <a:srgbClr val="2A5580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771650"/>
            <a:ext cx="3048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02 OF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3048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elements, the actors, and one chain of nine steps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4476750"/>
            <a:ext cx="314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90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8768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4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讲授 + 课堂任务 + 收束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9055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5F7DA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Chapter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4640" y="800100"/>
            <a:ext cx="808736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10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What makes a transaction cross-border?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2950" y="1524000"/>
            <a:ext cx="6858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60" b="0" i="0">
                <a:solidFill>
                  <a:srgbClr val="1B4F9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什么使交易成为跨境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52950" y="1866899"/>
            <a:ext cx="4191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52950" y="2019300"/>
            <a:ext cx="685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THIS SESSION  ·  本节目标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2950" y="21717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1550" y="21621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State the three elements of a cross-border transaction and test a new case against them.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说出跨境交易的三个构成要素，并用它检验一个新案例。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2950" y="29146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1550" y="29051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Explain why distance is not one of the three elements.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解释为什么“距离远”不是判断标准。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2950" y="36576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81550" y="36480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Separate platform from seller — who owns, who prices, who delivers.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区分平台与卖家：谁拥有商品、谁定价、谁负责交付。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2950" y="44005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81550" y="43910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 one order as a chain of actors and services, and locate a failing link.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把一笔订单读成主体与服务的链条，并定位失败环节。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52950" y="5257800"/>
            <a:ext cx="6858000" cy="8763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53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73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53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Warm-up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053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案例开场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436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056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436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Concept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436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概念讲解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81949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439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81949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Task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81949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课堂任务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202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822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202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Wrap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202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 / 65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Three elements — all three, or none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三个要素，缺一不可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Textbook §1.2  ·  定义与检验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457575" cy="23812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11620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428750"/>
            <a:ext cx="31432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Different customs territory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847850"/>
            <a:ext cx="3143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不同关境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2114550"/>
            <a:ext cx="3143250" cy="4952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Buyer and seller are subject to different customs laws and tariff regimes.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609850"/>
            <a:ext cx="314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买卖双方适用不同的海关法规与关税制度。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4400" y="2990850"/>
            <a:ext cx="31432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308610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Evidence: two declarations, or a duty receipt.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25755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证据：出口与进口两份申报，或一张税单。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71975" y="1028700"/>
            <a:ext cx="3457575" cy="2381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24375" y="11620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24375" y="1428750"/>
            <a:ext cx="31432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Online transaction and settlement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4375" y="1847850"/>
            <a:ext cx="3143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在线成交与结算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4375" y="2114550"/>
            <a:ext cx="3143250" cy="4952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deal is agreed and paid electronically, not by letter of credit on paper.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4375" y="2609850"/>
            <a:ext cx="314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交易在线达成、资金在线结算。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24375" y="2990850"/>
            <a:ext cx="31432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24375" y="308610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Evidence: order record plus payment confirmation.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24375" y="325755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证据：订单记录 + 支付确认。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81949" y="1028700"/>
            <a:ext cx="3457575" cy="23812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134350" y="11620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34350" y="1428750"/>
            <a:ext cx="31432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Cross-border delivery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34350" y="1847850"/>
            <a:ext cx="3143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跨境交付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34350" y="2114550"/>
            <a:ext cx="3143250" cy="4952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goods physically move from one customs territory to another.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34350" y="2609850"/>
            <a:ext cx="31432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货物实际从一个关境运至另一个关境。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134350" y="2990850"/>
            <a:ext cx="31432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134350" y="308610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Evidence: export release and import clearance.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134350" y="325755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证据：出口放行与进口清关记录。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62000" y="3562350"/>
            <a:ext cx="10668000" cy="5334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90599" y="3657600"/>
            <a:ext cx="4953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out of three is not cross-border.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599" y="3848099"/>
            <a:ext cx="4953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满足两项不算跨境电商——三项必须同时成立。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96000" y="3676649"/>
            <a:ext cx="51435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20" b="0" i="0">
                <a:solidFill>
                  <a:srgbClr val="9DB6D6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Domestic sale + international courier fails 01. A cross-border gift fails 02. A digital service may fail 03 — and still be cross-border.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62000" y="4286250"/>
            <a:ext cx="6667500" cy="1524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971550" y="4400550"/>
            <a:ext cx="6286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APPLY IT TO THE PHONE CASE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1550" y="4610100"/>
            <a:ext cx="3048000" cy="578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  Shenzhen seller, Nairobi buyer: two customs administrations, two declarations.</a:t>
            </a:r>
          </a:p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深圳卖家、内罗毕买家：两套海关、两份申报。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1550" y="5029200"/>
            <a:ext cx="3048000" cy="578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  Order placed in an app; paid by card; both recorded electronically.</a:t>
            </a:r>
          </a:p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应用内下单、刷卡支付，均在系统留痕。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71950" y="4610100"/>
            <a:ext cx="3048000" cy="578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  A parcel crosses an international border; duty assessed on entry.</a:t>
            </a:r>
          </a:p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包裹跨越国境，入境时计征关税。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71950" y="5029200"/>
            <a:ext cx="3048000" cy="7373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Result: all three hold. This is cross-border ecommerce, not “long-distance shopping”.</a:t>
            </a:r>
          </a:p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结论：三项均满足，属跨境电商，而非“远距离购物”。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620000" y="4286250"/>
            <a:ext cx="3810000" cy="1524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7829550" y="4400550"/>
            <a:ext cx="3429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WHY NOT JUST “DISTANCE”?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29550" y="4610100"/>
            <a:ext cx="3429000" cy="104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Distance is a physical fact. Crossing a border is a legal one. Only the second changes the documents, the tax and the rules.</a:t>
            </a:r>
          </a:p>
          <a:p>
            <a:pPr algn="l">
              <a:lnSpc>
                <a:spcPct val="13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距离是物理事实，过关是法律事实；只有后者改变单据、税与规则。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 / 65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The unit is the customs territory, not the country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判断单位是关境，不是国家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30 km hop can be cross-border; a 2,800 km haul is not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810000" cy="1905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71550" y="1162050"/>
            <a:ext cx="3429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CUSTOMS TERRITORY  关境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550" y="1371600"/>
            <a:ext cx="34290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65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The area in which one set of customs laws and one tariff schedule applies.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2209800"/>
            <a:ext cx="34290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8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适用同一套海关法规与关税制度的区域。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3086100"/>
            <a:ext cx="3810000" cy="14478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71550" y="3219450"/>
            <a:ext cx="3429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BECAUSE IT IS NOT THE SAME AS “COUNTRY”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1550" y="3429000"/>
            <a:ext cx="3429000" cy="5614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Hong Kong, China; Macao, China and Taiwan, China are separate customs territories.</a:t>
            </a:r>
          </a:p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中国香港、中国澳门、中国台湾是单独的关税区。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4006215"/>
            <a:ext cx="3752850" cy="3752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EU acts as one customs union for trade with third countries.</a:t>
            </a:r>
          </a:p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欧盟对外构成统一关税同盟。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57750" y="1028700"/>
            <a:ext cx="6572250" cy="1638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857750" y="1028700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048250" y="1162050"/>
            <a:ext cx="3238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0E2A4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Guangzhou → Harbin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1999" y="1162050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450" b="1" i="0">
                <a:solidFill>
                  <a:srgbClr val="B04A45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2,800 km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48250" y="1390650"/>
            <a:ext cx="3238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广州 → 哈尔滨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1999" y="1390650"/>
            <a:ext cx="2857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2,800 公里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48250" y="1619250"/>
            <a:ext cx="60960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Same customs territory, same currency, one declaration regime. Long, but not cross-border.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48250" y="2057400"/>
            <a:ext cx="6096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同一关境、同一币种、一套申报制度。路途很长，但不跨境。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48250" y="2362200"/>
            <a:ext cx="1428750" cy="209550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105400" y="2362200"/>
            <a:ext cx="1314450" cy="209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CROSS-BORDER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857750" y="2838450"/>
            <a:ext cx="6572250" cy="1638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857750" y="2838450"/>
            <a:ext cx="38100" cy="163830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048250" y="2971800"/>
            <a:ext cx="3238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0E2A4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Shenzhen → Hong Kong, China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999" y="2971800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450" b="1" i="0">
                <a:solidFill>
                  <a:srgbClr val="2E7D5B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30 km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48250" y="3200400"/>
            <a:ext cx="3238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深圳 → 中国香港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1999" y="3200400"/>
            <a:ext cx="2857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 公里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48250" y="3429000"/>
            <a:ext cx="60960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customs territories: export declaration on one side, import clearance on the other.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8250" y="3867150"/>
            <a:ext cx="6096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两个关境：一侧出口申报，另一侧进口清关。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48250" y="4171950"/>
            <a:ext cx="1428750" cy="209550"/>
          </a:xfrm>
          <a:prstGeom prst="roundRect">
            <a:avLst>
              <a:gd name="adj" fmla="val 2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105400" y="4171950"/>
            <a:ext cx="1314450" cy="209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CROSS-BORDER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2000" y="47625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00100" y="4762500"/>
            <a:ext cx="10629900" cy="552450"/>
          </a:xfrm>
          <a:prstGeom prst="rect">
            <a:avLst/>
          </a:prstGeom>
          <a:solidFill>
            <a:srgbClr val="F2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952500" y="48387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Ask “which customs administration handles this?” — not “how far did it travel?”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50577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要问“由哪套海关管辖”，而不是“运了多远”。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 / 65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Each element has a price tag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每个要素都有代价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Why the definition is not academic  ·  定义为什么不是学术细节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10667999" cy="48573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5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4543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Element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要素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What it adds in documents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新增单据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What it adds in cost and time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新增成本与时间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What it adds in risk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新增风险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942">
                <a:tc>
                  <a:txBody>
                    <a:bodyPr/>
                    <a:lstStyle/>
                    <a:p>
                      <a:pPr algn="l"/>
                      <a:r>
                        <a:rPr sz="111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Different customs territory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不同关境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Export declaration, import declaration, duty assessment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出口申报、进口申报、计税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Duty and VAT; clearance days; product standards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关税与增值税；清关天数；产品标准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Consignment held or rejected at the border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货物被扣留或退运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942">
                <a:tc>
                  <a:txBody>
                    <a:bodyPr/>
                    <a:lstStyle/>
                    <a:p>
                      <a:pPr algn="l"/>
                      <a:r>
                        <a:rPr sz="111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Online settlement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在线结算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Payment authorisation, chargeback file, electronic evidence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支付授权、拒付材料、电子证据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Acquiring fees; fraud screening; currency conversion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收单费；反欺诈审核；换汇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Chargeback with no signed contract; account frozen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无签字合同的拒付；账户被冻结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0942">
                <a:tc>
                  <a:txBody>
                    <a:bodyPr/>
                    <a:lstStyle/>
                    <a:p>
                      <a:pPr algn="l"/>
                      <a:r>
                        <a:rPr sz="111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Cross-border delivery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跨境交付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Air waybill, commercial invoice, packing list, certificate of origin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运单、商业发票、装箱单、原产地证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International freight; longer lead time; partner handovers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国际运费；更长时效；多方交接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1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Damage, loss, and very expensive returns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破损、丢件，以及昂贵的逆向退货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48387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00100" y="48387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52500" y="49149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a case really is cross-border, these three lines must appear in the analysis. If it is not, adding them is a category error.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1339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案例若确实跨境，这三类成本与风险必须进入分析；若不跨境而强行加入，就是范畴错误。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5524500"/>
            <a:ext cx="10668000" cy="5715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71550" y="563880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SHORTCUT FOR THE EXAM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1550" y="58102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Name the element → name the document → name who bears the cost. Three moves, one paragraph.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 / 65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Three things that look cross-border and are not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三种看似跨境、实则不然的情形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Counter-examples do more work than definitions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0668000" cy="14097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2500" y="1181100"/>
            <a:ext cx="381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90650" y="11620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domestic order that travels 2,800 km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90650" y="1390650"/>
            <a:ext cx="4000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跑得很远的国内订单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0650" y="1657350"/>
            <a:ext cx="4572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Guangzhou buyer, Harbin seller, RMB settlement, one customs regime.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86500" y="1181100"/>
            <a:ext cx="9525" cy="11049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15100" y="11811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1181100"/>
            <a:ext cx="44767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border is crossed, whatever the distance or the courier.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81800" y="1657350"/>
            <a:ext cx="4476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无论多远、用哪家快递，都没有跨过关境。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2552700"/>
            <a:ext cx="10668000" cy="14097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52500" y="2705100"/>
            <a:ext cx="381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90650" y="26860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gift sent abroad, with no commercial transaction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0650" y="2914650"/>
            <a:ext cx="4000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无商业交易的跨境赠礼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90650" y="3181350"/>
            <a:ext cx="4572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parcel crosses a border, but nothing is sold and nothing is settled online.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86500" y="2705100"/>
            <a:ext cx="9525" cy="11049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15100" y="27051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81800" y="2705100"/>
            <a:ext cx="44767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Fails element two: there is no transaction to speak of.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1800" y="3181350"/>
            <a:ext cx="4476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缺第二项：没有可言的交易与结算。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076699"/>
            <a:ext cx="10668000" cy="14097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52500" y="4229100"/>
            <a:ext cx="381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90650" y="4210050"/>
            <a:ext cx="4848225" cy="2241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domestic sale that uses an international courier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90650" y="4438650"/>
            <a:ext cx="4000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国内销售走国际快递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90650" y="4705350"/>
            <a:ext cx="4572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seller is domestic, the buyer is domestic, the courier happens to be global.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286500" y="4229100"/>
            <a:ext cx="9525" cy="1104900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515100" y="42291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✕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81800" y="4229100"/>
            <a:ext cx="44767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carrier’s nationality is not the buyer’s or the seller’s.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81800" y="4705350"/>
            <a:ext cx="4476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承运人的国籍不是买卖双方的关境。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000" y="561975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800100" y="561975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52500" y="56959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three elements are a filter, not a slogan: run them one by one and write the evidence next to each.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591502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三要素是过滤器而不是口号：逐项检验，并在每一项旁写下证据。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 / 65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Who is in the transaction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交易里有哪些主体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Participants  ·  参与主体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238750" cy="21907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38100" cy="21907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52500" y="1162050"/>
            <a:ext cx="4762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Sellers and brands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1409700"/>
            <a:ext cx="4762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卖家与品牌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1695450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 the goods, own the stock, set the price, bear delivery.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2152650"/>
            <a:ext cx="476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上架商品、拥有库存、制定价格、承担交付。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2500" y="2609850"/>
            <a:ext cx="48577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52500" y="2705100"/>
            <a:ext cx="48577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1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 not control: platform rules, clearance speed.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1250" y="1028700"/>
            <a:ext cx="5238750" cy="2190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91250" y="1028700"/>
            <a:ext cx="38100" cy="21907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81750" y="1162050"/>
            <a:ext cx="4762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1750" y="1409700"/>
            <a:ext cx="4762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81750" y="1695450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Provide the market space and the rules; often payment and dispute tools.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81750" y="2152650"/>
            <a:ext cx="476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提供市场空间与规则，常兼支付与纠纷工具。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81750" y="2609850"/>
            <a:ext cx="48577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81750" y="2705100"/>
            <a:ext cx="48577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1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 not own the goods they list.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352800"/>
            <a:ext cx="5238750" cy="2190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62000" y="3352800"/>
            <a:ext cx="38100" cy="21907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52500" y="3486150"/>
            <a:ext cx="4762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Buyers and consumers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3733799"/>
            <a:ext cx="4762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买家与消费者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" y="4019549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Choose, pay, receive, and hold the right to return.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" y="4476750"/>
            <a:ext cx="476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选择、支付、收货，并享有退货权利。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52500" y="4933950"/>
            <a:ext cx="48577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52500" y="5029200"/>
            <a:ext cx="48577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1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Bear: duty at the door, waiting time, mismatch risk.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91250" y="3352800"/>
            <a:ext cx="5238750" cy="21907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191250" y="3352800"/>
            <a:ext cx="38100" cy="21907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381750" y="3486150"/>
            <a:ext cx="4762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 services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81750" y="3733799"/>
            <a:ext cx="4762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支撑服务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81750" y="4019549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Payment, logistics, customs brokerage, finance, marketing.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81750" y="4476750"/>
            <a:ext cx="476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支付、物流、报关、金融、营销。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81750" y="4933950"/>
            <a:ext cx="48577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381750" y="5029200"/>
            <a:ext cx="48577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1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Are indispensable but are not parties to the sale.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2000" y="57150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00100" y="57150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 delay or extra cost can be attributed to one of these four groups. That attribution is the analysis.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" y="60102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每一笔延误或额外成本都能归到上述四类主体之一；这个归因就是分析本身。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 / 65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The platform is not the seller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平台不是卖家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most expensive confusion in this chapter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4953000" cy="31432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2500" y="1143000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FOUR QUESTIONS THAT SETTLE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1390650"/>
            <a:ext cx="2286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0150" y="1390650"/>
            <a:ext cx="4286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 owns the goods before delivery?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00150" y="1562100"/>
            <a:ext cx="4286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交付前货物归谁？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00150" y="1752600"/>
            <a:ext cx="4286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  The seller holds the stock; the platform holds a listing.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095499"/>
            <a:ext cx="2286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0150" y="2095499"/>
            <a:ext cx="4286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 sets the price?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00150" y="2266950"/>
            <a:ext cx="4286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谁定价？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00150" y="2457450"/>
            <a:ext cx="4286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  The seller, within the platform’s fee structure.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2800350"/>
            <a:ext cx="2286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00150" y="2800350"/>
            <a:ext cx="4286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 is responsible for delivery?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00150" y="2971800"/>
            <a:ext cx="4286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谁对交付负责？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00150" y="3162300"/>
            <a:ext cx="4286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  The seller; the logistics provider executes.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3505200"/>
            <a:ext cx="2286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0150" y="3505200"/>
            <a:ext cx="4286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 answers the dispute?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0150" y="3676649"/>
            <a:ext cx="4286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谁应对纠纷？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00150" y="3867150"/>
            <a:ext cx="4286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  The platform provides the channel; the seller compensates.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05500" y="1028700"/>
            <a:ext cx="55245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115050" y="1143000"/>
            <a:ext cx="5143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THE CONFUSION COSTS YOU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15050" y="1409700"/>
            <a:ext cx="2286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24600" y="1409700"/>
            <a:ext cx="48577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Believe the platform is the seller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24600" y="1581150"/>
            <a:ext cx="4857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以为平台就是卖家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15050" y="1943100"/>
            <a:ext cx="2286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4600" y="1943100"/>
            <a:ext cx="48577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 you blame the platform for a delay it does not control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24600" y="2114550"/>
            <a:ext cx="4857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于是把不可控的延误算在平台头上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15050" y="2476500"/>
            <a:ext cx="2286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24600" y="2476500"/>
            <a:ext cx="48577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 you misjudge who pays for the return, and who carries the risk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24600" y="2647950"/>
            <a:ext cx="4857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于是判断错退货与风险的承担者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15050" y="3009900"/>
            <a:ext cx="2286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24600" y="3009900"/>
            <a:ext cx="48577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 your remedy is aimed at the wrong party — and fails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24600" y="3181350"/>
            <a:ext cx="4857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于是救济措施指向错的主体，注定失效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15050" y="3657600"/>
            <a:ext cx="5143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1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Price, ownership and liability are three different questions. One actor can answer all three — a seller; no platform does.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62000" y="4362450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71550" y="447675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SAY IT IN ONE SENTENCE  ·  一句话概括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71550" y="4667250"/>
            <a:ext cx="102870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The platform owns the market, the seller owns the goods; the platform writes the rules, the seller answers for the parcel.</a:t>
            </a:r>
          </a:p>
          <a:p>
            <a:pPr algn="l">
              <a:lnSpc>
                <a:spcPct val="12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平台拥有市场，卖家拥有商品；平台写规则，卖家对包裹负责。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550545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800100" y="5505450"/>
            <a:ext cx="10629900" cy="552450"/>
          </a:xfrm>
          <a:prstGeom prst="rect">
            <a:avLst/>
          </a:prstGeom>
          <a:solidFill>
            <a:srgbClr val="F2F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952500" y="55816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 it on any listing you open tonight: who is the merchant of record?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580072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今晚打开任意商品页，都能找到“记录商家”是谁。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 / 65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One order, eight steps, eight records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一笔订单，八个环节，八份记录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phone case, step by step  ·  手机壳案例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23950"/>
            <a:ext cx="2457450" cy="15621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62000" y="1123950"/>
            <a:ext cx="2457450" cy="2857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76300" y="1171575"/>
            <a:ext cx="381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0150" y="11906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上架与下单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350" y="1524000"/>
            <a:ext cx="2190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Listing and order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20002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21336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Order number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5350" y="23241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订单号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19450" y="1771650"/>
            <a:ext cx="2571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76625" y="1123950"/>
            <a:ext cx="2457450" cy="15621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476625" y="1123950"/>
            <a:ext cx="2457450" cy="2857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590925" y="1171575"/>
            <a:ext cx="381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14775" y="11906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电子支付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09975" y="1524000"/>
            <a:ext cx="2190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Electronic payment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09975" y="20002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09975" y="21336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Payment confirmation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09975" y="23241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支付确认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34075" y="1771650"/>
            <a:ext cx="2571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91250" y="1123950"/>
            <a:ext cx="2457450" cy="15621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191250" y="1123950"/>
            <a:ext cx="2457450" cy="2857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305550" y="1171575"/>
            <a:ext cx="381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29400" y="11906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打包与交接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24600" y="1524000"/>
            <a:ext cx="2190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Packing and handover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20002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4600" y="21336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Handover scan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24600" y="23241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交接扫描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48700" y="1771650"/>
            <a:ext cx="2571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05875" y="1123950"/>
            <a:ext cx="2457450" cy="15621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8905875" y="1123950"/>
            <a:ext cx="2457450" cy="2857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020175" y="1171575"/>
            <a:ext cx="381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344025" y="11906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出口申报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39225" y="1524000"/>
            <a:ext cx="2190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Export declaration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39225" y="20002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039225" y="21336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Declaration number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39225" y="23241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申报号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62000" y="2990850"/>
            <a:ext cx="2457450" cy="15621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762000" y="2990850"/>
            <a:ext cx="2457450" cy="2857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76300" y="3038475"/>
            <a:ext cx="381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00150" y="30575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国际运输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95350" y="3390900"/>
            <a:ext cx="2190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International transport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95350" y="38671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95350" y="40005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 waybill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5350" y="4190999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航空运单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19450" y="3638550"/>
            <a:ext cx="2571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476625" y="2990850"/>
            <a:ext cx="2457450" cy="15621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3476625" y="2990850"/>
            <a:ext cx="2457450" cy="2857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3590925" y="3038475"/>
            <a:ext cx="381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914775" y="30575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进口清关与计税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609975" y="3390900"/>
            <a:ext cx="2190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Import clearance and duty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09975" y="38671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609975" y="40005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Clearance notice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609975" y="4190999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清关通知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934075" y="3638550"/>
            <a:ext cx="2571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6191250" y="2990850"/>
            <a:ext cx="2457450" cy="15621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6191250" y="2990850"/>
            <a:ext cx="2457450" cy="2857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6305550" y="3038475"/>
            <a:ext cx="381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629400" y="30575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本地派送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24600" y="3390900"/>
            <a:ext cx="2190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Local delivery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324600" y="38671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324600" y="40005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Proof of delivery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324600" y="4190999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签收单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648700" y="3638550"/>
            <a:ext cx="2571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→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905875" y="2990850"/>
            <a:ext cx="2457450" cy="15621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8905875" y="2990850"/>
            <a:ext cx="2457450" cy="2857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9020175" y="3038475"/>
            <a:ext cx="381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344025" y="305752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039225" y="3390900"/>
            <a:ext cx="2190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After-sales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039225" y="38671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RECORD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039225" y="40005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 number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039225" y="4190999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售后单号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906125" y="2743200"/>
            <a:ext cx="2095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↓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62000" y="48768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800100" y="48768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952500" y="49530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 step leaves one record. A complaint that names the record is a claim; a complaint that names no record is a mood.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952500" y="51720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每一步都留下一份记录：说得出单号的投诉是主张，说不出单号的投诉只是情绪。</a:t>
            </a:r>
          </a:p>
        </p:txBody>
      </p:sp>
      <p:sp>
        <p:nvSpPr>
          <p:cNvPr id="84" name="Oval 83"/>
          <p:cNvSpPr/>
          <p:nvPr/>
        </p:nvSpPr>
        <p:spPr>
          <a:xfrm>
            <a:off x="771525" y="556257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914400" y="5505450"/>
            <a:ext cx="4991100" cy="2146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Money flows backwards: buyer → platform → seller → service providers.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14400" y="5670765"/>
            <a:ext cx="4991100" cy="2026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资金逆向流动：买家→平台→卖家→服务商。</a:t>
            </a:r>
          </a:p>
        </p:txBody>
      </p:sp>
      <p:sp>
        <p:nvSpPr>
          <p:cNvPr id="87" name="Oval 86"/>
          <p:cNvSpPr/>
          <p:nvPr/>
        </p:nvSpPr>
        <p:spPr>
          <a:xfrm>
            <a:off x="6105525" y="556257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6248400" y="5505450"/>
            <a:ext cx="4991100" cy="2146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 flows both ways at every step, and that is what makes the chain auditable.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191250" y="5873965"/>
            <a:ext cx="4991100" cy="2026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信息在每一步双向流动，链条因此可核查。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 / 65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Four questions on the phone case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手机壳案例的四个问题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Discussion  ·  12 minutes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7048500" cy="99059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2500" y="1181100"/>
            <a:ext cx="2857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3500" y="1162050"/>
            <a:ext cx="62865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three elements make this order cross-border? Name the evidence for each.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3500" y="1581150"/>
            <a:ext cx="6286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哪三个要素使这笔订单成为跨境？各自的证据是什么？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133600"/>
            <a:ext cx="70485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52500" y="2286000"/>
            <a:ext cx="2857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3500" y="2266950"/>
            <a:ext cx="62865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steps does the seller control, which the platform, which the services?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33500" y="2686050"/>
            <a:ext cx="6286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哪些步骤由卖家控制、哪些由平台控制、哪些由支撑服务控制？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3238500"/>
            <a:ext cx="7048500" cy="990599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52500" y="3390900"/>
            <a:ext cx="2857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3500" y="3371850"/>
            <a:ext cx="62865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the case arrives cracked, whom should the buyer contact first, and why?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33500" y="3790949"/>
            <a:ext cx="6286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包裹破损时买家应先联系谁？为什么？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4343400"/>
            <a:ext cx="70485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52500" y="4495800"/>
            <a:ext cx="2857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3500" y="4476750"/>
            <a:ext cx="62865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the same case were bought in a local shop, which steps and costs would disappear?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33500" y="4895850"/>
            <a:ext cx="6286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若在本地商店购买同款，哪些步骤与成本会消失？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96249" y="1028700"/>
            <a:ext cx="3333750" cy="2247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05800" y="11430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TEACHING NOTE  ·  教学提示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05800" y="1352550"/>
            <a:ext cx="2952750" cy="1714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4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Draw the chain on the board and let students place each actor. Keep three words apart: ownership (seller), coordination (platform), execution (logistics, clearance).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6249" y="3429000"/>
            <a:ext cx="3333750" cy="18097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305800" y="35433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FOLLOW-UP QUESTION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05800" y="3752850"/>
            <a:ext cx="2952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5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“Who actually controls the transport timetable?”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05800" y="4248150"/>
            <a:ext cx="2952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Most students blame the platform. The timetable belongs to the carrier and the clearance office.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22 / 65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TASK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Draw one order as a chain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把一笔订单画成链条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 minutes, in pairs  ·  两人一组，12 分钟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334000" cy="40957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71550" y="1162050"/>
            <a:ext cx="4953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BRIEF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550" y="1390650"/>
            <a:ext cx="4953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35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Take one of your own purchases, or the phone case. Draw the chain from listing to receipt.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2038349"/>
            <a:ext cx="4953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选一次自己的购买，或使用手机壳案例，从页面到收货画出完整链条。</a:t>
            </a:r>
          </a:p>
        </p:txBody>
      </p:sp>
      <p:sp>
        <p:nvSpPr>
          <p:cNvPr id="13" name="Oval 12"/>
          <p:cNvSpPr/>
          <p:nvPr/>
        </p:nvSpPr>
        <p:spPr>
          <a:xfrm>
            <a:off x="990599" y="2552700"/>
            <a:ext cx="66675" cy="66675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62050" y="2495550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Boxes: actors and services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2050" y="266700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方框：主体与服务</a:t>
            </a:r>
          </a:p>
        </p:txBody>
      </p:sp>
      <p:sp>
        <p:nvSpPr>
          <p:cNvPr id="16" name="Oval 15"/>
          <p:cNvSpPr/>
          <p:nvPr/>
        </p:nvSpPr>
        <p:spPr>
          <a:xfrm>
            <a:off x="990599" y="3048000"/>
            <a:ext cx="66675" cy="66675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62050" y="2990850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arrows: goods, money, information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62050" y="316230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三种箭头：货流、资金流、信息流</a:t>
            </a:r>
          </a:p>
        </p:txBody>
      </p:sp>
      <p:sp>
        <p:nvSpPr>
          <p:cNvPr id="19" name="Oval 18"/>
          <p:cNvSpPr/>
          <p:nvPr/>
        </p:nvSpPr>
        <p:spPr>
          <a:xfrm>
            <a:off x="990599" y="3543300"/>
            <a:ext cx="66675" cy="66675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62050" y="3486150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Circle: the one link you think fails most often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62050" y="365760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圈出你认为最易失败的一环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71550" y="4038600"/>
            <a:ext cx="4914900" cy="8763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23950" y="415290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DELIVERABLE  ·  产出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3950" y="4343400"/>
            <a:ext cx="45720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diagram with three flows, plus one sentence: “If this link fails, the buyer experiences …”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81750" y="1028700"/>
            <a:ext cx="5048250" cy="4095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91300" y="1162050"/>
            <a:ext cx="4667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TIMED STEPS  ·  分步计时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91300" y="1447800"/>
            <a:ext cx="381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10400" y="1485900"/>
            <a:ext cx="4000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Choose the purchase; write the first and last step.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10400" y="1676400"/>
            <a:ext cx="4000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选定购买，写出首尾两步。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91300" y="2152650"/>
            <a:ext cx="381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10400" y="2190750"/>
            <a:ext cx="4000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Draw the boxes and the three flows.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10400" y="2381250"/>
            <a:ext cx="4000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画出方框与三种流动。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91300" y="2857500"/>
            <a:ext cx="381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10400" y="2895600"/>
            <a:ext cx="4000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Mark who controls what: seller, platform, services.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10400" y="3086100"/>
            <a:ext cx="4000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标注谁控制什么。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91300" y="3562350"/>
            <a:ext cx="381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10400" y="3600450"/>
            <a:ext cx="4000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Pick the weakest link and finish the sentence.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10400" y="3790949"/>
            <a:ext cx="4000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选出最弱一环，补完那句话。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591300" y="4305300"/>
            <a:ext cx="4629150" cy="62865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762750" y="4400550"/>
            <a:ext cx="428625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pairs compare at the end: where did your weakest links differ?</a:t>
            </a:r>
          </a:p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最后两组对照：各自的最弱一环是否相同？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2000" y="53340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00100" y="53340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52500" y="54102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Most pairs discover that the platform is blamed for a link it does not operate. That is the lesson.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" y="56292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多数小组会发现：被怪罪的平台，其实并不操作那一环。这就是本课的落点。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 / 65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Terms and takeaways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术语与要点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2  ·  close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7048500" cy="5484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579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Term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Working definition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简要定义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Cross-border ecommerce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跨境电商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Different customs territories, online settlement, cross-border delivery — all three.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不同关境、在线结算、跨境交付，三者齐备。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Customs territory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Where one customs law and one tariff schedule apply.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适用同一海关法规与关税制度的区域。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Settlement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completion of payment between buyer and seller.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买卖双方完成资金收付的环节。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Listing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商品页面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One product’s display-and-order entry on a platform.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平台上单件商品的展示与交易入口。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Supporting service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支撑服务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Payment, logistics, clearance, finance, marketing — not a party to the sale.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支付、物流、报关、金融、营销，非交易当事人。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Merchant of record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记录商家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party legally responsible for the sale.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对交易负法律责任的卖方。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Declaration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报关单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document filed with customs for export or import.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向海关提交的出口或进口申报文件。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096249" y="1028700"/>
            <a:ext cx="3333750" cy="23431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05800" y="11430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THINGS TO KEEP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1390650"/>
            <a:ext cx="29527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Three elements, all three, with evidence.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5800" y="165735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三个要素，三项齐备，且各有证据。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2000250"/>
            <a:ext cx="29527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Customs territory, not distance.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5800" y="226695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看关境，不看距离。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5800" y="2609850"/>
            <a:ext cx="29527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The platform is not the seller.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5800" y="287655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平台不是卖家。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96249" y="3505200"/>
            <a:ext cx="3333750" cy="19621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05800" y="36195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BEFORE SESSION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5800" y="3829050"/>
            <a:ext cx="29527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Bring your diagram. We will put the whole ecosystem around it and price every step.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440055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带上你的链条图。下次课把整个生态系统套上去，并给每一步定价。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5800" y="489585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Read: §1.2.2, Figure 1-3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 / 65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095750" cy="68580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1524000" y="4095750"/>
            <a:ext cx="3619500" cy="3619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952500" y="4667250"/>
            <a:ext cx="2476500" cy="2476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3400" y="571500"/>
            <a:ext cx="28575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 i="0">
                <a:solidFill>
                  <a:srgbClr val="2A5580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771650"/>
            <a:ext cx="3048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03 OF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3048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Figure 1-3, the supporting services, and §1.3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4476750"/>
            <a:ext cx="314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90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8768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4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讲授 + 课堂任务 + 收束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9055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5F7DA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Chapter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2950" y="800100"/>
            <a:ext cx="6858000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10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The ecosystem around one order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2950" y="1524000"/>
            <a:ext cx="6858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60" b="0" i="0">
                <a:solidFill>
                  <a:srgbClr val="1B4F9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一笔订单周围的生态系统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52950" y="1866899"/>
            <a:ext cx="4191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52950" y="2019300"/>
            <a:ext cx="685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THIS SESSION  ·  本节目标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2950" y="21717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1550" y="21621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Draw the ecosystem and say what each layer contributes.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画出生态系统图，并说明每一层贡献什么。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2950" y="29146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1550" y="29051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Explain why a supporting service is indispensable but not a party to the sale.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说明支撑服务为何不可或缺却不是交易当事人。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2950" y="36576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81550" y="36480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Compare traditional commerce and cross-border ecommerce on reach, channel and intermediaries.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从覆盖范围、渠道与中间环节比较传统商务与跨境电商。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2950" y="44005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81550" y="43910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Put a cost or delay on a specific link instead of blaming “logistics”.</a:t>
            </a: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把成本或延误落到具体环节，而不是笼统归因于“物流”。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52950" y="5257800"/>
            <a:ext cx="6858000" cy="8763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53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73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53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Warm-up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053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案例开场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436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056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436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Concept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436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概念讲解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81949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439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81949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Task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81949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课堂任务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202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822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202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Wrap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202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 / 65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The ecosystem, redrawn from Figure 1-3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生态系统：依据教材图 1-3 重绘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Upstream · platform · downstream · support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3771900"/>
          </a:xfrm>
          <a:prstGeom prst="roundRect">
            <a:avLst>
              <a:gd name="adj" fmla="val 3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2500" y="1123950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SUPPORTING SERVICES  支撑服务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1390650"/>
            <a:ext cx="3009900" cy="40005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28700" y="1524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62050" y="1495425"/>
            <a:ext cx="2724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Payment and settlement  支付与结算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1885950"/>
            <a:ext cx="3009900" cy="40005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28700" y="20193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62050" y="1990725"/>
            <a:ext cx="2724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Logistics and last mile  物流与末端配送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2381250"/>
            <a:ext cx="3009900" cy="40005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28700" y="25146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62050" y="2486025"/>
            <a:ext cx="2724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Customs clearance  通关与报关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2876550"/>
            <a:ext cx="3009900" cy="40005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28700" y="3009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62050" y="2981325"/>
            <a:ext cx="2724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Finance and insurance  金融与保险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3371850"/>
            <a:ext cx="3009900" cy="40005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028700" y="35052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62050" y="3476625"/>
            <a:ext cx="27241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Marketing and traffic  营销与流量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81500" y="1123950"/>
            <a:ext cx="3429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TRANSACTION  交易本身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1500" y="1390650"/>
            <a:ext cx="3429000" cy="7810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552950" y="1504950"/>
            <a:ext cx="3143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Upstream: suppliers and brands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52950" y="169545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上游：供应商与品牌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52950" y="188595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White label factories, brand owners, wholesalers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67400" y="2171700"/>
            <a:ext cx="381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↓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381500" y="2400300"/>
            <a:ext cx="3429000" cy="78105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552950" y="2514600"/>
            <a:ext cx="3143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Platform: the marketplace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52950" y="270510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中游：跨境电商平台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52950" y="289560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9DB6D6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Market space, rules, payment tools, disputes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67400" y="3181350"/>
            <a:ext cx="381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↓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381500" y="3409950"/>
            <a:ext cx="3429000" cy="7810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552950" y="3524250"/>
            <a:ext cx="3143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Downstream: consumers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52950" y="3714750"/>
            <a:ext cx="3143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下游：消费者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52950" y="3905249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Buyers in another customs territory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96249" y="112395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FLOWS  三种流动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96249" y="1390650"/>
            <a:ext cx="857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96249" y="1562100"/>
            <a:ext cx="857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货物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10650" y="1409700"/>
            <a:ext cx="2286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1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downstream, physical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96249" y="1809750"/>
            <a:ext cx="857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Money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96249" y="1981199"/>
            <a:ext cx="857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资金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10650" y="1828800"/>
            <a:ext cx="2286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1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upstream, electronic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96249" y="2228850"/>
            <a:ext cx="857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Information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96249" y="2400300"/>
            <a:ext cx="857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10650" y="2247900"/>
            <a:ext cx="2286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1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both ways, continuous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058150" y="2743200"/>
            <a:ext cx="3238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8096249" y="285750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TWO DISTINCTIONS THAT MATTER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096249" y="3067050"/>
            <a:ext cx="314325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65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① The platform is not the seller.</a:t>
            </a:r>
          </a:p>
          <a:p>
            <a:pPr algn="l">
              <a:lnSpc>
                <a:spcPct val="140000"/>
              </a:lnSpc>
            </a:pPr>
            <a:r>
              <a:rPr sz="1065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② A supporting service is not a party to the sale.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096249" y="3676649"/>
            <a:ext cx="31432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平台不是卖家。</a:t>
            </a:r>
          </a:p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支撑服务不是交易当事人。</a:t>
            </a:r>
          </a:p>
          <a:p>
            <a:pPr algn="l">
              <a:lnSpc>
                <a:spcPct val="12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报关行与支付机构不可或缺，但并不买卖货物。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62000" y="49149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800100" y="49149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952500" y="49911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 the first three boxes as the transaction, and the left column as what makes the transaction possible.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2500" y="52101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前三个方框是交易本身，左栏是使交易得以发生的服务。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26 / 65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How to read the 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怎么读这张图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moves, in this order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6667500" cy="1219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2500" y="1181100"/>
            <a:ext cx="342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162050"/>
            <a:ext cx="5905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Start with the flows, not the boxes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2550" y="1390650"/>
            <a:ext cx="590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先看流动，再看方框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2550" y="161925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Goods move one way, money the other, information both ways. If a flow stops, the order stops.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000250"/>
            <a:ext cx="5905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货物单向、资金反向、信息双向；任一流中断，订单即中断。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362200"/>
            <a:ext cx="6667500" cy="12192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52500" y="2514600"/>
            <a:ext cx="342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2495550"/>
            <a:ext cx="5905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Then ask who controls each box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2550" y="2724150"/>
            <a:ext cx="590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再问每一格由谁控制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2550" y="295275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seller controls stock and packing; a platform controls listing and dispute rules; a carrier controls timetables.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3333750"/>
            <a:ext cx="5905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卖家控制库存与打包；平台控制页面与纠纷规则；承运人控制时效。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695700"/>
            <a:ext cx="6667500" cy="1219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52500" y="3848099"/>
            <a:ext cx="342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52550" y="3829050"/>
            <a:ext cx="5905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Finally, locate the failing box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52550" y="4057650"/>
            <a:ext cx="590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最后定位失败的那一格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52550" y="428625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“The delivery was bad” becomes “the handover between line-haul and last mile failed, and no one scanned it”.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52550" y="4667250"/>
            <a:ext cx="5905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“配送很差”应变成“干线到末端的交接失败，且没有扫描记录”。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10499" y="1028700"/>
            <a:ext cx="3619500" cy="18478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20050" y="114300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BEFORE YOU JUDGE A CHAIN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20050" y="1352550"/>
            <a:ext cx="3238500" cy="1333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6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Ask three questions of every box: who is responsible, what record proves it, and what happens to the buyer if it fails.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10499" y="3028950"/>
            <a:ext cx="3619500" cy="18097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020050" y="314325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PHRASE TO RETIRE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20050" y="3352800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5" b="1" i="0">
                <a:solidFill>
                  <a:srgbClr val="B04A45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“Cross-border shopping is unreliable.”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20050" y="3771900"/>
            <a:ext cx="32385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2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Replace it with a sentence that names a box and a record. Then it can be tested — and fixed.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27 / 65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Four services the buyer never sees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买家看不见的四类服务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each does, and how each fails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238750" cy="21145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3449" y="1162050"/>
            <a:ext cx="2857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Payment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05000" y="1190625"/>
            <a:ext cx="1905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466850"/>
            <a:ext cx="48958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Authorises the card, holds the funds, converts currency, handles chargebacks.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866899"/>
            <a:ext cx="48958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授权刷卡、托管资金、换汇、处理拒付。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3449" y="2228850"/>
            <a:ext cx="48958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3449" y="2305050"/>
            <a:ext cx="48958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FAILS 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49" y="2457450"/>
            <a:ext cx="48958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Failed authorisation; chargeback with no signed contract; account frozen.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2800350"/>
            <a:ext cx="48958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授权失败；无签字合同的拒付；账户冻结。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91250" y="1028700"/>
            <a:ext cx="5238750" cy="21145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62700" y="1162050"/>
            <a:ext cx="2857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Logistics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34250" y="1190625"/>
            <a:ext cx="1905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1466850"/>
            <a:ext cx="48958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Line-haul, consolidation, last mile, and the handover scans between them.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62700" y="1866899"/>
            <a:ext cx="48958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干线、集运、末端派送，以及其间的交接扫描。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62700" y="2228850"/>
            <a:ext cx="48958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62700" y="2305050"/>
            <a:ext cx="48958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FAILS AS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2700" y="2457450"/>
            <a:ext cx="48958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Missed scan; consolidation delay; damage in transit.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62700" y="2800350"/>
            <a:ext cx="48958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扫描缺失；集运延误；运输破损。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3276600"/>
            <a:ext cx="5238750" cy="21145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33449" y="3409950"/>
            <a:ext cx="2857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Customs clearance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905000" y="3438525"/>
            <a:ext cx="1905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3449" y="3714750"/>
            <a:ext cx="48958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Files the declaration, classifies the goods, assesses duty.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3449" y="4114800"/>
            <a:ext cx="48958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提交申报、归类商品、计征税款。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33449" y="4476750"/>
            <a:ext cx="48958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33449" y="4552950"/>
            <a:ext cx="48958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FAILS AS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3449" y="4705350"/>
            <a:ext cx="48958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Wrong HS code; missing certificate; consignment held.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3449" y="5048250"/>
            <a:ext cx="48958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归类错误；缺少证书；货物被扣。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91250" y="3276600"/>
            <a:ext cx="5238750" cy="21145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362700" y="3409950"/>
            <a:ext cx="2857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Finance and marketing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34250" y="3438525"/>
            <a:ext cx="1905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金融与营销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62700" y="3714750"/>
            <a:ext cx="48958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 capital, trade credit, insurance, traffic and advertising.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62700" y="4114800"/>
            <a:ext cx="48958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流动资金、贸易融资、保险、流量与广告。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62700" y="4476750"/>
            <a:ext cx="48958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362700" y="4552950"/>
            <a:ext cx="48958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FAILS AS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62700" y="4705350"/>
            <a:ext cx="48958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Cash tied up in stock; ad cost rising faster than margin.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62700" y="5048250"/>
            <a:ext cx="48958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资金压在库存；广告成本快于毛利上涨。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56007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800100" y="56007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952500" y="56769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None of the four sells anything. Remove any one of them and the order stops — that is what “supporting” means.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58959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这四类都不卖货。抽掉任意一类，订单就停——这就是“支撑”的含义。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 / 65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Traditional commerce and cross-border ecommerce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传统商务与跨境电商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Textbook §1.3  ·  六个维度的对照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47700" y="1104900"/>
          <a:ext cx="10782300" cy="4772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9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50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21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Dimension</a:t>
                      </a:r>
                    </a:p>
                    <a:p>
                      <a:r>
                        <a:rPr sz="120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维度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Traditional commerce</a:t>
                      </a:r>
                    </a:p>
                    <a:p>
                      <a:r>
                        <a:rPr sz="120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传统商务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Cross-border ecommerce</a:t>
                      </a:r>
                    </a:p>
                    <a:p>
                      <a:r>
                        <a:rPr sz="120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跨境电商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505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Reach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覆盖范围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Local, at most national; limited by shop location.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以本地为主，最多到全国，受门店位置限制。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National or international from day one; limited only by logistics.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一开始就可面向全国甚至全球，只受物流能力限制。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165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Channel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渠道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Physical storefront; rent, insurance, maintenance, property tax.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实体门店；需承担租金、保险、维护与房产税。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Digital storefront; a warehouse may still be needed, but no shop.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数字店面；可能仍需仓库，但不需要门店。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898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Intermediaries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中间环节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Wholesalers and distributors between producer and buyer.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生产与购买之间有批发商、经销商。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Platforms and marketplaces act as intermediaries, like a market fair.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平台与市场充当中间人，类似集市。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8345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Information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信息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Asymmetric; the buyer sees what the shelf shows.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信息不对称；买家只能看到货架上的东西。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Search, reviews and comparison; the buyer sees many sellers at once.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搜索、评价与比价；买家一次看到众多卖家。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Cost base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成本结构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Rent and staff are fixed; scale needs more shops.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租金与人力是固定成本；扩张需开更多店。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Traffic and logistics are variable; scale needs more ad spend.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流量与物流是可变成本；扩张需更多广告投入。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884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Who is displaced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被替代者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—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—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Local retailers lose footfall; distributors lose the middle.</a:t>
                      </a:r>
                    </a:p>
                    <a:p>
                      <a:pPr algn="l"/>
                      <a:r>
                        <a:rPr sz="120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本地零售商流失客流；经销商失去中间位置。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88645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7700" y="60198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52500" y="59626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comparison is not “new beats old”: it is a change in which cost is fixed and which one grows with volume.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618172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比较的落点不是“新胜旧”，而是哪一种成本变成固定、哪一种随规模上升。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29 / 65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What actually changed for a small firm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对小企业真正改变了什么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From “no reach” to “no excuse”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457575" cy="2000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3449" y="1181100"/>
            <a:ext cx="3048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Distribution got cheaper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49" y="1581150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分销变便宜了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866899"/>
            <a:ext cx="3048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cheaper and more efficient distribution channel replaced the shop, the agent and the trade fair.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2438400"/>
            <a:ext cx="30480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更便宜高效的分销渠道，替代了门店、代理与展会。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1975" y="1028700"/>
            <a:ext cx="3457575" cy="20002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3425" y="1181100"/>
            <a:ext cx="3048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 became a setting, not a project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3425" y="1581150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覆盖范围成了设置项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3425" y="1866899"/>
            <a:ext cx="3048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firm can appear in another market without opening a branch there.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3425" y="2438400"/>
            <a:ext cx="30480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不必在当地设分支，也能出现在那个市场。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81949" y="1028700"/>
            <a:ext cx="3457575" cy="2000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53399" y="1181100"/>
            <a:ext cx="3048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marketplace became the market fair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53399" y="1581150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平台成了集市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53399" y="1866899"/>
            <a:ext cx="3048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Xianyu, eBay and Etsy put many buyers and sellers in one place, as a fair once did.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53399" y="2438400"/>
            <a:ext cx="30480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闲鱼、eBay、Etsy 把众多买卖双方聚到一处，如同旧时集市。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200400"/>
            <a:ext cx="6667500" cy="2381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71550" y="3333750"/>
            <a:ext cx="6286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OTHER SIDE OF THE SAME SENTENCE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1550" y="3562350"/>
            <a:ext cx="628650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35" b="0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Amazon, Alibaba and JD gained share by changing how retail works — and forced traditional retailers to change with them.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1550" y="4267200"/>
            <a:ext cx="62865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3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亚马逊、阿里巴巴、京东通过改变零售方式获得份额，并迫使传统零售商随之改变。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1550" y="4781550"/>
            <a:ext cx="628650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45" b="0" i="1">
                <a:solidFill>
                  <a:srgbClr val="9DB6D6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Individual sellers also went online through their own websites — not every seller needs a marketplace.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0" y="3200400"/>
            <a:ext cx="3810000" cy="23812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829550" y="3333750"/>
            <a:ext cx="3429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 WHAT IS THE NEW CONSTRAINT?</a:t>
            </a:r>
          </a:p>
        </p:txBody>
      </p:sp>
      <p:sp>
        <p:nvSpPr>
          <p:cNvPr id="31" name="Oval 30"/>
          <p:cNvSpPr/>
          <p:nvPr/>
        </p:nvSpPr>
        <p:spPr>
          <a:xfrm>
            <a:off x="7848600" y="364807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001000" y="3581400"/>
            <a:ext cx="3238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access — everyone has access.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01000" y="375285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不是“进不去市场”——人人进得去。</a:t>
            </a:r>
          </a:p>
        </p:txBody>
      </p:sp>
      <p:sp>
        <p:nvSpPr>
          <p:cNvPr id="34" name="Oval 33"/>
          <p:cNvSpPr/>
          <p:nvPr/>
        </p:nvSpPr>
        <p:spPr>
          <a:xfrm>
            <a:off x="7848600" y="418147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001000" y="4114800"/>
            <a:ext cx="3238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But attention, trust and delivery.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01000" y="428625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而是注意力、信任与交付。</a:t>
            </a:r>
          </a:p>
        </p:txBody>
      </p:sp>
      <p:sp>
        <p:nvSpPr>
          <p:cNvPr id="37" name="Oval 36"/>
          <p:cNvSpPr/>
          <p:nvPr/>
        </p:nvSpPr>
        <p:spPr>
          <a:xfrm>
            <a:off x="7848600" y="471487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001000" y="4648200"/>
            <a:ext cx="3238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is why traffic cost is now a challenge.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01000" y="481965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这也是流量成本成为挑战的原因。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 / 65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Eight cost lines, and who sets each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八条成本线，各由谁决定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Use this to price any order  ·  用于给任意订单定价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47411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82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Cost line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成本项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Set by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由谁决定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Borne by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由谁承担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Moves with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随什么变化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543">
                <a:tc>
                  <a:txBody>
                    <a:bodyPr/>
                    <a:lstStyle/>
                    <a:p>
                      <a:pPr algn="l"/>
                      <a:r>
                        <a:rPr sz="10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Goods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货值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Seller, from cost and target margin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卖家，按成本与目标毛利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Buyer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买家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Volume, sourcing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采购量、货源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543">
                <a:tc>
                  <a:txBody>
                    <a:bodyPr/>
                    <a:lstStyle/>
                    <a:p>
                      <a:pPr algn="l"/>
                      <a:r>
                        <a:rPr sz="10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International freight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国际运费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Carrier, by weight, volume and route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承运人，按重量、体积、航线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Usually the buyer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通常由买家承担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Distance, fuel, season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距离、油价、旺季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543">
                <a:tc>
                  <a:txBody>
                    <a:bodyPr/>
                    <a:lstStyle/>
                    <a:p>
                      <a:pPr algn="l"/>
                      <a:r>
                        <a:rPr sz="10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Insurance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保险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Insurer, by declared value and risk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保险人，按申报价值与风险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Seller or buyer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卖家或买家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Value, route risk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货值、路线风险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543">
                <a:tc>
                  <a:txBody>
                    <a:bodyPr/>
                    <a:lstStyle/>
                    <a:p>
                      <a:pPr algn="l"/>
                      <a:r>
                        <a:rPr sz="10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Duty and VAT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关税与增值税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Importing customs, by tariff line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进口国海关，按税则号列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Buyer at the door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买家收货时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Origin, classification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原产地、归类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543">
                <a:tc>
                  <a:txBody>
                    <a:bodyPr/>
                    <a:lstStyle/>
                    <a:p>
                      <a:pPr algn="l"/>
                      <a:r>
                        <a:rPr sz="10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Platform commission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平台佣金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Platform, by category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平台，按类目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Seller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Price, category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售价、类目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543">
                <a:tc>
                  <a:txBody>
                    <a:bodyPr/>
                    <a:lstStyle/>
                    <a:p>
                      <a:pPr algn="l"/>
                      <a:r>
                        <a:rPr sz="10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Payment fee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支付费用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Acquirer, by method and currency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收单机构，按方式与币种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Seller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Method, chargebacks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支付方式、拒付率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4543">
                <a:tc>
                  <a:txBody>
                    <a:bodyPr/>
                    <a:lstStyle/>
                    <a:p>
                      <a:pPr algn="l"/>
                      <a:r>
                        <a:rPr sz="10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Last mile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末端配送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Local carrier, by density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本地承运商，按订单密度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Buyer or seller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买家或卖家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Address density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地址密度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4543">
                <a:tc>
                  <a:txBody>
                    <a:bodyPr/>
                    <a:lstStyle/>
                    <a:p>
                      <a:pPr algn="l"/>
                      <a:r>
                        <a:rPr sz="102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Returns reserve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退货准备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After-sales policy and actual rate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售后政策与实际退货率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Seller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2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Fit, damage, mismatch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尺码、破损、货不对板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3340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00100" y="53340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52500" y="54102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Six of the eight are set outside the seller’s own firm. That is the structural reason cross-border margins are thin.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292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八条中有六条不由卖家自己决定——这是跨境电商毛利薄的结构性原因。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0" y="596265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31 / 65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Which failure would stop a small seller first?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哪一种失败会先拖垮小卖家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Discussion  ·  10 minutes, groups of four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238750" cy="15240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3449" y="118110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7300" y="116205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7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customs hold on one consignment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57300" y="140970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一票货物被海关扣留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7300" y="1676400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Cash is already spent; the goods sit and the buyer cancels.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7300" y="2152650"/>
            <a:ext cx="3810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long can a small firm survive it?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1250" y="1028700"/>
            <a:ext cx="5238750" cy="1524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62700" y="118110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86550" y="116205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7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chargeback wave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86550" y="140970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一波拒付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86550" y="1676400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account is frozen and the settlement cycle breaks.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86550" y="2152650"/>
            <a:ext cx="3810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long can a small firm survive it?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2705100"/>
            <a:ext cx="5238750" cy="1524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3449" y="285750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57300" y="283845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7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Parcel damage in transit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57300" y="308610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运输破损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57300" y="3352800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Refund plus return freight, and the review score falls.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57300" y="3829050"/>
            <a:ext cx="3810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long can a small firm survive it?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91250" y="2705100"/>
            <a:ext cx="5238750" cy="15240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362700" y="285750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86550" y="283845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7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 costs rising 30%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86550" y="308610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广告成本上涨 30%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86550" y="3352800"/>
            <a:ext cx="4572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Acquisition cost exceeds contribution margin.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86550" y="3829050"/>
            <a:ext cx="3810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long can a small firm survive it?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4196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800100" y="44196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52500" y="44958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There is no single right answer — but there is a testable one: which failure converts into a cash gap fastest?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7148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没有唯一答案，但有一个可检验的判断标准：哪一种失败最快转化为现金缺口？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2000" y="5143500"/>
            <a:ext cx="10668000" cy="9525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71550" y="525780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ANSWER WE ARE LOOKING FOR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71550" y="5467350"/>
            <a:ext cx="10287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the biggest loss, but the one that arrives before the next payment cycle. Rank the four by time-to-cash-gap, not by size.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32 / 65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Terms and takeaways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术语与要点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3  ·  close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7048500" cy="5484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579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Term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Working definition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简要定义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Ecosystem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生态系统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Actors plus supporting services that together complete an order.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主体与支撑服务共同完成订单的环境。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Supporting service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支撑服务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Payment, logistics, clearance, finance, marketing.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支付、物流、通关、金融、营销。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Line-haul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干线运输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long-distance leg between consolidation points.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集散点之间的长距离运输段。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Last mile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末端配送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From the local depot to the buyer’s door.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从本地网点到买家门口。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Consolidation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集运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Combining parcels to lower freight per unit.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合并包裹以降低单件运费。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Distribution channel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分销渠道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path goods take from producer to buyer.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商品从生产到买家的路径。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Marketplace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第三方平台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 place where many buyers and sellers meet, as at a fair.</a:t>
                      </a: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众多买卖双方汇聚之处，如集市。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096249" y="1028700"/>
            <a:ext cx="3333750" cy="23431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05800" y="11430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THINGS TO KEEP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139065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Four boxes make the transaction; the left column makes it possible.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5800" y="17145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四个方框是交易，左栏使交易得以发生。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2038349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A service is indispensable, not a party.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5800" y="23622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支撑服务不可或缺，但不是当事人。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5800" y="268605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Name the box before you judge the chain.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5800" y="30099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先说出是哪一格，再评价这条链。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96249" y="3505200"/>
            <a:ext cx="3333750" cy="19621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05800" y="36195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BEFORE SESSION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5800" y="3829050"/>
            <a:ext cx="29527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 §1.5 and find one company that existed before 2000 and still sells online. What did it have to change?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453390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阅读 §1.5，找一家 2000 年前成立、今天仍在网上销售的企业：它改变了什么？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33 / 65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49*375"/>
  <p:tag name="TABLE_ENDDRAG_RECT" val="51*87*849*37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7080</Words>
  <Application>Microsoft Office PowerPoint</Application>
  <PresentationFormat>宽屏</PresentationFormat>
  <Paragraphs>1307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9" baseType="lpstr">
      <vt:lpstr>微软雅黑</vt:lpstr>
      <vt:lpstr>Arial</vt:lpstr>
      <vt:lpstr>Calibri</vt:lpstr>
      <vt:lpstr>Georgia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子 英</cp:lastModifiedBy>
  <cp:revision>4</cp:revision>
  <dcterms:created xsi:type="dcterms:W3CDTF">2013-01-27T09:14:00Z</dcterms:created>
  <dcterms:modified xsi:type="dcterms:W3CDTF">2026-10-22T12:48:49Z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43237EC39DA34A1EA3AA3258B61F0503_12</vt:lpwstr>
  </property>
</Properties>
</file>