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9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45" b="0" i="0" u="none" strike="noStrike" kern="1200" baseline="0">
                    <a:solidFill>
                      <a:srgbClr val="46586D"/>
                    </a:solidFill>
                    <a:latin typeface="Arial" panose="020B0604020202020204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Sheet1!$A$2:$A$8</c:f>
              <c:strCache>
                <c:ptCount val="7"/>
                <c:pt idx="0">
                  <c:v>Singapore</c:v>
                </c:pt>
                <c:pt idx="1">
                  <c:v>Australia</c:v>
                </c:pt>
                <c:pt idx="2">
                  <c:v>Canada</c:v>
                </c:pt>
                <c:pt idx="3">
                  <c:v>Korea</c:v>
                </c:pt>
                <c:pt idx="4">
                  <c:v>United Kingdom</c:v>
                </c:pt>
                <c:pt idx="5">
                  <c:v>United States</c:v>
                </c:pt>
                <c:pt idx="6">
                  <c:v>China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3.2</c:v>
                </c:pt>
                <c:pt idx="1">
                  <c:v>22.9</c:v>
                </c:pt>
                <c:pt idx="2">
                  <c:v>28.1</c:v>
                </c:pt>
                <c:pt idx="3">
                  <c:v>104.4</c:v>
                </c:pt>
                <c:pt idx="4">
                  <c:v>130.6</c:v>
                </c:pt>
                <c:pt idx="5">
                  <c:v>791.7</c:v>
                </c:pt>
                <c:pt idx="6">
                  <c:v>1414.3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9525" cap="flat" cmpd="sng" algn="ctr">
            <a:solidFill>
              <a:srgbClr val="DCE3EC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95" b="1" i="0" u="none" strike="noStrike" kern="1200" baseline="0">
                <a:solidFill>
                  <a:srgbClr val="12202E"/>
                </a:solidFill>
                <a:latin typeface="Arial" panose="020B0604020202020204"/>
                <a:ea typeface="+mn-ea"/>
                <a:cs typeface="+mn-c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725.446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45" b="0" i="0" u="none" strike="noStrike" kern="1200" baseline="0">
                <a:solidFill>
                  <a:srgbClr val="46586D"/>
                </a:solidFill>
                <a:latin typeface="Arial" panose="020B0604020202020204"/>
                <a:ea typeface="+mn-ea"/>
                <a:cs typeface="+mn-cs"/>
              </a:defRPr>
            </a:pPr>
          </a:p>
        </c:txPr>
        <c:crossAx val="-206802733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ca33d93f-9ec6-4051-bfb5-31bb863fc3cb}"/>
      </c:ext>
    </c:extLst>
  </c:chart>
  <c:txPr>
    <a:bodyPr/>
    <a:lstStyle/>
    <a:p>
      <a:pPr>
        <a:defRPr lang="zh-CN" sz="1045">
          <a:solidFill>
            <a:srgbClr val="46586D"/>
          </a:solidFill>
          <a:latin typeface="Arial" panose="020B0604020202020204"/>
        </a:defRPr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590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9DB6D6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GUILIN TOURISM UNIVERSITY   ·   桂林旅游学院</a:t>
            </a:r>
            <a:endParaRPr sz="1045" b="0" i="0">
              <a:solidFill>
                <a:srgbClr val="9DB6D6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8572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 H A P T E R   1</a:t>
            </a:r>
            <a:endParaRPr sz="139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1676400"/>
            <a:ext cx="10668000" cy="1428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40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Ecommerce and</a:t>
            </a:r>
            <a:endParaRPr sz="40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  <a:p>
            <a:pPr algn="l">
              <a:lnSpc>
                <a:spcPct val="108000"/>
              </a:lnSpc>
            </a:pPr>
            <a:r>
              <a:rPr sz="40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Cross-border Ecommerce</a:t>
            </a:r>
            <a:endParaRPr sz="40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525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5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电商与跨境电商</a:t>
            </a:r>
            <a:endParaRPr sz="2265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3486150"/>
            <a:ext cx="971550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</a:t>
            </a:r>
            <a:r>
              <a:rPr sz="1600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bilingual </a:t>
            </a: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lecture series for international students  ·  面向留学生的双语课程（6 sessions）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53450" y="4171950"/>
            <a:ext cx="2286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2026—2027 学年第一学期</a:t>
            </a:r>
            <a:endParaRPr sz="985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2000" y="46863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14900"/>
            <a:ext cx="533400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Course  </a:t>
            </a:r>
            <a:r>
              <a:rPr sz="1160" b="0" i="0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 跨境电商概论  Cross-border Ecommerce</a:t>
            </a:r>
            <a:endParaRPr sz="1160" b="0" i="0">
              <a:solidFill>
                <a:srgbClr val="A8C0E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0" y="5257800"/>
            <a:ext cx="533400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Instructor  授课教师  </a:t>
            </a:r>
            <a:r>
              <a:rPr lang="zh-CN" sz="160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陆小英</a:t>
            </a:r>
            <a:endParaRPr lang="zh-CN" sz="160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5600700"/>
            <a:ext cx="9525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5" b="1" i="1">
                <a:solidFill>
                  <a:srgbClr val="8FA9C8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“The “e” in ecommerce has been an overwhelming success around the world.”</a:t>
            </a:r>
            <a:endParaRPr sz="1275" b="1" i="1">
              <a:solidFill>
                <a:srgbClr val="8FA9C8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  <a:p>
            <a:pPr algn="l">
              <a:lnSpc>
                <a:spcPct val="140000"/>
              </a:lnSpc>
            </a:pPr>
            <a:r>
              <a:rPr sz="1020" b="0" i="0">
                <a:solidFill>
                  <a:srgbClr val="5F7DA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教材开篇语：把商务电子化，是过去三十年最成功的一次技术改造。</a:t>
            </a:r>
            <a:endParaRPr sz="1020" b="0" i="0">
              <a:solidFill>
                <a:srgbClr val="5F7DA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09575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524000" y="4095750"/>
            <a:ext cx="3619500" cy="3619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52500" y="4667250"/>
            <a:ext cx="2476500" cy="2476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71500"/>
            <a:ext cx="28575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 i="0">
                <a:solidFill>
                  <a:srgbClr val="2A5580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04</a:t>
            </a:r>
            <a:endParaRPr sz="9600" b="1" i="0">
              <a:solidFill>
                <a:srgbClr val="2A5580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" y="1771650"/>
            <a:ext cx="3048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04 OF 6</a:t>
            </a:r>
            <a:endParaRPr sz="104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3048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1994, three stages, and the four trends of §1.4</a:t>
            </a:r>
            <a:endParaRPr sz="106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4476750"/>
            <a:ext cx="314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90 minutes</a:t>
            </a:r>
            <a:endParaRPr sz="26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" y="48768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4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讲授 + 课堂任务 + 收束</a:t>
            </a:r>
            <a:endParaRPr sz="1140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" y="59055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5F7DA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Chapter 1</a:t>
            </a:r>
            <a:endParaRPr sz="1045" b="0" i="0">
              <a:solidFill>
                <a:srgbClr val="5F7DA3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52950" y="800100"/>
            <a:ext cx="6858000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10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How the industry got here</a:t>
            </a:r>
            <a:endParaRPr sz="3100" b="1" i="0">
              <a:solidFill>
                <a:srgbClr val="0E2A47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2950" y="1524000"/>
            <a:ext cx="6858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60" b="0" i="0">
                <a:solidFill>
                  <a:srgbClr val="1B4F9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行业如何走到今天</a:t>
            </a:r>
            <a:endParaRPr sz="1660" b="0" i="0">
              <a:solidFill>
                <a:srgbClr val="1B4F9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52950" y="1866899"/>
            <a:ext cx="4191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2950" y="2019300"/>
            <a:ext cx="685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THIS SESSION  ·  本节目标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2950" y="21717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1550" y="21621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Describe the three stages of ecommerce and one defining feature of each.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描述电商三个阶段，并各说出一个特征。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2950" y="29146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1550" y="29051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Explain what each stage changed about the binding constraint.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说明每个阶段改变了哪个瓶颈。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2950" y="36576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81550" y="36480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Place a business model in its stage and justify the placement.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把商业模式放回其阶段，并给出理由。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52950" y="44005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81550" y="43910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Name the four current trends and the evidence behind each.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说出当前四个趋势及各自证据。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52950" y="5257800"/>
            <a:ext cx="6858000" cy="8763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053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15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673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053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Warm-up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053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案例开场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436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35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056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436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Concept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436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概念讲解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981949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30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439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981949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Task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81949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课堂任务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6202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10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9822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202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Wrap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202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收束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34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1.5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It starts with one CD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一切从一张 CD 开始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August 1994  ·  教材 §1.5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000500" cy="2667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1550" y="1123950"/>
            <a:ext cx="3619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FIRST ONLINE SALE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550" y="1352550"/>
            <a:ext cx="3619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11 Aug 1994</a:t>
            </a:r>
            <a:endParaRPr sz="30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550" y="1866899"/>
            <a:ext cx="361950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35" b="0" i="0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man sold a Sting CD to a friend through his website NetMarket, an American retail platform.</a:t>
            </a:r>
            <a:endParaRPr sz="1135" b="0" i="0">
              <a:solidFill>
                <a:srgbClr val="A8C0E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1550" y="2609850"/>
            <a:ext cx="36195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1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一个人通过自己的网站 NetMarket 把一张 Sting 的 CD 卖给了朋友。</a:t>
            </a:r>
            <a:endParaRPr sz="101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1550" y="3200400"/>
            <a:ext cx="36195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first consumer purchase from a business over the web.</a:t>
            </a:r>
            <a:endParaRPr sz="1000" b="0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48250" y="990599"/>
            <a:ext cx="6381750" cy="838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1104900"/>
            <a:ext cx="104774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1993</a:t>
            </a:r>
            <a:endParaRPr sz="15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62700" y="1104900"/>
            <a:ext cx="4953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Merriam-Webster records the first known use of the word “ecommerce”.</a:t>
            </a:r>
            <a:endParaRPr sz="109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62700" y="1466850"/>
            <a:ext cx="4953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《韦氏词典》首次收录 ecommerce 一词。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48250" y="1924049"/>
            <a:ext cx="6381750" cy="838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38750" y="2038349"/>
            <a:ext cx="104774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1994</a:t>
            </a:r>
            <a:endParaRPr sz="15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62700" y="2038349"/>
            <a:ext cx="4953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Amazon is founded in Seattle; NetMarket completes the first online sale.</a:t>
            </a:r>
            <a:endParaRPr sz="109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62700" y="2400300"/>
            <a:ext cx="4953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亚马逊在西雅图成立；NetMarket 完成首笔在线销售。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048250" y="2857500"/>
            <a:ext cx="6381750" cy="838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238750" y="2971800"/>
            <a:ext cx="104774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Late 1994</a:t>
            </a:r>
            <a:endParaRPr sz="15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62700" y="2971800"/>
            <a:ext cx="4953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AT&amp;T, Volvo and Sprint place the first banner advertisements on Hotwired.</a:t>
            </a:r>
            <a:endParaRPr sz="109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62700" y="3333750"/>
            <a:ext cx="4953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AT&amp;T、沃尔沃、Sprint 在 Hotwired 投放首批横幅广告。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048250" y="3790949"/>
            <a:ext cx="6381750" cy="8382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38750" y="3905249"/>
            <a:ext cx="104774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Early 1995</a:t>
            </a:r>
            <a:endParaRPr sz="15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62700" y="3905249"/>
            <a:ext cx="4953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Netscape and InfoSeek begin selling banner ad space.</a:t>
            </a:r>
            <a:endParaRPr sz="109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62700" y="4267200"/>
            <a:ext cx="4953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网景与 InfoSeek 开始出售横幅广告位。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2000" y="49530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" y="49530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52500" y="50292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industry is younger than most of its own students’ parents’ careers — which is why the vocabulary is still unstable.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52500" y="52482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这个行业比多数学生父母的工作年限还短——这正是术语至今不稳定的原因。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62000" y="5676900"/>
            <a:ext cx="10668000" cy="533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79120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USEFUL CORRECTION TO A COMMON BELIEF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52500" y="59626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began in the United States and prospered in China, which produces and sells China-made goods to the world. The sequence is not the same as the location of the largest market today.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1.5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Three stages, three different bottlenecks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三个阶段，三个不同的瓶颈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Figure 1-4  ·  Laudon &amp; Traver, 2022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2552700"/>
            <a:ext cx="10001250" cy="2857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819275" y="2486025"/>
            <a:ext cx="161925" cy="161925"/>
          </a:xfrm>
          <a:prstGeom prst="ellipse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866899" y="2533650"/>
            <a:ext cx="66675" cy="66675"/>
          </a:xfrm>
          <a:prstGeom prst="ellipse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981199"/>
            <a:ext cx="1524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2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1995 – 2000</a:t>
            </a:r>
            <a:endParaRPr sz="122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2500" y="2857500"/>
            <a:ext cx="1905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2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Invention</a:t>
            </a:r>
            <a:endParaRPr sz="1820" b="1" i="0">
              <a:solidFill>
                <a:srgbClr val="0E2A47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2500" y="3143250"/>
            <a:ext cx="1905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发明期</a:t>
            </a:r>
            <a:endParaRPr sz="1055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299" y="3486150"/>
            <a:ext cx="2819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Bandwidth too limited for complex goods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5299" y="3638550"/>
            <a:ext cx="28194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带宽不足，只能卖简单商品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299" y="3905249"/>
            <a:ext cx="2819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Venture capital above US$125 bn; static ads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5299" y="4057650"/>
            <a:ext cx="28194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风险资本超 1250 亿美元；静态广告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299" y="4324350"/>
            <a:ext cx="2819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Ends with the dot-com crash in 2000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5299" y="4476750"/>
            <a:ext cx="28194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 2000 年互联网泡沫破裂告终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724525" y="2486025"/>
            <a:ext cx="161925" cy="161925"/>
          </a:xfrm>
          <a:prstGeom prst="ellipse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772150" y="2533650"/>
            <a:ext cx="66675" cy="66675"/>
          </a:xfrm>
          <a:prstGeom prst="ellipse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48250" y="1981199"/>
            <a:ext cx="1524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2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2001 – 2006</a:t>
            </a:r>
            <a:endParaRPr sz="122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57750" y="2857500"/>
            <a:ext cx="1905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2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Consolidation</a:t>
            </a:r>
            <a:endParaRPr sz="1820" b="1" i="0">
              <a:solidFill>
                <a:srgbClr val="0E2A47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57750" y="3143250"/>
            <a:ext cx="1905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整合期</a:t>
            </a:r>
            <a:endParaRPr sz="1055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00550" y="3486150"/>
            <a:ext cx="2819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Broadband reaches home and office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00550" y="3638550"/>
            <a:ext cx="28194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宽带进入家庭与办公室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00550" y="3905249"/>
            <a:ext cx="2819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Business-driven; search ads and rich media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00550" y="4057650"/>
            <a:ext cx="28194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转向业务驱动；搜索广告与富媒体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0550" y="4324350"/>
            <a:ext cx="2819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Growth returns above 10% a year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00550" y="4476750"/>
            <a:ext cx="28194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年增长回升至 10% 以上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9629775" y="2486025"/>
            <a:ext cx="161925" cy="161925"/>
          </a:xfrm>
          <a:prstGeom prst="ellipse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677400" y="2533650"/>
            <a:ext cx="66675" cy="66675"/>
          </a:xfrm>
          <a:prstGeom prst="ellipse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953500" y="1981199"/>
            <a:ext cx="1524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2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2007 – now</a:t>
            </a:r>
            <a:endParaRPr sz="122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763000" y="2857500"/>
            <a:ext cx="1905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82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Reinvention</a:t>
            </a:r>
            <a:endParaRPr sz="1820" b="1" i="0">
              <a:solidFill>
                <a:srgbClr val="0E2A47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63000" y="3143250"/>
            <a:ext cx="1905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重构期</a:t>
            </a:r>
            <a:endParaRPr sz="1055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305800" y="3486150"/>
            <a:ext cx="2819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iPhone and Web 2.0 change the device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05800" y="3638550"/>
            <a:ext cx="28194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iPhone 与 Web 2.0 改变终端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305800" y="3905249"/>
            <a:ext cx="2819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Social, mobile, local; user-generated content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305800" y="4057650"/>
            <a:ext cx="28194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社交、移动、本地；用户生成内容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305800" y="4324350"/>
            <a:ext cx="2819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 China and the US are the two largest markets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305800" y="4476750"/>
            <a:ext cx="28194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中国与美国成为两大市场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62000" y="57150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00100" y="57150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Each stage is defined by what stopped growth — bandwidth, then business model, then distribution of attention.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52500" y="60102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每个阶段由“什么卡住了增长”来定义：先是带宽，再是商业模式，最后是注意力分发。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36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1.5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What changed in each stage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每个阶段改变了什么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table you can reuse in the exam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10668000" cy="46017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9250"/>
                <a:gridCol w="2476500"/>
                <a:gridCol w="2857500"/>
                <a:gridCol w="3714750"/>
              </a:tblGrid>
              <a:tr h="488061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Stage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阶段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Binding constraint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瓶颈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Enabling technology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使能技术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Business logic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商业逻辑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1371219">
                <a:tc>
                  <a:txBody>
                    <a:bodyPr/>
                    <a:lstStyle/>
                    <a:p>
                      <a:pPr algn="l"/>
                      <a:r>
                        <a:rPr sz="106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1995–2000
Invention</a:t>
                      </a:r>
                      <a:endParaRPr sz="1065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发明期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6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Bandwidth; simple goods only</a:t>
                      </a:r>
                      <a:endParaRPr sz="106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带宽不足，只能卖简单商品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6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Static web pages, weak search, dial-up</a:t>
                      </a:r>
                      <a:endParaRPr sz="106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静态网页、弱搜索、拨号上网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6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Vision of profit from new technology, high visibility, first-mover advantage</a:t>
                      </a:r>
                      <a:endParaRPr sz="106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靠技术获利的愿景、追求曝光、先发优势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1371219">
                <a:tc>
                  <a:txBody>
                    <a:bodyPr/>
                    <a:lstStyle/>
                    <a:p>
                      <a:pPr algn="l"/>
                      <a:r>
                        <a:rPr sz="106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2001–2006
Consolidation</a:t>
                      </a:r>
                      <a:endParaRPr sz="1065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整合期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6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Business model; trust and profit</a:t>
                      </a:r>
                      <a:endParaRPr sz="106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商业模式；信任与盈利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6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Broadband, search advertising, rich media, behavioural targeting</a:t>
                      </a:r>
                      <a:endParaRPr sz="106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宽带、搜索广告、富媒体、行为定向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6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Traditional firms use the web to strengthen position; brand extension beats new brands</a:t>
                      </a:r>
                      <a:endParaRPr sz="106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传统企业用网络强化地位；品牌延伸胜于造新牌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1371219">
                <a:tc>
                  <a:txBody>
                    <a:bodyPr/>
                    <a:lstStyle/>
                    <a:p>
                      <a:pPr algn="l"/>
                      <a:r>
                        <a:rPr sz="106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2007–now
Reinvention</a:t>
                      </a:r>
                      <a:endParaRPr sz="1065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重构期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6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Attention; differentiation</a:t>
                      </a:r>
                      <a:endParaRPr sz="106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注意力；差异化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6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Smartphones, social networks, apps, cloud, analytics</a:t>
                      </a:r>
                      <a:endParaRPr sz="106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智能手机、社交网络、应用、云、分析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6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Social, mobile, local; user-generated content; on-demand services</a:t>
                      </a:r>
                      <a:endParaRPr sz="106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社交、移动、本地；用户生成内容；应需服务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49530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49530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0292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 the column “binding constraint” downwards: the industry did not get easier, it changed which problem had to be solved first.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2500" y="52482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竖着读“瓶颈”一列：行业并没有变容易，只是必须先解决的问题换了。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37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1.5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Why the stages still matter today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为什么阶段今天仍然有用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Today’s toolkit is a layer cake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6667500" cy="12192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47625" cy="12192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1550" y="1162050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Layer 3  2007 –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550" y="1333500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Social, mobile, local</a:t>
            </a:r>
            <a:endParaRPr sz="13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500" y="136207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社交、移动、本地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1550" y="1619250"/>
            <a:ext cx="61912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Live-stream selling, social feeds, app-based local services, on-demand delivery.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1550" y="1962150"/>
            <a:ext cx="6191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直播带货、社交信息流、基于应用的本地服务、应需配送。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62000" y="2362200"/>
            <a:ext cx="6667500" cy="1219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2362200"/>
            <a:ext cx="47625" cy="12192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1550" y="2495550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Layer 2  2001 – 2006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71550" y="2667000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Search and rich media</a:t>
            </a:r>
            <a:endParaRPr sz="13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57500" y="269557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搜索与富媒体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1550" y="2952750"/>
            <a:ext cx="61912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Search advertising, video ads, behavioural targeting, e-mail campaigns.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1550" y="3295650"/>
            <a:ext cx="6191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搜索广告、视频广告、行为定向、邮件营销。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62000" y="3695700"/>
            <a:ext cx="6667500" cy="12192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" y="3695700"/>
            <a:ext cx="47625" cy="1219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71550" y="3829050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Layer 1  1995 – 2000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71550" y="4000500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Static catalogue</a:t>
            </a:r>
            <a:endParaRPr sz="13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57500" y="4029075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静态目录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71550" y="4286250"/>
            <a:ext cx="619125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product page, a shopping cart, a payment form — still the base of every order.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71550" y="4629150"/>
            <a:ext cx="61912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商品页、购物车、支付表单——仍是每笔订单的底座。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810499" y="1028700"/>
            <a:ext cx="3619500" cy="14097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20050" y="114300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TEST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20050" y="1352550"/>
            <a:ext cx="3238500" cy="952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1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layer does this model actually depend on? A live-stream seller still needs layer 1 to take the order.</a:t>
            </a:r>
            <a:endParaRPr sz="1115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810499" y="2590800"/>
            <a:ext cx="3619500" cy="14097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020050" y="270510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WHY IT IS NOT A LADDER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020050" y="2914650"/>
            <a:ext cx="3238500" cy="952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firm switched on a date. Layers accumulate; older logic keeps running underneath.</a:t>
            </a:r>
            <a:endParaRPr sz="111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7810499" y="4152900"/>
            <a:ext cx="3619500" cy="10287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020050" y="426720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FOR YOUR ANALYSIS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20050" y="4476750"/>
            <a:ext cx="3238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4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Dating a model tells you which costs it was designed to avoid.</a:t>
            </a:r>
            <a:endParaRPr sz="1045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38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1.4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Four trends, four pieces of evidence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四大趋势与对应证据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Textbook §1.4  ·  趋势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238750" cy="2057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620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7300" y="11430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Social, mobile, local</a:t>
            </a:r>
            <a:endParaRPr sz="13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7300" y="139065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社交、移动、本地</a:t>
            </a:r>
            <a:endParaRPr sz="103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3449" y="1695450"/>
            <a:ext cx="48958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Growth concentrates in new markets — the Middle East, South-East Asia and Africa; most social commerce happens locally in apps.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3449" y="2286000"/>
            <a:ext cx="48958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增长集中在中东、东南亚与非洲等新兴市场；社交电商多以本地应用形式发生。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33449" y="2743200"/>
            <a:ext cx="1809750" cy="209550"/>
          </a:xfrm>
          <a:prstGeom prst="roundRect">
            <a:avLst>
              <a:gd name="adj" fmla="val 2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90599" y="2771965"/>
            <a:ext cx="169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Regional growth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0599" y="2857500"/>
            <a:ext cx="169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区域增长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191250" y="1028700"/>
            <a:ext cx="5238750" cy="2057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62700" y="11620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86550" y="11430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app ecosystem</a:t>
            </a:r>
            <a:endParaRPr sz="13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86550" y="139065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应用生态</a:t>
            </a:r>
            <a:endParaRPr sz="103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62700" y="1695450"/>
            <a:ext cx="48958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Almost 2.8 billion people used mobile apps in 2020; mobile marketing and advertising kept growing at very high rates.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62700" y="2286000"/>
            <a:ext cx="48958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 年全球约 28 亿人使用移动应用；移动营销与广告持续高速增长。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362700" y="2743200"/>
            <a:ext cx="1809750" cy="209550"/>
          </a:xfrm>
          <a:prstGeom prst="roundRect">
            <a:avLst>
              <a:gd name="adj" fmla="val 2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850" y="2771965"/>
            <a:ext cx="169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2.8 bn users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19850" y="2857500"/>
            <a:ext cx="169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 亿用户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62000" y="3238500"/>
            <a:ext cx="5238750" cy="2057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3449" y="33718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57300" y="33528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 safety and privacy</a:t>
            </a:r>
            <a:endParaRPr sz="13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57300" y="360045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数据安全与隐私</a:t>
            </a:r>
            <a:endParaRPr sz="103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3449" y="3905249"/>
            <a:ext cx="48958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 is treated as part of national security and of individual rights; consumers in the EU and North America withdraw trust after a leak.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33449" y="4495800"/>
            <a:ext cx="48958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数据被视为国家安全与个人权利的一部分；欧美消费者在泄露后迅速失去信任。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933449" y="4953000"/>
            <a:ext cx="1809750" cy="209550"/>
          </a:xfrm>
          <a:prstGeom prst="roundRect">
            <a:avLst>
              <a:gd name="adj" fmla="val 2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0599" y="4981765"/>
            <a:ext cx="169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Trust as an asset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0599" y="5067300"/>
            <a:ext cx="169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信任即资产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6191250" y="3238500"/>
            <a:ext cx="5238750" cy="2057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362700" y="33718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86550" y="33528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ESG concerns</a:t>
            </a:r>
            <a:endParaRPr sz="13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86550" y="3600450"/>
            <a:ext cx="4572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ESG 议题</a:t>
            </a:r>
            <a:endParaRPr sz="103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62700" y="3905249"/>
            <a:ext cx="48958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Fast fashion is producing more clothes and more pollution; labour protection and local market protection attract more attention.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62700" y="4495800"/>
            <a:ext cx="48958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快时尚带来更多衣物与污染；劳动保护与本地市场保护受到更多关注。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362700" y="4953000"/>
            <a:ext cx="1809750" cy="209550"/>
          </a:xfrm>
          <a:prstGeom prst="roundRect">
            <a:avLst>
              <a:gd name="adj" fmla="val 2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19850" y="4981765"/>
            <a:ext cx="169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Green and low-carbon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19850" y="5067300"/>
            <a:ext cx="169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绿色低碳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62000" y="561975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561975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56959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 what the textbook does not claim: these are directions, not forecasts with dates. Treat them as questions to test.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52500" y="591502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注意教材没有说的事：这些是方向，不是带日期的预测；应当作待检验的问题。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39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1.4 – 1.5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Two cautions before you use any of this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使用这些结论前的两点提醒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Where the framework breaks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238750" cy="1905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1550" y="1143000"/>
            <a:ext cx="4857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CAUTION 1  ·  提醒一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550" y="1352550"/>
            <a:ext cx="485775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5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Not every market climbs the same ladder.</a:t>
            </a:r>
            <a:endParaRPr sz="1505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550" y="1866899"/>
            <a:ext cx="48577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90" b="0" i="0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market can adopt mobile payment before desktop retail matures, then backfill the web layer. Reading the three stages as a queue misreads that market.</a:t>
            </a:r>
            <a:endParaRPr sz="1090" b="0" i="0">
              <a:solidFill>
                <a:srgbClr val="A8C0E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1550" y="2552700"/>
            <a:ext cx="48577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有的市场先普及移动支付，再补网页零售；把三阶段当队列会看错它。</a:t>
            </a:r>
            <a:endParaRPr sz="96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91250" y="1028700"/>
            <a:ext cx="5238750" cy="1905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1143000"/>
            <a:ext cx="4857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CAUTION 2  ·  提醒二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00800" y="1352550"/>
            <a:ext cx="485775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5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A trend is not a prediction.</a:t>
            </a:r>
            <a:endParaRPr sz="1505" b="1" i="0">
              <a:solidFill>
                <a:srgbClr val="0E2A47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00800" y="1866899"/>
            <a:ext cx="48577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9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“Social, mobile and local will grow” is a direction. It gives you no number, no date and no threshold — so it cannot be tested, only observed.</a:t>
            </a:r>
            <a:endParaRPr sz="109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0800" y="2552700"/>
            <a:ext cx="48577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“会增长”是方向，不给数字、不给时点、不给阈值，因此只能观察不能检验。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0" y="3143250"/>
            <a:ext cx="10668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 WHAT SHOULD YOU DO WITH A TREND CLAIM?  ·  拿到趋势论断该怎么处理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62000" y="3352800"/>
            <a:ext cx="3457575" cy="1905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3449" y="34861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39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3449" y="3733799"/>
            <a:ext cx="3048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Convert it into a measurable statement</a:t>
            </a:r>
            <a:endParaRPr sz="122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3449" y="3962399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转换成可测量的陈述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3449" y="4248150"/>
            <a:ext cx="3048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“Social commerce in South-East Asia grew by X% in year Y.”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3449" y="4724400"/>
            <a:ext cx="30480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“东南亚社交电商在 Y 年增长 X%。”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371975" y="3352800"/>
            <a:ext cx="3457575" cy="1905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43425" y="34861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39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43425" y="3733799"/>
            <a:ext cx="3048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Check the scope before the size</a:t>
            </a:r>
            <a:endParaRPr sz="122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43425" y="3962399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先看口径，再看大小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43425" y="4248150"/>
            <a:ext cx="3048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Does it include services? Which markets? Which platform?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43425" y="4724400"/>
            <a:ext cx="30480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是否含服务？哪些市场？哪个平台？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981949" y="3352800"/>
            <a:ext cx="3457575" cy="1905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53399" y="34861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39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53399" y="3733799"/>
            <a:ext cx="3048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Ask who benefits from the framing</a:t>
            </a:r>
            <a:endParaRPr sz="122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153399" y="3962399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问谁从这种表述中获益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53399" y="4248150"/>
            <a:ext cx="3048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platform’s own report is marketing as well as data.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53399" y="4724400"/>
            <a:ext cx="30480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平台自报既是数据，也是营销。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TASK 3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Date these four models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给四种模式定年代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 minutes  ·  4 分钟判断，4 分钟论证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238750" cy="1333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620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7300" y="1143000"/>
            <a:ext cx="4572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live-stream seller with a shopping cart in the stream</a:t>
            </a:r>
            <a:endParaRPr sz="113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7300" y="1600200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直播间挂购物车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7300" y="1885950"/>
            <a:ext cx="457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Stage: ______    Why: ______________________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57300" y="2095499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阶段 / 理由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191250" y="1028700"/>
            <a:ext cx="5238750" cy="1333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62700" y="11620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86550" y="1143000"/>
            <a:ext cx="4572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brand’s static catalogue site with a cart and a payment form</a:t>
            </a:r>
            <a:endParaRPr sz="113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86550" y="1600200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品牌静态目录站，带购物车与支付表单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6550" y="1885950"/>
            <a:ext cx="457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Stage: ______    Why: ______________________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86550" y="2095499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阶段 / 理由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62000" y="2514600"/>
            <a:ext cx="5238750" cy="1333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3449" y="26479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57300" y="2628900"/>
            <a:ext cx="4572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retailer bidding on search keywords and running video ads</a:t>
            </a:r>
            <a:endParaRPr sz="113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57300" y="3086100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零售商竞投搜索关键词并投视频广告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57300" y="3371850"/>
            <a:ext cx="457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Stage: ______    Why: ______________________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7300" y="3581400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阶段 / 理由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191250" y="2514600"/>
            <a:ext cx="5238750" cy="1333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62700" y="26479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86550" y="2628900"/>
            <a:ext cx="4572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QR-code order at a table in the same city</a:t>
            </a:r>
            <a:endParaRPr sz="113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86550" y="3086100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同城扫码点单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86550" y="3371850"/>
            <a:ext cx="4572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Stage: ______    Why: ______________________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86550" y="3581400"/>
            <a:ext cx="4572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阶段 / 理由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62000" y="4190999"/>
            <a:ext cx="10668000" cy="9525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71550" y="430530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POINT OF THE EXERCISE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1550" y="4514850"/>
            <a:ext cx="10287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 one of the four still runs on the 1995 layer. The stage tells you which cost the model was built to avoid — not how modern it is.</a:t>
            </a:r>
            <a:endParaRPr sz="12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62000" y="53340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00100" y="53340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54102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Model C is the hardest: search advertising is a consolidation-era tool still used inside reinvention-era businesses.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52500" y="56292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 最难：搜索广告是整合期工具，却仍在重构期的企业里使用。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41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S4</a:t>
            </a:r>
            <a:endParaRPr sz="16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Terms and takeaways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术语与要点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4  ·  close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7048500" cy="5484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0"/>
                <a:gridCol w="5143500"/>
              </a:tblGrid>
              <a:tr h="441579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Term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中文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Working definition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简要定义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Dot-com crash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互联网泡沫破裂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The 2000 collapse of internet-company valuations.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2000 年前后互联网公司估值大幅下跌。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Venture capital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风险资本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Money invested in young firms for equity, high risk.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以股权投入早期企业的高风险资金。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Consolidation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整合期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2001–2006: business-driven, broadband, search ads.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2001—2006：业务驱动、宽带、搜索广告。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Reinvention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重构期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2007–: social, mobile, local; user-generated content.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2007 年后：社交、移动、本地；用户生成内容。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Web 2.0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Web 2.0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Applications that let users generate and share content.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使用户生成与分享内容的应用。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Banner advertisement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横幅广告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 display ad placed on a web page, first sold in 1994–95.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网页上的展示广告，1994—95 年首次出售。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ESG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环境、社会与治理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Environmental, social and governance criteria.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环境、社会责任与公司治理标准。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096249" y="1028700"/>
            <a:ext cx="3333750" cy="23431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1430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THINGS TO KEEP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05800" y="139065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Each stage changed the binding constraint.</a:t>
            </a:r>
            <a:endParaRPr sz="10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05800" y="17145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每个阶段改变的是瓶颈。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05800" y="2038349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Layers accumulate; nobody switched on a date.</a:t>
            </a:r>
            <a:endParaRPr sz="10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05800" y="23622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层次会叠加，没有谁在某一日切换。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05800" y="268605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A trend is a direction, not a forecast.</a:t>
            </a:r>
            <a:endParaRPr sz="10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05800" y="30099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趋势是方向，不是预测。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096249" y="3505200"/>
            <a:ext cx="3333750" cy="19621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5800" y="36195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BEFORE SESSION 5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05800" y="3829050"/>
            <a:ext cx="29527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Find one headline with an ecommerce number in it. Bring the number, the year and who published it.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05800" y="453390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找一条含电商数字的新闻标题，带来数字、年份与发布者。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42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095750" cy="68580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524000" y="4095750"/>
            <a:ext cx="3619500" cy="3619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52500" y="4667250"/>
            <a:ext cx="2476500" cy="2476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71500"/>
            <a:ext cx="28575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 i="0">
                <a:solidFill>
                  <a:srgbClr val="2A5580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05</a:t>
            </a:r>
            <a:endParaRPr sz="9600" b="1" i="0">
              <a:solidFill>
                <a:srgbClr val="2A5580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" y="1771650"/>
            <a:ext cx="3048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05 OF 6</a:t>
            </a:r>
            <a:endParaRPr sz="104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3048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 2-1, scale versus penetration, and the data gap</a:t>
            </a:r>
            <a:endParaRPr sz="106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4476750"/>
            <a:ext cx="314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90 minutes</a:t>
            </a:r>
            <a:endParaRPr sz="26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" y="48768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4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讲授 + 课堂任务 + 收束</a:t>
            </a:r>
            <a:endParaRPr sz="1140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" y="59055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5F7DA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Chapter 1</a:t>
            </a:r>
            <a:endParaRPr sz="1045" b="0" i="0">
              <a:solidFill>
                <a:srgbClr val="5F7DA3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52950" y="800100"/>
            <a:ext cx="6858000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10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How big is it, really?</a:t>
            </a:r>
            <a:endParaRPr sz="3100" b="1" i="0">
              <a:solidFill>
                <a:srgbClr val="0E2A47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2950" y="1524000"/>
            <a:ext cx="6858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60" b="0" i="0">
                <a:solidFill>
                  <a:srgbClr val="1B4F9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到底有多大</a:t>
            </a:r>
            <a:endParaRPr sz="1660" b="0" i="0">
              <a:solidFill>
                <a:srgbClr val="1B4F9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52950" y="1866899"/>
            <a:ext cx="4191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2950" y="2019300"/>
            <a:ext cx="685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THIS SESSION  ·  本节目标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2950" y="21717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1550" y="21621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Separate scale (how much money) from penetration (share of retail).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区分规模（多少钱）与渗透率（占零售多少）。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2950" y="29146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1550" y="2905125"/>
            <a:ext cx="6286500" cy="6614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Compare at least three economies on 2020 data and explain why the ranking changes with the metric.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 2020 年数据比较至少三个经济体，并解释换指标排名为何变化。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2950" y="36576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81550" y="36480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Explain why domestic online retail data cannot stand in for cross-border data.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解释为什么国内网络零售数据不能代替跨境电商数据。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52950" y="44005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81550" y="43910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 a connectivity indicator for what it can and cannot support.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说明连接度指标能支持与不能支持什么结论。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52950" y="5257800"/>
            <a:ext cx="6858000" cy="8763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053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15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673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053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Warm-up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053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案例开场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436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35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056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436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Concept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436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概念讲解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981949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30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439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981949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Task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81949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课堂任务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6202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10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9822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202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Wrap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202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收束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43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2.2 / 2.8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Two headlines, one confusion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两条标题，一种混淆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Same week, same world, different objects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143500" cy="1428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1550" y="11430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HEADLINE A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550" y="1352550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9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“Worldwide ecommerce sales passed US$5 trillion in 2022, more than a fifth of all retail.”</a:t>
            </a:r>
            <a:endParaRPr sz="139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550" y="1981199"/>
            <a:ext cx="4762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1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 年全球电商销售额突破 5 万亿美元，超过零售总额的五分之一。</a:t>
            </a:r>
            <a:endParaRPr sz="1010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86500" y="1028700"/>
            <a:ext cx="5143500" cy="14287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6050" y="11430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HEADLINE B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6050" y="1352550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9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“B2C ecommerce was only about 18% of global retail in 2022.”</a:t>
            </a:r>
            <a:endParaRPr sz="1390" b="1" i="0">
              <a:solidFill>
                <a:srgbClr val="0E2A47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96050" y="1981199"/>
            <a:ext cx="4762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 年 B2C 电商仅占全球零售约 18%。</a:t>
            </a:r>
            <a:endParaRPr sz="101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" y="2686050"/>
            <a:ext cx="10668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student concludes that ecommerce is both enormous and small. Is one of the two wrong?</a:t>
            </a:r>
            <a:endParaRPr sz="127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2000" y="2971800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1550" y="308610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ANSWER  ·  答案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1550" y="3276600"/>
            <a:ext cx="10287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6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Neither is wrong. A counts worldwide ecommerce sales (B2B and B2C together) as a share of all retail. B counts only B2C as a share of retail. Different numerator, different denominator.</a:t>
            </a:r>
            <a:endParaRPr sz="116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62000" y="4076699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1550" y="4190999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A ADDS THAT B DOES NOT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81075" y="447550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23950" y="4419600"/>
            <a:ext cx="4610100" cy="2109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Business-to-business transactions: components, supplies, resale.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3950" y="4581601"/>
            <a:ext cx="4610100" cy="2026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企业间交易：零部件、耗材、转售。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981075" y="486915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23950" y="4813249"/>
            <a:ext cx="4610100" cy="2109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Wholesale volumes that never reach a consumer.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23950" y="4975250"/>
            <a:ext cx="4610100" cy="2026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从未到达消费者的批发额。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286500" y="4076699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6050" y="4190999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B ADDS THAT A DOES NOT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6505575" y="447550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48450" y="4419600"/>
            <a:ext cx="4610100" cy="2109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retail denominator, so the share means something.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48450" y="4581601"/>
            <a:ext cx="4610100" cy="2026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以零售为分母，占比才有意义。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6505575" y="486915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648450" y="4813249"/>
            <a:ext cx="4610100" cy="2109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consumer-only numerator, so it maps onto shopping.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48450" y="4975250"/>
            <a:ext cx="4610100" cy="2026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仅计消费者，才对应“购物”。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44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2.2.2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Scale and penetration are different questions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规模与渗透率是两个问题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much money moves  vs  how deep online has replaced offline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1550" y="11430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SCALE  ·  规模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550" y="1352550"/>
            <a:ext cx="47625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Online retail sales, usually in US dollars</a:t>
            </a:r>
            <a:endParaRPr sz="1390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550" y="1676400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Answers: how much money is moving through online channels in this market?</a:t>
            </a:r>
            <a:endParaRPr sz="1065" b="0" i="0">
              <a:solidFill>
                <a:srgbClr val="A8C0E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1550" y="2343150"/>
            <a:ext cx="476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回答：这个市场有多少钱通过线上渠道流动？</a:t>
            </a:r>
            <a:endParaRPr sz="985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86500" y="102870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96050" y="11430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PENETRATION  ·  渗透率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96050" y="1352550"/>
            <a:ext cx="47625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Online retail divided by total retail</a:t>
            </a:r>
            <a:endParaRPr sz="13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96050" y="1676400"/>
            <a:ext cx="4762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65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Answers: how deeply have online channels replaced offline retail in this market?</a:t>
            </a:r>
            <a:endParaRPr sz="1065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96050" y="2343150"/>
            <a:ext cx="476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回答：线上渠道替代线下零售的深度有多大？</a:t>
            </a:r>
            <a:endParaRPr sz="985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62000" y="3124200"/>
            <a:ext cx="10668000" cy="609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1550" y="3257550"/>
            <a:ext cx="10287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6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penetration  =  online retail sales  ÷  total retail sales        — with the two numbers from the same year, in the same country, over the same definition of retail.</a:t>
            </a:r>
            <a:endParaRPr sz="116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1550" y="352425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分子分母必须同一年、同一国家、同一定义。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2000" y="3924300"/>
            <a:ext cx="3457575" cy="20764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3449" y="4057650"/>
            <a:ext cx="3048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6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Growth is a third metric</a:t>
            </a:r>
            <a:endParaRPr sz="116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3449" y="4286250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增速是第三个指标</a:t>
            </a:r>
            <a:endParaRPr sz="101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3449" y="4591050"/>
            <a:ext cx="3048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market can grow in value while penetration falls, if offline grows faster.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33449" y="5200650"/>
            <a:ext cx="3048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若线下增长更快，金额增长时渗透率可能下降。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371975" y="3924300"/>
            <a:ext cx="3457575" cy="20764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43425" y="4057650"/>
            <a:ext cx="3048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6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Scope decides the ranking</a:t>
            </a:r>
            <a:endParaRPr sz="116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43425" y="4286250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口径决定排名</a:t>
            </a:r>
            <a:endParaRPr sz="101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43425" y="4591050"/>
            <a:ext cx="3048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Include services, or exclude informal retail, and the order can change.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43425" y="5200650"/>
            <a:ext cx="3048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是否含服务、是否计非正规零售，都会改变排序。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981949" y="3924300"/>
            <a:ext cx="3457575" cy="20764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53399" y="4057650"/>
            <a:ext cx="3048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6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Penetration is not maturity</a:t>
            </a:r>
            <a:endParaRPr sz="116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153399" y="4286250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渗透率不等于成熟度</a:t>
            </a:r>
            <a:endParaRPr sz="101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153399" y="4591050"/>
            <a:ext cx="3048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 penetration can sit on a small, urban, high-income market.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53399" y="5200650"/>
            <a:ext cx="3048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小而城市化、高收入的市场也可能渗透率很高。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45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2.2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Seven economies, two rankings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七个经济体，两种排名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2020 · US$ billion  ·  UNCTAD, via textbook Table 2-1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762000" y="1104900"/>
          <a:ext cx="6286500" cy="4190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" y="5391150"/>
            <a:ext cx="6286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B2C online retail sales, 2020. Bars show scale only.</a:t>
            </a:r>
            <a:endParaRPr sz="1160" b="0" i="1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5543550"/>
            <a:ext cx="6286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柱长为网络零售额（十亿美元）。</a:t>
            </a:r>
            <a:endParaRPr sz="113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29500" y="1104900"/>
            <a:ext cx="4000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SECOND RANKING: PENETRATION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29500" y="135255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Korea</a:t>
            </a:r>
            <a:endParaRPr sz="1000" b="1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00" y="1495425"/>
            <a:ext cx="123825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韩国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572500" y="1390650"/>
            <a:ext cx="1809750" cy="76200"/>
          </a:xfrm>
          <a:prstGeom prst="rect">
            <a:avLst/>
          </a:prstGeom>
          <a:solidFill>
            <a:srgbClr val="E4E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572500" y="1390650"/>
            <a:ext cx="1674018" cy="762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477500" y="1352550"/>
            <a:ext cx="95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25.9%</a:t>
            </a:r>
            <a:endParaRPr sz="106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29500" y="17907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China</a:t>
            </a:r>
            <a:endParaRPr sz="1000" b="1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00" y="1933575"/>
            <a:ext cx="123825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72500" y="1828800"/>
            <a:ext cx="1809750" cy="76200"/>
          </a:xfrm>
          <a:prstGeom prst="rect">
            <a:avLst/>
          </a:prstGeom>
          <a:solidFill>
            <a:srgbClr val="E4E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572500" y="1828800"/>
            <a:ext cx="1609384" cy="762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477500" y="1790700"/>
            <a:ext cx="95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24.9%</a:t>
            </a:r>
            <a:endParaRPr sz="106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29500" y="222885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United Kingdom</a:t>
            </a:r>
            <a:endParaRPr sz="1000" b="1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29500" y="2371725"/>
            <a:ext cx="123825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英国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572500" y="2266950"/>
            <a:ext cx="1809750" cy="76200"/>
          </a:xfrm>
          <a:prstGeom prst="rect">
            <a:avLst/>
          </a:prstGeom>
          <a:solidFill>
            <a:srgbClr val="E4E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572500" y="2266950"/>
            <a:ext cx="1505970" cy="762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477500" y="2228850"/>
            <a:ext cx="95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23.3%</a:t>
            </a:r>
            <a:endParaRPr sz="106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29500" y="26670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Singapore</a:t>
            </a:r>
            <a:endParaRPr sz="1000" b="1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29500" y="2809875"/>
            <a:ext cx="123825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新加坡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572500" y="2705100"/>
            <a:ext cx="1809750" cy="76200"/>
          </a:xfrm>
          <a:prstGeom prst="rect">
            <a:avLst/>
          </a:prstGeom>
          <a:solidFill>
            <a:srgbClr val="E4E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572500" y="2705100"/>
            <a:ext cx="756216" cy="76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477500" y="2667000"/>
            <a:ext cx="95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5" b="1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11.7%</a:t>
            </a:r>
            <a:endParaRPr sz="1065" b="1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29500" y="310515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Australia</a:t>
            </a:r>
            <a:endParaRPr sz="1000" b="1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29500" y="3248025"/>
            <a:ext cx="123825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澳大利亚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572500" y="3143250"/>
            <a:ext cx="1809750" cy="76200"/>
          </a:xfrm>
          <a:prstGeom prst="rect">
            <a:avLst/>
          </a:prstGeom>
          <a:solidFill>
            <a:srgbClr val="E4E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572500" y="3143250"/>
            <a:ext cx="607558" cy="76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477500" y="3105150"/>
            <a:ext cx="95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5" b="1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9.4%</a:t>
            </a:r>
            <a:endParaRPr sz="1065" b="1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29500" y="35433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Canada</a:t>
            </a:r>
            <a:endParaRPr sz="1000" b="1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429500" y="3686175"/>
            <a:ext cx="123825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加拿大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572500" y="3581400"/>
            <a:ext cx="1809750" cy="76200"/>
          </a:xfrm>
          <a:prstGeom prst="rect">
            <a:avLst/>
          </a:prstGeom>
          <a:solidFill>
            <a:srgbClr val="E4E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572500" y="3581400"/>
            <a:ext cx="400730" cy="76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477500" y="3543300"/>
            <a:ext cx="95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5" b="1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6.2%</a:t>
            </a:r>
            <a:endParaRPr sz="1065" b="1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429500" y="398145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United States</a:t>
            </a:r>
            <a:endParaRPr sz="1000" b="1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429500" y="4124325"/>
            <a:ext cx="123825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美国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572500" y="4019549"/>
            <a:ext cx="1809750" cy="76200"/>
          </a:xfrm>
          <a:prstGeom prst="rect">
            <a:avLst/>
          </a:prstGeom>
          <a:solidFill>
            <a:srgbClr val="E4EA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572500" y="4019549"/>
            <a:ext cx="904875" cy="76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77500" y="3981450"/>
            <a:ext cx="95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5" b="1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14.0%</a:t>
            </a:r>
            <a:endParaRPr sz="1065" b="1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429500" y="4629150"/>
            <a:ext cx="4000500" cy="85725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620000" y="4743450"/>
            <a:ext cx="3619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 THE TWO TOGETHER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620000" y="4933950"/>
            <a:ext cx="3619500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China is the largest market by value; Korea and the UK are at least as digital by share.</a:t>
            </a:r>
            <a:endParaRPr sz="10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62000" y="56769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00100" y="56769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52500" y="57531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Both rankings are correct. They answer different questions — that is the whole lesson of this session.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52500" y="59721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两种排名都正确，只是回答不同问题——这就是本次课的全部要点。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46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Table 2-1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Three readings of one chart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一张图的三种读法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Scale · penetration · what the chart cannot say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0668000" cy="1257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47625" cy="12573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81100"/>
            <a:ext cx="190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 the bars</a:t>
            </a:r>
            <a:endParaRPr sz="1335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599" y="1428750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读柱长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43250" y="1200150"/>
            <a:ext cx="80010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China is about 1.8× the United States and about 13.5× Korea. On scale, the gap is an order of magnitude, not a margin.</a:t>
            </a:r>
            <a:endParaRPr sz="111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43250" y="1657350"/>
            <a:ext cx="8001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中国约为美国的 1.8 倍、韩国的 13.5 倍；规模差距是数量级，不是小幅领先。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2000" y="2400300"/>
            <a:ext cx="10668000" cy="1257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2400300"/>
            <a:ext cx="47625" cy="12573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0599" y="2552700"/>
            <a:ext cx="190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B8860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 the percentages</a:t>
            </a:r>
            <a:endParaRPr sz="1335" b="1" i="0">
              <a:solidFill>
                <a:srgbClr val="B8860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0599" y="2800350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读百分比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43250" y="2571750"/>
            <a:ext cx="80010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Korea 25.9% is slightly above China 24.9%; the UK is 23.3%; the United States is only 14.0%.</a:t>
            </a:r>
            <a:endParaRPr sz="111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43250" y="3028950"/>
            <a:ext cx="8001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韩国 25.9% 略高于中国 24.9%，英国 23.3%，美国仅 14.0%。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62000" y="3771900"/>
            <a:ext cx="10668000" cy="1257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3771900"/>
            <a:ext cx="47625" cy="1257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599" y="3924300"/>
            <a:ext cx="1905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Read what is missing</a:t>
            </a:r>
            <a:endParaRPr sz="1335" b="1" i="0">
              <a:solidFill>
                <a:srgbClr val="B04A45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90599" y="4171950"/>
            <a:ext cx="1905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读它没说的事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43250" y="3943350"/>
            <a:ext cx="80010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growth rate, no profit, no cross-border trade. The chart measures 2020 online retail value and share, nothing else.</a:t>
            </a:r>
            <a:endParaRPr sz="111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43250" y="4400550"/>
            <a:ext cx="8001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没有增速、没有利润、没有跨境贸易；它只测 2020 年的网络零售额与占比。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62000" y="5200650"/>
            <a:ext cx="10668000" cy="8001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1550" y="531495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ONE SENTENCE THAT SURVIVES ALL THREE READINGS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71550" y="5505450"/>
            <a:ext cx="102870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“In 2020, China was the largest B2C online retail market in this table with a 24.9% penetration rate, while Korea and the UK were at least as deeply digitalised.”</a:t>
            </a:r>
            <a:endParaRPr sz="11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47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SKILL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Four labels before any comparison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比较之前先贴四个标签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Object · Metric · Year · Source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2552700" cy="2324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43000"/>
            <a:ext cx="22479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1409700"/>
            <a:ext cx="2247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Object</a:t>
            </a:r>
            <a:endParaRPr sz="150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1657350"/>
            <a:ext cx="22479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对象</a:t>
            </a:r>
            <a:endParaRPr sz="103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1924049"/>
            <a:ext cx="22479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is being measured?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2228850"/>
            <a:ext cx="22479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测量对象是什么？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4400" y="2590800"/>
            <a:ext cx="22479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268605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world / a country / a platform / a firm</a:t>
            </a:r>
            <a:endParaRPr sz="1000" b="0" i="1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3067050"/>
            <a:ext cx="2247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 / 国家 / 平台 / 企业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14700" y="2000250"/>
            <a:ext cx="1428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›</a:t>
            </a:r>
            <a:endParaRPr sz="1625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457575" y="1028700"/>
            <a:ext cx="2552700" cy="2324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09975" y="1143000"/>
            <a:ext cx="22479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09975" y="1409700"/>
            <a:ext cx="2247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Metric</a:t>
            </a:r>
            <a:endParaRPr sz="150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09975" y="1657350"/>
            <a:ext cx="22479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指标</a:t>
            </a:r>
            <a:endParaRPr sz="103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09975" y="1924049"/>
            <a:ext cx="22479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indicator exactly?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09975" y="2228850"/>
            <a:ext cx="22479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具体是哪个指标？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09975" y="2590800"/>
            <a:ext cx="22479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09975" y="268605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GMV, revenue, retail sales, penetration, users</a:t>
            </a:r>
            <a:endParaRPr sz="1000" b="0" i="1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09975" y="3067050"/>
            <a:ext cx="2247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成交额、收入、零售额、渗透率、用户数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10275" y="2000250"/>
            <a:ext cx="1428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›</a:t>
            </a:r>
            <a:endParaRPr sz="1625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153150" y="1028700"/>
            <a:ext cx="2552700" cy="23241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05550" y="1143000"/>
            <a:ext cx="22479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05550" y="1409700"/>
            <a:ext cx="2247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Year</a:t>
            </a:r>
            <a:endParaRPr sz="150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05550" y="1657350"/>
            <a:ext cx="22479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年份</a:t>
            </a:r>
            <a:endParaRPr sz="103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05550" y="1924049"/>
            <a:ext cx="22479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When was it measured?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05550" y="2228850"/>
            <a:ext cx="22479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哪一年的数据？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305550" y="2590800"/>
            <a:ext cx="22479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05550" y="268605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2020 and 2022 are not comparable without care</a:t>
            </a:r>
            <a:endParaRPr sz="1000" b="0" i="1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305550" y="3067050"/>
            <a:ext cx="2247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 与 2022 不能随意并列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05850" y="2000250"/>
            <a:ext cx="1428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›</a:t>
            </a:r>
            <a:endParaRPr sz="1625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8848725" y="1028700"/>
            <a:ext cx="2552700" cy="23241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01125" y="1143000"/>
            <a:ext cx="22479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001125" y="1409700"/>
            <a:ext cx="2247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Source</a:t>
            </a:r>
            <a:endParaRPr sz="150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001125" y="1657350"/>
            <a:ext cx="22479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来源</a:t>
            </a:r>
            <a:endParaRPr sz="103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001125" y="1924049"/>
            <a:ext cx="22479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 published it, and is it a re-quote?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001125" y="2228850"/>
            <a:ext cx="22479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谁发布，是否为转引？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001125" y="2590800"/>
            <a:ext cx="22479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001125" y="268605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Statistics office / platform / industry estimate</a:t>
            </a:r>
            <a:endParaRPr sz="1000" b="0" i="1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001125" y="3067050"/>
            <a:ext cx="2247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统计部门 / 平台 / 行业估算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62000" y="3543300"/>
            <a:ext cx="10668000" cy="8763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71550" y="3676649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THEN — AND ONLY THEN — COMPARE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71550" y="3886200"/>
            <a:ext cx="10287000" cy="41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This routine is slower than reading a headline. It is also the difference between a finding and a coincidence.</a:t>
            </a:r>
            <a:endParaRPr sz="125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771525" y="468505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14400" y="4629150"/>
            <a:ext cx="4991100" cy="2109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Most errors disappear at step 2, when the metric is named.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14400" y="4791151"/>
            <a:ext cx="4991100" cy="2026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多数错误在第 2 步就消失：说清指标。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05525" y="468505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248400" y="4629150"/>
            <a:ext cx="4991100" cy="2109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rest disappear at step 4, when the source is checked.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48400" y="4791151"/>
            <a:ext cx="4991100" cy="2026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其余在第 4 步消失：核对来源。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62000" y="51435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00100" y="51435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52500" y="52197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a comparison fails any one of the four labels, write “not comparable” and stop. That is a correct answer, not a failure.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52500" y="54387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四项中任一项不匹配，就写“不可比”并停下——这是正确答案，不是失败。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2.8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China’s position is three different numbers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中国的位置是三个不同的数字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Domestic market · platforms and firms · cross-border capability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6858000" cy="14097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1200150"/>
            <a:ext cx="381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C8A44D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</a:t>
            </a:r>
            <a:endParaRPr sz="1710" b="1" i="0">
              <a:solidFill>
                <a:srgbClr val="C8A44D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90650" y="1181100"/>
            <a:ext cx="3810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Domestic market size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90650" y="1428750"/>
            <a:ext cx="3810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国内市场规模</a:t>
            </a:r>
            <a:endParaRPr sz="101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90650" y="167640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Table 2-1, China is the largest B2C online retail market in 2020: US$1,414.3 bn, 24.9% of retail.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90650" y="2019300"/>
            <a:ext cx="5905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 2-1 中，2020 年中国是全球最大的 B2C 网络零售市场：14,143 亿美元，占零售 24.9%。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5000" y="1181100"/>
            <a:ext cx="1809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Source: national statistics and UNCTAD</a:t>
            </a:r>
            <a:endParaRPr sz="1000" b="0" i="1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0" y="13144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来源：国家统计与 UNCTAD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2000" y="2552700"/>
            <a:ext cx="6858000" cy="14097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2500" y="2724150"/>
            <a:ext cx="381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C8A44D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2</a:t>
            </a:r>
            <a:endParaRPr sz="1710" b="1" i="0">
              <a:solidFill>
                <a:srgbClr val="C8A44D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90650" y="2705100"/>
            <a:ext cx="3810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Platforms and firms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90650" y="2952750"/>
            <a:ext cx="3810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平台与企业</a:t>
            </a:r>
            <a:endParaRPr sz="101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90650" y="320040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Chinese platforms operate internationally; their GMV can include sales in many countries.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90650" y="3543300"/>
            <a:ext cx="5905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中国平台在国际上经营，其 GMV 可能包含许多国家的销售。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15000" y="2705100"/>
            <a:ext cx="1809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Source: company disclosures</a:t>
            </a:r>
            <a:endParaRPr sz="1000" b="0" i="1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34000" y="28384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来源：企业披露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62000" y="4076699"/>
            <a:ext cx="6858000" cy="14097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4248150"/>
            <a:ext cx="381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C8A44D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</a:t>
            </a:r>
            <a:endParaRPr sz="1710" b="1" i="0">
              <a:solidFill>
                <a:srgbClr val="C8A44D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90650" y="4229100"/>
            <a:ext cx="3810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Cross-border export capability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90650" y="4476750"/>
            <a:ext cx="3810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跨境出口能力</a:t>
            </a:r>
            <a:endParaRPr sz="101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90650" y="472440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Customs statistics measure trade between customs territories — a different object from domestic retail.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90650" y="5067300"/>
            <a:ext cx="5905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海关统计衡量关境之间的贸易，与国内零售是不同对象。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15000" y="4229100"/>
            <a:ext cx="1809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 i="1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Source: customs statistics</a:t>
            </a:r>
            <a:endParaRPr sz="1000" b="0" i="1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34000" y="4362450"/>
            <a:ext cx="2190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来源：海关统计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905750" y="1028700"/>
            <a:ext cx="3524250" cy="44577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15300" y="1162050"/>
            <a:ext cx="3143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ERROR THIS PREVENTS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115300" y="1390650"/>
            <a:ext cx="314325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5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“China’s cross-border ecommerce is as large as its domestic online retail.”</a:t>
            </a:r>
            <a:endParaRPr sz="1275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15300" y="2209800"/>
            <a:ext cx="31432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45" b="0" i="0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two are counted by different authorities, on different objects, and neither covers the other.</a:t>
            </a:r>
            <a:endParaRPr sz="1045" b="0" i="0">
              <a:solidFill>
                <a:srgbClr val="A8C0E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115300" y="2952750"/>
            <a:ext cx="314325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115300" y="3086100"/>
            <a:ext cx="31432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Domestic online retail counts purchases inside China.</a:t>
            </a:r>
            <a:endParaRPr sz="10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2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境内购买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Cross-border counts transactions between customs territories.</a:t>
            </a:r>
            <a:endParaRPr sz="10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2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关境之间的交易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15300" y="4476750"/>
            <a:ext cx="31432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 i="1">
                <a:solidFill>
                  <a:srgbClr val="9DB6D6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 GMV may include many countries; customs data may include many platforms. They do not line up neatly.</a:t>
            </a:r>
            <a:endParaRPr sz="1000" b="0" i="1">
              <a:solidFill>
                <a:srgbClr val="9DB6D6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49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2.2.3 / 2.3.2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B2C is visible; B2B is larger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B2C 看得见，B2B 更大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Why the global figures are so much bigger than shopping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1550" y="11430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B2C  ·  企业对消费者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550" y="1352550"/>
            <a:ext cx="47625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Visible, familiar, countable</a:t>
            </a:r>
            <a:endParaRPr sz="13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81075" y="176919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23950" y="1714500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 are the buyer, so you can see the transaction.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3950" y="1873186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你就是买家，交易看得见。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81075" y="215628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23950" y="2101596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Measured by household surveys and platform reports.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23950" y="2260282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靠住户调查与平台报告统计。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81075" y="25433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23950" y="2488691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About 18% of global retail in 2022.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3950" y="2647378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 年约占全球零售 18%。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286500" y="102870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6050" y="11430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B2B  ·  企业对企业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96050" y="1352550"/>
            <a:ext cx="47625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Larger, quieter, harder to count</a:t>
            </a:r>
            <a:endParaRPr sz="13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505575" y="176919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48450" y="1714500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 never see it; you only see its output.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48450" y="1873186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你看不到它，只看到它的产出。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505575" y="215628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48450" y="2101596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Long-term contracts, not single orders.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48450" y="2260282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长期合同，而非单笔订单。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505575" y="25433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48450" y="2488691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Makes global “ecommerce sales” much larger than shopping.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48450" y="2647378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使全球“电商销售额”远大于购物规模。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62000" y="3600450"/>
            <a:ext cx="10668000" cy="1238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71550" y="371475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THE FIRMS ARE NOT RANKED BY ONE METRIC EITHER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1550" y="3924300"/>
            <a:ext cx="10287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Alibaba, Amazon, JD, Pinduoduo, eBay, Rakuten, Mercado Libre — ranking them depends on whether you use GMV, revenue or market value.</a:t>
            </a:r>
            <a:endParaRPr sz="111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71550" y="4305300"/>
            <a:ext cx="10287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阿里、亚马逊、京东、拼多多、eBay、乐天、Mercado Libre：用 GMV、收入还是市值排序，结论并不相同。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762000" y="5010150"/>
            <a:ext cx="10668000" cy="9525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71550" y="512445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PRACTICAL RULE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71550" y="5334000"/>
            <a:ext cx="10287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Never mix a B2B-inclusive global figure with a single country’s B2C retail figure. The difference between them is not growth.</a:t>
            </a:r>
            <a:endParaRPr sz="12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DATA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When the number does not exist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当数字不存在时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Connectivity is not market size  ·  世界银行 WDI 2024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43000"/>
            <a:ext cx="31496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Kenya</a:t>
            </a:r>
            <a:endParaRPr sz="122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1295400"/>
            <a:ext cx="314960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肯尼亚</a:t>
            </a:r>
            <a:endParaRPr sz="113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1485900"/>
            <a:ext cx="31496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35.0</a:t>
            </a:r>
            <a:r>
              <a:rPr sz="1505" b="0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%</a:t>
            </a:r>
            <a:endParaRPr sz="1505" b="0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1905000"/>
            <a:ext cx="31496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互联网使用率 · internet use</a:t>
            </a:r>
            <a:endParaRPr sz="11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368800" y="10287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1200" y="1143000"/>
            <a:ext cx="31496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0" i="0">
                <a:solidFill>
                  <a:srgbClr val="9DB6D6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Nigeria</a:t>
            </a:r>
            <a:endParaRPr sz="1220" b="0" i="0">
              <a:solidFill>
                <a:srgbClr val="9DB6D6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21200" y="1295400"/>
            <a:ext cx="314960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尼日利亚</a:t>
            </a:r>
            <a:endParaRPr sz="113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21200" y="1485900"/>
            <a:ext cx="31496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41.2</a:t>
            </a:r>
            <a:r>
              <a:rPr sz="150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%</a:t>
            </a:r>
            <a:endParaRPr sz="1505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21200" y="1905000"/>
            <a:ext cx="31496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互联网使用率 · internet use</a:t>
            </a:r>
            <a:endParaRPr sz="1130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975600" y="10287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8000" y="1143000"/>
            <a:ext cx="31496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Bangladesh</a:t>
            </a:r>
            <a:endParaRPr sz="122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28000" y="1295400"/>
            <a:ext cx="3149600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孟加拉国</a:t>
            </a:r>
            <a:endParaRPr sz="113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28000" y="1485900"/>
            <a:ext cx="31496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53.4</a:t>
            </a:r>
            <a:r>
              <a:rPr sz="1505" b="0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%</a:t>
            </a:r>
            <a:endParaRPr sz="1505" b="0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28000" y="1905000"/>
            <a:ext cx="31496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互联网使用率 · internet use</a:t>
            </a:r>
            <a:endParaRPr sz="11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2000" y="2400300"/>
            <a:ext cx="5143500" cy="2190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71550" y="25146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IT CAN SUPPORT  ·  能支持</a:t>
            </a:r>
            <a:endParaRPr sz="1000" b="1" i="0">
              <a:solidFill>
                <a:srgbClr val="2E7D5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981075" y="281694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23950" y="2762250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many people could, in principle, reach an online store.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23950" y="2920936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多少人原则上能够访问线上商店。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981075" y="320403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23950" y="3149345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precondition for ecommerce, and a constraint on it.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23950" y="3308032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电商的前提条件，也是约束条件。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981075" y="35911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23950" y="3536441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Comparison over time within one country.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23950" y="3695128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同一国家跨时间的比较。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286500" y="2400300"/>
            <a:ext cx="5143500" cy="2190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96050" y="25146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IT CANNOT SUPPORT  ·  不能支持</a:t>
            </a:r>
            <a:endParaRPr sz="1000" b="1" i="0">
              <a:solidFill>
                <a:srgbClr val="B04A45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505575" y="281694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48450" y="2762250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much anyone spends online.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48450" y="2920936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任何人在线花了多少钱。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6505575" y="320403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48450" y="3149345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Whether payment, delivery or trust actually work.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48450" y="3308032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支付、配送与信任是否真正可用。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6505575" y="35911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48450" y="3536441"/>
            <a:ext cx="4610100" cy="20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market size, a growth rate, or a comparison with China.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8450" y="3695128"/>
            <a:ext cx="4610100" cy="19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市场规模、增速，或与中国比较。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62000" y="478155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0100" y="478155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52500" y="48577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When no comparable ecommerce figure exists, the honest answer is “no comparable data” — not zero, and not a neighbour’s number.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52500" y="507682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没有可比数据时，诚实的答案是“无可比数据”，既不是零，也不是邻国的数字。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62000" y="5391150"/>
            <a:ext cx="10668000" cy="5905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71550" y="550545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A WARNING ABOUT THE INDICATOR ITSELF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71550" y="56769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Survey years and methods differ between countries; missing years are gaps to be shown, not values to be interpolated without a note.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51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CASE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Three headlines, one wrong division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三条标题，一次错误的除法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worked error  ·  教材数字的转述，非实时新闻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334000" cy="6286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2286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11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9200" y="1104900"/>
            <a:ext cx="4667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2022 global ecommerce sales above US$5 trillion, including B2B and B2C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140970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 年全球电商销售额超 5 万亿美元，含 B2B 与 B2C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62000" y="1771650"/>
            <a:ext cx="5334000" cy="6286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1847850"/>
            <a:ext cx="2286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sz="11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9200" y="1847850"/>
            <a:ext cx="4667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2020 China B2C online retail US$1,414.3 bn, 24.9% of retail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9200" y="215265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 年中国 B2C 网络零售 14,143 亿美元，占零售 24.9%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2000" y="2514600"/>
            <a:ext cx="5334000" cy="6286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2590800"/>
            <a:ext cx="2286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1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9200" y="2590800"/>
            <a:ext cx="4667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2024 Kenya internet use 35.0%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19200" y="289560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 年肯尼亚互联网使用率 35.0%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62000" y="3390900"/>
            <a:ext cx="5334000" cy="123825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1550" y="3505200"/>
            <a:ext cx="495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STUDENT’S MOVE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71550" y="3714750"/>
            <a:ext cx="4953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  ÷  A  =  “China is about a quarter of global ecommerce.”</a:t>
            </a:r>
            <a:endParaRPr sz="133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71550" y="4133849"/>
            <a:ext cx="4953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A8C0E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 divides 2020 one-country B2C retail by 2022 global ecommerce including B2B.</a:t>
            </a:r>
            <a:endParaRPr sz="1000" b="0" i="0">
              <a:solidFill>
                <a:srgbClr val="A8C0E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286500" y="1028700"/>
            <a:ext cx="5143500" cy="36004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6050" y="11430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WHY THE DIVISION IS MEANINGLESS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96050" y="1390650"/>
            <a:ext cx="85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OBJECT</a:t>
            </a:r>
            <a:endParaRPr sz="1000" b="1" i="0">
              <a:solidFill>
                <a:srgbClr val="B04A45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96050" y="154305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country vs the world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96050" y="1714500"/>
            <a:ext cx="4762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一国 vs 全球  ·  对象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96050" y="1981199"/>
            <a:ext cx="85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METRIC</a:t>
            </a:r>
            <a:endParaRPr sz="1000" b="1" i="0">
              <a:solidFill>
                <a:srgbClr val="B04A45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96050" y="21336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B2C retail vs all ecommerce including B2B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96050" y="2305050"/>
            <a:ext cx="4762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B2C 零售 vs 含 B2B 的全部电商  ·  指标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96050" y="2571750"/>
            <a:ext cx="85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YEAR</a:t>
            </a:r>
            <a:endParaRPr sz="1000" b="1" i="0">
              <a:solidFill>
                <a:srgbClr val="B04A45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96050" y="272415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2020 vs 2022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96050" y="2895600"/>
            <a:ext cx="4762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 vs 2022  ·  年份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96050" y="3162300"/>
            <a:ext cx="85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SOURCE</a:t>
            </a:r>
            <a:endParaRPr sz="1000" b="1" i="0">
              <a:solidFill>
                <a:srgbClr val="B04A45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96050" y="33147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national table re-quoted vs an industry estimate</a:t>
            </a:r>
            <a:endParaRPr sz="102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96050" y="3486150"/>
            <a:ext cx="4762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国家统计表转引 vs 行业估算  ·  来源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496050" y="3771900"/>
            <a:ext cx="476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 labels, four mismatches. The problem is not the arithmetic — the question cannot be answered with these inputs.</a:t>
            </a:r>
            <a:endParaRPr sz="102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286500" y="4762500"/>
            <a:ext cx="51435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96050" y="4876800"/>
            <a:ext cx="4762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CAN BE SAID INSTEAD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96050" y="5067300"/>
            <a:ext cx="476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 b="1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“In 2020, China was the largest B2C online retail market in Table 2-1, with a 24.9% penetration rate.”</a:t>
            </a:r>
            <a:endParaRPr sz="1065" b="1" i="0">
              <a:solidFill>
                <a:srgbClr val="2E7D5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96050" y="5486400"/>
            <a:ext cx="476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“2020 年中国是表 2-1 中最大的 B2C 网络零售市场，渗透率 24.9%。”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52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TASK 4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Defend it or withdraw it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为它辩护，或撤回它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 minutes  ·  10 分钟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334000" cy="2000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1550" y="1143000"/>
            <a:ext cx="4953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BRIEF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550" y="1371600"/>
            <a:ext cx="495300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2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Each group writes one ecommerce claim it has heard — from a news story, a platform, a lecturer.</a:t>
            </a:r>
            <a:endParaRPr sz="1220" b="1" i="0">
              <a:solidFill>
                <a:srgbClr val="0E2A47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550" y="2057400"/>
            <a:ext cx="4953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1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每组写出一条听过的电商论断：来自新闻、平台或课堂。</a:t>
            </a:r>
            <a:endParaRPr sz="101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1550" y="2495550"/>
            <a:ext cx="4953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Then label it: object · metric · year · source.</a:t>
            </a:r>
            <a:endParaRPr sz="109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62000" y="3200400"/>
            <a:ext cx="5334000" cy="2781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71550" y="3314700"/>
            <a:ext cx="4953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 TIMED STEPS  ·  四步计时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1550" y="3619500"/>
            <a:ext cx="3238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2</a:t>
            </a:r>
            <a:endParaRPr sz="162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3500" y="3638550"/>
            <a:ext cx="4381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Write the claim in one sentence.</a:t>
            </a:r>
            <a:endParaRPr sz="109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33500" y="3829050"/>
            <a:ext cx="4381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把论断写成一句话。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71550" y="4190999"/>
            <a:ext cx="3238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4</a:t>
            </a:r>
            <a:endParaRPr sz="162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33500" y="4210050"/>
            <a:ext cx="4381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Underline every number; write the four labels beside it.</a:t>
            </a:r>
            <a:endParaRPr sz="109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33500" y="4400550"/>
            <a:ext cx="4381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划出每个数字，旁边写四个标签。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1550" y="4762500"/>
            <a:ext cx="3238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2</a:t>
            </a:r>
            <a:endParaRPr sz="162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33500" y="4781550"/>
            <a:ext cx="4381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Mark it: supported / unsupported / cannot be answered.</a:t>
            </a:r>
            <a:endParaRPr sz="109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33500" y="4972050"/>
            <a:ext cx="4381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标注：有支持 / 无支持 / 现有数字无法回答。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1550" y="5334000"/>
            <a:ext cx="3238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2</a:t>
            </a:r>
            <a:endParaRPr sz="162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33500" y="5353050"/>
            <a:ext cx="4381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Rewrite one unsupported claim so that it holds.</a:t>
            </a:r>
            <a:endParaRPr sz="109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33500" y="5543550"/>
            <a:ext cx="4381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把一条无支持的论断改写成成立的句子。</a:t>
            </a:r>
            <a:endParaRPr sz="985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381750" y="1028700"/>
            <a:ext cx="5048250" cy="2286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91300" y="114300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YOU ARE GRADED ON THIS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91300" y="1371600"/>
            <a:ext cx="4667250" cy="1809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5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Answering “this cannot be answered with these numbers” counts as a correct answer.</a:t>
            </a:r>
            <a:endParaRPr sz="1275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说“用这些数字无法回答”，是正确答案。</a:t>
            </a:r>
            <a:endParaRPr sz="1030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381750" y="3486150"/>
            <a:ext cx="5048250" cy="14478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91300" y="360045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GOOD REWRITE LOOKS LIKE THIS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91300" y="3810000"/>
            <a:ext cx="4667250" cy="952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✕  “China dominates global ecommerce.”</a:t>
            </a:r>
            <a:endParaRPr sz="1000" b="0" i="0">
              <a:solidFill>
                <a:srgbClr val="B04A45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✓  “In 2020, China had the largest B2C online retail value among the seven economies in Table 2-1.”</a:t>
            </a:r>
            <a:endParaRPr sz="1000" b="0" i="0">
              <a:solidFill>
                <a:srgbClr val="2E7D5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381750" y="5086350"/>
            <a:ext cx="5048250" cy="8953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91300" y="520065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NOTE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91300" y="5391150"/>
            <a:ext cx="466725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or three groups read theirs aloud. Listen for the year and the source — that is where most claims break.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53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QUIZ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Five questions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五道自测题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Answer individually, 6 minutes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43000"/>
            <a:ext cx="228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00150" y="112395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indicator is closest to “the total value of goods traded on a platform”?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0150" y="1504950"/>
            <a:ext cx="5905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哪个指标最接近“平台成交商品的总价值”？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162800" y="112395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39000" y="116205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91400" y="116205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 net profit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315450" y="112395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91650" y="116205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44050" y="116205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GMV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162800" y="142875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39000" y="146685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91400" y="146685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Revenue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9315450" y="142875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91650" y="146685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544050" y="146685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Average order value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62000" y="2038349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3449" y="2152650"/>
            <a:ext cx="228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00150" y="213360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Table 2-1, what share of total retail did China’s online retail represent in 2020?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00150" y="2514600"/>
            <a:ext cx="5905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 2-1 中，2020 年中国网络零售占零售总额的比例是？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162800" y="213360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239000" y="217170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91400" y="217170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14.0%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9315450" y="213360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91650" y="217170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544050" y="217170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18.0%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162800" y="243840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39000" y="247650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91400" y="247650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24.9%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9315450" y="243840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391650" y="247650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544050" y="247650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25.9%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62000" y="304800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33449" y="3162300"/>
            <a:ext cx="228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00150" y="314325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China’s domestic B2C online retail can stand in for its cross-border ecommerce. True or false?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00150" y="3524250"/>
            <a:ext cx="5905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中国国内 B2C 网络零售数据可以直接代表其跨境电商规模。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162800" y="314325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239000" y="318135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91400" y="318135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True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9315450" y="314325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391650" y="318135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544050" y="318135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False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62000" y="405765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3449" y="4171950"/>
            <a:ext cx="228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00150" y="415290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best describes the period after 2007?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200150" y="4533900"/>
            <a:ext cx="5905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以下哪项最符合 2007 年后的阶段？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7162800" y="415290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239000" y="4190999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391400" y="4190999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Social, mobile and local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9315450" y="415290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391650" y="4190999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544050" y="4190999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Static web ads only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7162800" y="445770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239000" y="449580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391400" y="449580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First venture capital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9315450" y="445770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9391650" y="449580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544050" y="449580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Ordering by telegraph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762000" y="506730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33449" y="5181600"/>
            <a:ext cx="228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200150" y="5162550"/>
            <a:ext cx="5905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pair can be compared without any adjustment?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200150" y="5543550"/>
            <a:ext cx="59055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哪一组比较无需任何调整即成立？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7162800" y="516255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239000" y="520065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391400" y="520065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2022 global incl. B2B vs 2020 China B2C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9315450" y="516255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391650" y="520065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544050" y="520065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2024 Kenya connectivity vs 2020 China penetration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7162800" y="546735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239000" y="550545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391400" y="550545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2021 global retail ecommerce vs 2025 China exports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9315450" y="5467350"/>
            <a:ext cx="2095499" cy="2667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9391650" y="5505450"/>
            <a:ext cx="1524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544050" y="5505450"/>
            <a:ext cx="1809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2020 China penetration vs 2020 Korea penetration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62000" y="60960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800100" y="60960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952500" y="61722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Answers: 1-B, 2-C, 3-False, 4-A, 5-D.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952500" y="63912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答案：1-B，2-C，3-错误，4-A，5-D。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54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S5</a:t>
            </a:r>
            <a:endParaRPr sz="16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Terms and takeaways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术语与要点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5  ·  close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7048500" cy="5484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0"/>
                <a:gridCol w="5143500"/>
              </a:tblGrid>
              <a:tr h="441579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Term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中文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Working definition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简要定义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Online retail sales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网络零售额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Retail value transacted through online channels.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通过线上渠道完成的零售金额。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Penetration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渗透率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Online retail divided by total retail.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网络零售占零售总额的比例。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GMV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成交总额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Total value of goods sold on a platform; not its revenue.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平台成交商品总额，不等于平台收入。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B2C / B2B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企业对消费者 / 企业对企业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Selling to consumers vs selling to businesses.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面向消费者销售 / 面向企业销售。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Digital buyer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数字买家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 person who buys online in a given period.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在特定时期内在线购买的人。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Connectivity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连接度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Share of a population using the internet.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使用互联网的人口比例。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90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Data gap</a:t>
                      </a:r>
                      <a:endParaRPr sz="1090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数据缺口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90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 reliable comparable data — not a value of zero.</a:t>
                      </a:r>
                      <a:endParaRPr sz="1090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缺少可靠可比数据，而非数值为零。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096249" y="1028700"/>
            <a:ext cx="3333750" cy="23431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1430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THINGS TO KEEP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05800" y="139065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Scale and penetration answer different questions.</a:t>
            </a:r>
            <a:endParaRPr sz="10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05800" y="17145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规模与渗透率回答不同问题。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05800" y="2038349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Four labels before any comparison.</a:t>
            </a:r>
            <a:endParaRPr sz="10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05800" y="23622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比较前先贴四个标签。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05800" y="268605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 A gap is not a zero.</a:t>
            </a:r>
            <a:endParaRPr sz="10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05800" y="30099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缺口不等于零。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096249" y="3505200"/>
            <a:ext cx="3333750" cy="19621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5800" y="3619500"/>
            <a:ext cx="2952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BRING TO SESSION 6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05800" y="3829050"/>
            <a:ext cx="29527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 chain diagram and the four labels you wrote. Session 6 puts a price and a risk on every box.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05800" y="4533900"/>
            <a:ext cx="29527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带上你自己的链条图与四个标签，第六次课给每一格定价、定风险。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55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095750" cy="68580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524000" y="4095750"/>
            <a:ext cx="3619500" cy="3619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52500" y="4667250"/>
            <a:ext cx="2476500" cy="2476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71500"/>
            <a:ext cx="28575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 i="0">
                <a:solidFill>
                  <a:srgbClr val="2A5580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06</a:t>
            </a:r>
            <a:endParaRPr sz="9600" b="1" i="0">
              <a:solidFill>
                <a:srgbClr val="2A5580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" y="1771650"/>
            <a:ext cx="3048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SESSION 06 OF 6</a:t>
            </a:r>
            <a:endParaRPr sz="104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3048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§1.6 – 1.8, the chapter in one page, and the group workshop</a:t>
            </a:r>
            <a:endParaRPr sz="106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4476750"/>
            <a:ext cx="314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90 minutes</a:t>
            </a:r>
            <a:endParaRPr sz="26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" y="48768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4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讲授 + 课堂任务 + 收束</a:t>
            </a:r>
            <a:endParaRPr sz="1140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" y="5905500"/>
            <a:ext cx="3143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5F7DA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Chapter 1</a:t>
            </a:r>
            <a:endParaRPr sz="1045" b="0" i="0">
              <a:solidFill>
                <a:srgbClr val="5F7DA3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52950" y="800100"/>
            <a:ext cx="6858000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100" b="1" i="0">
                <a:solidFill>
                  <a:srgbClr val="0E2A47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Advantages, challenges, synthesis</a:t>
            </a:r>
            <a:endParaRPr sz="3100" b="1" i="0">
              <a:solidFill>
                <a:srgbClr val="0E2A47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2950" y="1524000"/>
            <a:ext cx="685800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60" b="0" i="0">
                <a:solidFill>
                  <a:srgbClr val="1B4F9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优势、挑战与综合</a:t>
            </a:r>
            <a:endParaRPr sz="1660" b="0" i="0">
              <a:solidFill>
                <a:srgbClr val="1B4F9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52950" y="1866899"/>
            <a:ext cx="41910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2950" y="2019300"/>
            <a:ext cx="685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 THIS SESSION  ·  本节目标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52950" y="21717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1550" y="21621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State five advantages and seven challenges, and say who bears each.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说出五项优势与七项挑战，并说明各自由谁承担。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2950" y="29146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1550" y="29051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Explain the social cost of ecommerce without collapsing into optimism or alarm.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说明电商的社会成本，既不盲目乐观也不危言耸听。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2950" y="365760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81550" y="364807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Apply one four-question routine to any claim about cross-border ecommerce.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用一套四问法检验任何跨境电商论断。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52950" y="4400550"/>
            <a:ext cx="247649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275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81550" y="4391025"/>
            <a:ext cx="6286500" cy="46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Present a group assessment of one order chain, with risks and remedies.</a:t>
            </a:r>
            <a:endParaRPr sz="13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lnSpc>
                <a:spcPct val="130000"/>
              </a:lnSpc>
            </a:pPr>
            <a:r>
              <a:rPr sz="103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小组汇报一条订单链的评估、风险与对策。</a:t>
            </a:r>
            <a:endParaRPr sz="103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52950" y="5257800"/>
            <a:ext cx="6858000" cy="8763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053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15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673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053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Warm-up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053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案例开场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436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35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056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436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Concept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436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概念讲解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981949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30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3439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981949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Task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81949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课堂任务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620250" y="5410200"/>
            <a:ext cx="381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1B4F9C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10</a:t>
            </a:r>
            <a:endParaRPr sz="1605" b="1" i="0">
              <a:solidFill>
                <a:srgbClr val="1B4F9C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982200" y="5438775"/>
            <a:ext cx="114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min</a:t>
            </a:r>
            <a:endParaRPr sz="10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20250" y="5695950"/>
            <a:ext cx="1428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Wrap</a:t>
            </a:r>
            <a:endParaRPr sz="11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20250" y="58674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收束</a:t>
            </a:r>
            <a:endParaRPr sz="96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56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1.6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Five advantages, for whom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五项优势，分别对谁有利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Textbook §1.6  ·  优势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0668000" cy="952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620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7300" y="1143000"/>
            <a:ext cx="2190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Convenience</a:t>
            </a:r>
            <a:endParaRPr sz="127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7300" y="13716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便利</a:t>
            </a:r>
            <a:endParaRPr sz="985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19500" y="1162050"/>
            <a:ext cx="5334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 hours a day, 7 days a week; revenue while you sleep.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19500" y="1562100"/>
            <a:ext cx="5334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全天候营业，睡觉时也能成交。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144000" y="1352550"/>
            <a:ext cx="2095499" cy="304800"/>
          </a:xfrm>
          <a:prstGeom prst="roundRect">
            <a:avLst>
              <a:gd name="adj" fmla="val 2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01150" y="1430940"/>
            <a:ext cx="19811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Benefits: Buyer and seller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01150" y="1514475"/>
            <a:ext cx="19811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买卖双方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2000" y="2057400"/>
            <a:ext cx="10668000" cy="952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3449" y="21907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7300" y="2171700"/>
            <a:ext cx="2190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More selections</a:t>
            </a:r>
            <a:endParaRPr sz="127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57300" y="24003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更多选择</a:t>
            </a:r>
            <a:endParaRPr sz="985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19500" y="2190750"/>
            <a:ext cx="5334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Online stores carry a wider array than a shop, plus exclusive inventory.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19500" y="2590800"/>
            <a:ext cx="5334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线上品类多于实体店，还有独家库存。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144000" y="2381250"/>
            <a:ext cx="2095499" cy="304800"/>
          </a:xfrm>
          <a:prstGeom prst="roundRect">
            <a:avLst>
              <a:gd name="adj" fmla="val 2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01150" y="2459640"/>
            <a:ext cx="19811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Benefits: Buyer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01150" y="2543175"/>
            <a:ext cx="19811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买家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62000" y="3086100"/>
            <a:ext cx="10668000" cy="952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3449" y="32194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57300" y="3200400"/>
            <a:ext cx="2190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Low start-up cost</a:t>
            </a:r>
            <a:endParaRPr sz="127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57300" y="34290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启动成本低</a:t>
            </a:r>
            <a:endParaRPr sz="985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19500" y="3219450"/>
            <a:ext cx="5334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 storefront: no rent, insurance, building maintenance or property tax.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19500" y="3619500"/>
            <a:ext cx="5334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无需门店：省去租金、保险、维护与房产税。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9144000" y="3409950"/>
            <a:ext cx="2095499" cy="304800"/>
          </a:xfrm>
          <a:prstGeom prst="roundRect">
            <a:avLst>
              <a:gd name="adj" fmla="val 2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201150" y="3488340"/>
            <a:ext cx="19811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Benefits: Seller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201150" y="3571875"/>
            <a:ext cx="19811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卖家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762000" y="4114800"/>
            <a:ext cx="10668000" cy="952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33449" y="42481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57300" y="4229100"/>
            <a:ext cx="2190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International sales</a:t>
            </a:r>
            <a:endParaRPr sz="127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7300" y="44577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国际销售</a:t>
            </a:r>
            <a:endParaRPr sz="985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19500" y="4248150"/>
            <a:ext cx="5334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As long as you can ship — international logistics, overseas warehouse, or FBA.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19500" y="4648200"/>
            <a:ext cx="5334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只要能发货：国际物流、海外仓或 FBA。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144000" y="4438650"/>
            <a:ext cx="2095499" cy="304800"/>
          </a:xfrm>
          <a:prstGeom prst="roundRect">
            <a:avLst>
              <a:gd name="adj" fmla="val 2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201150" y="4517040"/>
            <a:ext cx="19811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Benefits: Seller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201150" y="4600575"/>
            <a:ext cx="19811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卖家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762000" y="5143500"/>
            <a:ext cx="10668000" cy="952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3449" y="5276850"/>
            <a:ext cx="2857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57300" y="5257800"/>
            <a:ext cx="21907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Easier retargeting</a:t>
            </a:r>
            <a:endParaRPr sz="127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57300" y="5486400"/>
            <a:ext cx="2190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更易再营销</a:t>
            </a:r>
            <a:endParaRPr sz="985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619500" y="5276850"/>
            <a:ext cx="5334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Ads, directed campaigns and pop-ups follow the browsing customer.</a:t>
            </a:r>
            <a:endParaRPr sz="104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619500" y="5676900"/>
            <a:ext cx="53340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广告、定向活动与弹窗可跟随浏览者。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9144000" y="5467350"/>
            <a:ext cx="2095499" cy="304800"/>
          </a:xfrm>
          <a:prstGeom prst="roundRect">
            <a:avLst>
              <a:gd name="adj" fmla="val 28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201150" y="5545740"/>
            <a:ext cx="19811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Benefits: Seller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201150" y="5629275"/>
            <a:ext cx="19811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卖家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62000" y="615315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00100" y="615315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52500" y="62293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 of the five advantages are the seller’s. Only one is purely the buyer’s — remember that when a platform advertises “consumer benefits”.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52500" y="644842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五项中有四项是卖家的优势，只有一项纯属买家——平台宣传“消费者获益”时可留意这一点。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57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1.7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Seven challenges, and who carries them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七项挑战，各由谁承担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Textbook §1.7  ·  挑战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477500" cy="55081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250"/>
                <a:gridCol w="5334000"/>
                <a:gridCol w="2762250"/>
              </a:tblGrid>
              <a:tr h="46482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Challenge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挑战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What it means in practice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具体表现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Borne mainly by</a:t>
                      </a:r>
                      <a:endParaRPr sz="1100" b="1">
                        <a:solidFill>
                          <a:srgbClr val="FFFFFF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主要承担者</a:t>
                      </a:r>
                      <a:endParaRPr sz="940">
                        <a:solidFill>
                          <a:srgbClr val="9DB6D6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4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Limited customer service</a:t>
                      </a:r>
                      <a:endParaRPr sz="1045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客服受限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 one to demonstrate the product in person; chat is a substitute, not an equivalent.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无人当面演示；在线客服只是替代品。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Buyer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买家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4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No instant gratification</a:t>
                      </a:r>
                      <a:endParaRPr sz="1045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缺乏即时满足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Waiting for delivery; on international routes it can run into months.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等待收货；跨境线路可能长达数月。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Buyer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买家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4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Cannot touch the product</a:t>
                      </a:r>
                      <a:endParaRPr sz="1045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无法接触商品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Images do not tell the whole story; return logistics is slow and expensive.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图片无法反映全貌；逆向退货慢且贵。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Buyer, then seller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买家，其次卖家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4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Fierce competition, strict rules</a:t>
                      </a:r>
                      <a:endParaRPr sz="1045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竞争激烈、规则严格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Low entry attracts competitors; SEO and PR become permanent costs; supervision tightens.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低门槛引来竞争者；SEO 与公关成为长期成本；监管趋严。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Seller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卖家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4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Moral and social problems</a:t>
                      </a:r>
                      <a:endParaRPr sz="1045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道德与社会问题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Local shops close; unemployment rises; privacy and data protection are at risk.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本地店铺关闭；失业上升；隐私与数据风险。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Government, society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政府与社会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4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High traffic cost</a:t>
                      </a:r>
                      <a:endParaRPr sz="1045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流量成本高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Search and social advertising get more expensive every year.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搜索与社交广告费用逐年上升。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Seller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卖家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/>
                    <a:lstStyle/>
                    <a:p>
                      <a:pPr algn="l"/>
                      <a:r>
                        <a:rPr sz="1045" b="1">
                          <a:solidFill>
                            <a:srgbClr val="0E2A47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Layoff pressure</a:t>
                      </a:r>
                      <a:endParaRPr sz="1045" b="1">
                        <a:solidFill>
                          <a:srgbClr val="0E2A47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裁员压力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Amazon cut 18,000 jobs at the end of 2022; Google and Chinese big tech followed.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亚马逊 2022 年末裁员 1.8 万；谷歌与中国大型科技公司相继裁员。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45" b="0">
                          <a:solidFill>
                            <a:srgbClr val="12202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Employees, firms</a:t>
                      </a:r>
                      <a:endParaRPr sz="1045" b="0">
                        <a:solidFill>
                          <a:srgbClr val="12202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/>
                      <a:r>
                        <a:rPr sz="940">
                          <a:solidFill>
                            <a:srgbClr val="46586D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员工与企业</a:t>
                      </a:r>
                      <a:endParaRPr sz="940">
                        <a:solidFill>
                          <a:srgbClr val="46586D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7150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7150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 of the seven fall on the seller. That is why the “low barrier to entry” advantage and the “fierce competition” challenge are the same fact.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52500" y="60102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七项中有四项落在卖家身上——这正是“门槛低”与“竞争激烈”其实是同一个事实。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58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1.6 – 1.7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The part that is neither advantage nor efficiency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既不是优势也不是效率的那部分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 and moral costs  ·  社会与道德成本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457575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3457575" cy="3810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81100"/>
            <a:ext cx="3048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2E7D5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it gives</a:t>
            </a:r>
            <a:endParaRPr sz="1335" b="1" i="0">
              <a:solidFill>
                <a:srgbClr val="2E7D5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3449" y="1409700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它带来什么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952500" y="1809750"/>
            <a:ext cx="57150" cy="5715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04900" y="175260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Access for small firms that no shop could offer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52500" y="2438400"/>
            <a:ext cx="57150" cy="5715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04900" y="238125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小企业获得门店无法给予的触达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52500" y="3067050"/>
            <a:ext cx="57150" cy="5715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04900" y="300990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Lower search cost for buyers in thin markets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952500" y="3695700"/>
            <a:ext cx="57150" cy="5715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04900" y="363855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稀薄市场中的买家搜索成本下降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952500" y="4324350"/>
            <a:ext cx="57150" cy="5715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04900" y="426720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Cross-border choice at a lower price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52500" y="4953000"/>
            <a:ext cx="57150" cy="57150"/>
          </a:xfrm>
          <a:prstGeom prst="ellipse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04900" y="489585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更低价格买到跨境选择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371975" y="1028700"/>
            <a:ext cx="3457575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71975" y="1028700"/>
            <a:ext cx="3457575" cy="38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43425" y="1181100"/>
            <a:ext cx="3048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B04A45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it takes</a:t>
            </a:r>
            <a:endParaRPr sz="1335" b="1" i="0">
              <a:solidFill>
                <a:srgbClr val="B04A45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43425" y="1409700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它拿走什么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4562475" y="1809750"/>
            <a:ext cx="57150" cy="57150"/>
          </a:xfrm>
          <a:prstGeom prst="ellipse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14875" y="175260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Footfall from local shops, and the jobs attached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4562475" y="2438400"/>
            <a:ext cx="57150" cy="57150"/>
          </a:xfrm>
          <a:prstGeom prst="ellipse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14875" y="238125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本地店铺的客流与随之的就业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4562475" y="3067050"/>
            <a:ext cx="57150" cy="57150"/>
          </a:xfrm>
          <a:prstGeom prst="ellipse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14875" y="300990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Tax base, when sales shift to foreign platforms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4562475" y="3695700"/>
            <a:ext cx="57150" cy="57150"/>
          </a:xfrm>
          <a:prstGeom prst="ellipse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14875" y="363855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销售转向境外平台时的税基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562475" y="4324350"/>
            <a:ext cx="57150" cy="57150"/>
          </a:xfrm>
          <a:prstGeom prst="ellipse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714875" y="426720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Privacy, as browsing becomes data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4562475" y="4953000"/>
            <a:ext cx="57150" cy="57150"/>
          </a:xfrm>
          <a:prstGeom prst="ellipse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714875" y="489585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浏览行为变成数据后的隐私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981949" y="1028700"/>
            <a:ext cx="3457575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981949" y="1028700"/>
            <a:ext cx="3457575" cy="381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153399" y="1181100"/>
            <a:ext cx="3048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policy does</a:t>
            </a:r>
            <a:endParaRPr sz="1335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53399" y="1409700"/>
            <a:ext cx="3048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政策做什么</a:t>
            </a:r>
            <a:endParaRPr sz="101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8172450" y="1809750"/>
            <a:ext cx="57150" cy="571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24849" y="175260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Tariff and tax rules on low-value parcels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8172450" y="2438400"/>
            <a:ext cx="57150" cy="571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324849" y="238125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低值包裹的关税与税收规则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172450" y="3067050"/>
            <a:ext cx="57150" cy="571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324849" y="300990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Consumer protection and data rules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8172450" y="3695700"/>
            <a:ext cx="57150" cy="571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324849" y="363855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消费者保护与数据规则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8172450" y="4324350"/>
            <a:ext cx="57150" cy="571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324849" y="426720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Support for local industry transition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8172450" y="4953000"/>
            <a:ext cx="57150" cy="571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24849" y="4895850"/>
            <a:ext cx="2857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5" b="0" i="0">
                <a:solidFill>
                  <a:srgbClr val="12202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支持本地产业转型</a:t>
            </a:r>
            <a:endParaRPr sz="1055" b="0" i="0">
              <a:solidFill>
                <a:srgbClr val="12202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762000" y="4038600"/>
            <a:ext cx="10668000" cy="11430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71550" y="415290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BALANCED SENTENCE  ·  平衡的表述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71550" y="4362450"/>
            <a:ext cx="1028700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75" b="0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Ecommerce lowers the cost of reaching a buyer and raises the cost of being found. Whether that is good depends on who you were before it arrived.</a:t>
            </a:r>
            <a:endParaRPr sz="1275" b="0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71550" y="4876800"/>
            <a:ext cx="10287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1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电商降低了触达买家的成本，却抬高了被发现的成本；好坏取决于你在它到来之前是谁。</a:t>
            </a:r>
            <a:endParaRPr sz="1010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62000" y="539115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00100" y="539115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52500" y="546735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textbook lists both the advantages and the drawbacks; a good answer does the same, and then says who bears which.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52500" y="568642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教材同时列出优势与弊端；好的回答也如此，并进一步说明各自由谁承担。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59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SYNTH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Four questions for any claim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任何论断都先过四问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whole chapter in one routine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2552700" cy="23812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43000"/>
            <a:ext cx="381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C8A44D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1</a:t>
            </a:r>
            <a:endParaRPr sz="1710" b="1" i="0">
              <a:solidFill>
                <a:srgbClr val="C8A44D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1504950"/>
            <a:ext cx="2247900" cy="4952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scope?</a:t>
            </a:r>
            <a:endParaRPr sz="122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2019300"/>
            <a:ext cx="22479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哪一种口径？</a:t>
            </a:r>
            <a:endParaRPr sz="985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232410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Platform, journey, or firm-wide?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272415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平台、旅程，还是企业整体？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14700" y="2095499"/>
            <a:ext cx="1428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›</a:t>
            </a:r>
            <a:endParaRPr sz="1625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457575" y="1028700"/>
            <a:ext cx="2552700" cy="23812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09975" y="1143000"/>
            <a:ext cx="381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C8A44D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2</a:t>
            </a:r>
            <a:endParaRPr sz="1710" b="1" i="0">
              <a:solidFill>
                <a:srgbClr val="C8A44D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09975" y="1504950"/>
            <a:ext cx="2247900" cy="4952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element makes it cross-border?</a:t>
            </a:r>
            <a:endParaRPr sz="122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09975" y="2019300"/>
            <a:ext cx="22479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哪一要素使其跨境？</a:t>
            </a:r>
            <a:endParaRPr sz="985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09975" y="232410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Customs territory, settlement, delivery — and the evidence.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09975" y="272415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关境、结算、交付——以及证据。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0275" y="2095499"/>
            <a:ext cx="1428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›</a:t>
            </a:r>
            <a:endParaRPr sz="1625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153150" y="1028700"/>
            <a:ext cx="2552700" cy="23812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05550" y="1143000"/>
            <a:ext cx="381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C8A44D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3</a:t>
            </a:r>
            <a:endParaRPr sz="1710" b="1" i="0">
              <a:solidFill>
                <a:srgbClr val="C8A44D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05550" y="1504950"/>
            <a:ext cx="2247900" cy="4952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box in the chain?</a:t>
            </a:r>
            <a:endParaRPr sz="122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05550" y="2019300"/>
            <a:ext cx="22479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链条上的哪一格？</a:t>
            </a:r>
            <a:endParaRPr sz="985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05550" y="232410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Who controls it, what record proves it.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05550" y="272415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谁控制，什么记录能证明。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05850" y="2095499"/>
            <a:ext cx="1428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25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›</a:t>
            </a:r>
            <a:endParaRPr sz="1625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8848725" y="1028700"/>
            <a:ext cx="2552700" cy="23812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001125" y="1143000"/>
            <a:ext cx="3810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0" b="1" i="0">
                <a:solidFill>
                  <a:srgbClr val="C8A44D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4</a:t>
            </a:r>
            <a:endParaRPr sz="1710" b="1" i="0">
              <a:solidFill>
                <a:srgbClr val="C8A44D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001125" y="1504950"/>
            <a:ext cx="2247900" cy="4952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metric, year and source?</a:t>
            </a:r>
            <a:endParaRPr sz="122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01125" y="2019300"/>
            <a:ext cx="22479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85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哪个指标、年份与来源？</a:t>
            </a:r>
            <a:endParaRPr sz="985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001125" y="232410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And is it comparable with the other number?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001125" y="2724150"/>
            <a:ext cx="22479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与另一个数字是否可比？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762000" y="3600450"/>
            <a:ext cx="10668000" cy="104774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71550" y="3733799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RUN THE FOUR IN ORDER — THEY ARE NOT INTERCHANGEABLE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71550" y="3943350"/>
            <a:ext cx="10287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3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Most bad arguments skip question 1 and jump to question 4, then compare two numbers that were never the same thing.</a:t>
            </a:r>
            <a:endParaRPr sz="123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2000" y="4876800"/>
            <a:ext cx="10668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 WHAT DOES A COMPLETE ANSWER TO THE PHONE CASE LOOK LIKE?  ·  手机壳案例的完整回答长什么样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762000" y="5105400"/>
            <a:ext cx="2552700" cy="9144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95350" y="52006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Scope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5350" y="53530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口径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5350" y="5562600"/>
            <a:ext cx="2286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Broad ecommerce, one transaction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5350" y="58102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广义电商，一笔交易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3457575" y="5105400"/>
            <a:ext cx="2552700" cy="9144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590925" y="52006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Elements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90925" y="53530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要素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590925" y="5562600"/>
            <a:ext cx="2286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All three hold, each with a record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90925" y="58102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三项齐备，各有记录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6153150" y="5105400"/>
            <a:ext cx="2552700" cy="9144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286500" y="52006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Chain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286500" y="53530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链条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286500" y="5562600"/>
            <a:ext cx="2286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Eight boxes; weakest link named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286500" y="58102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八个环节；指出最弱一环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8848725" y="5105400"/>
            <a:ext cx="2552700" cy="9144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982075" y="52006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Metric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982075" y="53530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指标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982075" y="5562600"/>
            <a:ext cx="2286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Not in the retail statistics; customs data only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82075" y="5810250"/>
            <a:ext cx="2286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不进零售统计，仅进海关数据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WORKSHOP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Assess the chain, price the risk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评估链条，给风险定价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 minutes in groups of four  ·  四人一组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5334000" cy="1238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1550" y="1143000"/>
            <a:ext cx="4953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TASK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550" y="1352550"/>
            <a:ext cx="495300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16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Take your chain from Session 2. Put a cost line and a risk on every box, then choose the three that matter most.</a:t>
            </a:r>
            <a:endParaRPr sz="116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1550" y="2000250"/>
            <a:ext cx="4953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给每一格标一条成本线与一项风险，再选出最重要的三项。</a:t>
            </a:r>
            <a:endParaRPr sz="960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62000" y="2400300"/>
            <a:ext cx="5334000" cy="5143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3449" y="2476500"/>
            <a:ext cx="1333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Buyer</a:t>
            </a:r>
            <a:endParaRPr sz="106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3449" y="2667000"/>
            <a:ext cx="1333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买家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81250" y="2476500"/>
            <a:ext cx="3524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you paid, and what you did not expect.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2000" y="2990850"/>
            <a:ext cx="533400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3449" y="3067050"/>
            <a:ext cx="1333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Seller</a:t>
            </a:r>
            <a:endParaRPr sz="106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449" y="3257550"/>
            <a:ext cx="1333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卖家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81250" y="3067050"/>
            <a:ext cx="3524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you control, and where cash is trapped.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62000" y="3581400"/>
            <a:ext cx="5334000" cy="5143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3449" y="3657600"/>
            <a:ext cx="1333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Platform</a:t>
            </a:r>
            <a:endParaRPr sz="106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3449" y="3848099"/>
            <a:ext cx="1333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81250" y="3657600"/>
            <a:ext cx="3524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rules you set, and which you only enforce.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62000" y="4171950"/>
            <a:ext cx="533400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3449" y="4248150"/>
            <a:ext cx="13335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Clearance / carrier</a:t>
            </a:r>
            <a:endParaRPr sz="106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33449" y="4438650"/>
            <a:ext cx="1333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通关 / 承运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81250" y="4248150"/>
            <a:ext cx="3524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delay is yours, and which is the consignment’s.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381750" y="1028700"/>
            <a:ext cx="5048250" cy="23431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91300" y="114300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1B4F9C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DELIVERABLE  ·  产出</a:t>
            </a:r>
            <a:endParaRPr sz="1000" b="1" i="0">
              <a:solidFill>
                <a:srgbClr val="1B4F9C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6610350" y="1466850"/>
            <a:ext cx="57150" cy="571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62750" y="1409700"/>
            <a:ext cx="44767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diagram with cost lines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62750" y="1581150"/>
            <a:ext cx="4476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一张标注成本线的链条图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6610350" y="1943100"/>
            <a:ext cx="57150" cy="571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762750" y="1885950"/>
            <a:ext cx="44767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risks, ranked by time-to-cash-gap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62750" y="2057400"/>
            <a:ext cx="4476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三项风险，按“多久变成现金缺口”排序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6610350" y="2419350"/>
            <a:ext cx="57150" cy="571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762750" y="2362200"/>
            <a:ext cx="44767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 remedy per risk, with the party who must act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762750" y="2533650"/>
            <a:ext cx="4476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每项风险一条对策，并写明由谁行动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6610350" y="2895600"/>
            <a:ext cx="57150" cy="571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762750" y="2838450"/>
            <a:ext cx="447675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5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 minutes to present</a:t>
            </a:r>
            <a:endParaRPr sz="1065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62750" y="3009900"/>
            <a:ext cx="44767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6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两分钟汇报</a:t>
            </a:r>
            <a:endParaRPr sz="96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381750" y="3486150"/>
            <a:ext cx="504825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591300" y="360045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HOW GROUPS ARE SCORED</a:t>
            </a:r>
            <a:endParaRPr sz="10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591300" y="3848099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✓  Names a box, not a mood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77150" y="3857625"/>
            <a:ext cx="3619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指出具体环节，而不是情绪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591300" y="421005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✓  Separates what the seller controls from what it does not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77150" y="4219575"/>
            <a:ext cx="3619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区分卖家可控与不可控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91300" y="457200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✓  Prices the risk, even roughly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677150" y="4581525"/>
            <a:ext cx="3619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给风险定价，哪怕只是粗略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591300" y="4933950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✓  Says who must act, and what they must do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77150" y="4943475"/>
            <a:ext cx="3619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8695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说明由谁行动、做什么</a:t>
            </a:r>
            <a:endParaRPr sz="940" b="0" i="0">
              <a:solidFill>
                <a:srgbClr val="8695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61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MAP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Chapter 1 in one page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第一章一页总览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§1.1 – 1.8  ·  eight sections, four questions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7250" y="11049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1.1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50" y="12763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Definition of ecommerce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250" y="16002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电商的定义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7250" y="17907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Electronic completion, not the object.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86000" y="10287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81250" y="11049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1.1.1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81250" y="12763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Narrow sense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81250" y="16002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狭义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81250" y="17907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Third-party platform transactions.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810000" y="10287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05249" y="11049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1.1.2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05249" y="12763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Broad sense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05249" y="16002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广义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05249" y="17907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Marketing to after-sales.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334000" y="10287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29250" y="11049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1.1.3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29250" y="12763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Pan-ecommerce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29250" y="16002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泛电商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29250" y="17907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Any digitally conducted business.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858000" y="10287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953250" y="11049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53250" y="12763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Cross-border ecommerce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53250" y="16002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跨境电商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53250" y="17907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elements, all three.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381999" y="10287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77250" y="11049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1.2.1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477250" y="12763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Participants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477250" y="16002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参与主体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77250" y="17907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Sellers, platforms, buyers, services.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9906000" y="10287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001250" y="11049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1.2.2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001250" y="12763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Ecosystem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001250" y="16002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生态系统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001250" y="17907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Figure 1-3; four flows and services.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762000" y="22860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57250" y="23622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1.3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57250" y="25336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Traditional commerce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57250" y="28575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与传统商务的区别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57250" y="30480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Reach, channel, intermediaries.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2286000" y="22860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2381250" y="23622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1.4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381250" y="25336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Trends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81250" y="28575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趋势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381250" y="30480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Social, mobile, local; apps; data; ESG.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3810000" y="22860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905249" y="23622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1.5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905249" y="25336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Development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905249" y="28575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905249" y="30480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Invention, consolidation, reinvention.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5334000" y="22860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429250" y="23622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1.6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429250" y="25336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Advantages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429250" y="28575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优势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429250" y="30480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Five, and mostly the seller’s.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6858000" y="22860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953250" y="23622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1.7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953250" y="25336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Challenges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953250" y="28575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挑战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953250" y="30480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Seven, and four fall on the seller.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8381999" y="22860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477250" y="23622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1.8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477250" y="25336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 words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477250" y="28575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三者辨析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477250" y="30480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Ecommerce, ebusiness, digital commerce.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9906000" y="2286000"/>
            <a:ext cx="142875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001250" y="2362200"/>
            <a:ext cx="123825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2.x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0001250" y="253365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Measurement</a:t>
            </a:r>
            <a:endParaRPr sz="100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001250" y="2857500"/>
            <a:ext cx="12382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测量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001250" y="3048000"/>
            <a:ext cx="12382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46586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Scale, penetration, scope, gaps.</a:t>
            </a:r>
            <a:endParaRPr sz="1000" b="0" i="0">
              <a:solidFill>
                <a:srgbClr val="46586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62000" y="36957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00100" y="36957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952500" y="37719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If you can answer the four questions in the previous slide, you can place any claim on this map.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52500" y="3990974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只要能回答上一页的四问，任何论断都能放回这张地图。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762000" y="4476750"/>
            <a:ext cx="10668000" cy="161925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71550" y="4610100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WHAT COMES NEXT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971550" y="4819650"/>
            <a:ext cx="10287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20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Chapter 2: business models and market size — B2B, B2C, C2C, platform and direct-to-consumer, and the numbers behind them.</a:t>
            </a:r>
            <a:endParaRPr sz="1220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971550" y="5429250"/>
            <a:ext cx="10287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30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第二章：商业模式与市场规模——B2B、B2C、C2C、平台与直营，以及背后的数据。</a:t>
            </a:r>
            <a:endParaRPr sz="1030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971550" y="5734050"/>
            <a:ext cx="10287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1">
                <a:solidFill>
                  <a:srgbClr val="9DB6D6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Bring: your chain diagram, your four labels, and one claim you could not verify.</a:t>
            </a:r>
            <a:endParaRPr sz="1000" b="0" i="1">
              <a:solidFill>
                <a:srgbClr val="9DB6D6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62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5" b="1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SRC</a:t>
            </a:r>
            <a:endParaRPr sz="1505" b="1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38199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Sources and further reading</a:t>
            </a:r>
            <a:endParaRPr sz="24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381999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来源与拓展阅读</a:t>
            </a:r>
            <a:endParaRPr sz="1560" b="0" i="0">
              <a:solidFill>
                <a:srgbClr val="9DB6D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53500" y="266700"/>
            <a:ext cx="2914650" cy="2476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5" b="0" i="0">
                <a:solidFill>
                  <a:srgbClr val="7E99B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Every figure in this deck comes from one of these</a:t>
            </a:r>
            <a:endParaRPr sz="1275" b="0" i="0">
              <a:solidFill>
                <a:srgbClr val="7E99B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0668000" cy="742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23950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Textbook</a:t>
            </a:r>
            <a:endParaRPr sz="10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3449" y="13144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00500" y="1123950"/>
            <a:ext cx="7239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Chapter 1 §1.1–1.8 and Chapter 2 §2.2.2–2.2.3, §2.3.2, §2.8; Figure 1-3, Figure 1-4, Table 2-1.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00500" y="1447800"/>
            <a:ext cx="7239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第一章 §1.1—1.8、第二章 §2.2.2—2.2.3、§2.3.2、§2.8；图 1-3、图 1-4、表 2-1。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62000" y="1828800"/>
            <a:ext cx="10668000" cy="742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3449" y="1924049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Laudon &amp; Traver (2022)</a:t>
            </a:r>
            <a:endParaRPr sz="10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33449" y="21145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教材引用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00500" y="1924049"/>
            <a:ext cx="7239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Stages of ecommerce development, Figure 1-4, p. 64.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00500" y="2247900"/>
            <a:ext cx="7239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电商发展阶段，图 1-4，第 64 页。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62000" y="2628900"/>
            <a:ext cx="10668000" cy="742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3449" y="2724150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eMarketer</a:t>
            </a:r>
            <a:endParaRPr sz="10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33449" y="29146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行业数据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0500" y="2724150"/>
            <a:ext cx="7239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Global ecommerce forecast 2022: US$5 trillion, 2.56 billion participants, US$7 trillion by 2025.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00500" y="3048000"/>
            <a:ext cx="7239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 年全球电商预测：5 万亿美元、25.6 亿参与人口、2025 年 7 万亿美元。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2000" y="3429000"/>
            <a:ext cx="10668000" cy="742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3449" y="3524250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UNCTAD</a:t>
            </a:r>
            <a:endParaRPr sz="10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33449" y="37147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国际组织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00500" y="3524250"/>
            <a:ext cx="7239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B2C online retail statistics, Table 2-1 (2020 data).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00500" y="3848099"/>
            <a:ext cx="7239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B2C 网络零售统计，表 2-1（2020 年数据）。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62000" y="4229100"/>
            <a:ext cx="10668000" cy="7429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3449" y="4324350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World Bank WDI</a:t>
            </a:r>
            <a:endParaRPr sz="10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3449" y="45148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世界银行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00500" y="4324350"/>
            <a:ext cx="7239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Internet users (% of population), IT.NET.USER.ZS, 2024.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00500" y="4648200"/>
            <a:ext cx="7239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互联网使用率，IT.NET.USER.ZS，2024 年。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762000" y="5029200"/>
            <a:ext cx="10668000" cy="7429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33449" y="5124450"/>
            <a:ext cx="28575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Economist (2021)</a:t>
            </a:r>
            <a:endParaRPr sz="1090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33449" y="5314950"/>
            <a:ext cx="2857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3D7BD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拓展阅读</a:t>
            </a:r>
            <a:endParaRPr sz="940" b="0" i="0">
              <a:solidFill>
                <a:srgbClr val="3D7BD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00500" y="5124450"/>
            <a:ext cx="7239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000" b="0" i="0">
                <a:solidFill>
                  <a:srgbClr val="12202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“The future of global ecommerce: retailers everywhere should look to China.”</a:t>
            </a:r>
            <a:endParaRPr sz="1000" b="0" i="0">
              <a:solidFill>
                <a:srgbClr val="12202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00500" y="5448300"/>
            <a:ext cx="7239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《全球电商的未来：各地零售商都应看向中国》，教材阅读材料。</a:t>
            </a:r>
            <a:endParaRPr sz="94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62000" y="5715000"/>
            <a:ext cx="38100" cy="5524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" y="5715000"/>
            <a:ext cx="10629900" cy="5524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35" b="1" i="0">
                <a:solidFill>
                  <a:srgbClr val="0E2A47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Where a number has no source in this list, treat it as a claim to be checked — including any number you hear in class.</a:t>
            </a:r>
            <a:endParaRPr sz="1335" b="1" i="0">
              <a:solidFill>
                <a:srgbClr val="0E2A47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52500" y="6010275"/>
            <a:ext cx="102870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凡不在上述来源中的数字，都应视为待核查的说法——包括课堂上听到的数字。</a:t>
            </a:r>
            <a:endParaRPr sz="1200" b="0" i="0">
              <a:solidFill>
                <a:srgbClr val="46586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8695A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&amp; Cross-border Ecommerce  ·  Chapter 1  ·  跨境电商概论</a:t>
            </a:r>
            <a:endParaRPr sz="1100" b="0" i="0">
              <a:solidFill>
                <a:srgbClr val="8695A8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3D7BD9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63 / 65</a:t>
            </a:r>
            <a:endParaRPr sz="1100" b="1" i="0">
              <a:solidFill>
                <a:srgbClr val="3D7BD9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29500" y="-13335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572500" y="-190500"/>
            <a:ext cx="3048000" cy="3048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143000" y="4381500"/>
            <a:ext cx="3810000" cy="38100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1430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333500"/>
            <a:ext cx="66675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END OF CHAPTER 1</a:t>
            </a:r>
            <a:endParaRPr sz="116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1714500"/>
            <a:ext cx="85725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 i="0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Thank you.</a:t>
            </a:r>
            <a:endParaRPr sz="4600" b="1" i="0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2609850"/>
            <a:ext cx="857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65" b="0" i="0">
                <a:solidFill>
                  <a:srgbClr val="A8C0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谢谢。</a:t>
            </a:r>
            <a:endParaRPr sz="2265" b="0" i="0">
              <a:solidFill>
                <a:srgbClr val="A8C0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3143250"/>
            <a:ext cx="7810499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0" i="1">
                <a:solidFill>
                  <a:srgbClr val="FFFFFF"/>
                </a:solidFill>
                <a:latin typeface="Georgia" panose="02040502050405020303"/>
                <a:ea typeface="Georgia" panose="02040502050405020303"/>
                <a:cs typeface="Georgia" panose="02040502050405020303"/>
              </a:rPr>
              <a:t>Six sessions, one order, four questions.</a:t>
            </a:r>
            <a:endParaRPr sz="1605" b="0" i="1">
              <a:solidFill>
                <a:srgbClr val="FFFFFF"/>
              </a:solidFill>
              <a:latin typeface="Georgia" panose="02040502050405020303"/>
              <a:ea typeface="Georgia" panose="02040502050405020303"/>
              <a:cs typeface="Georgia" panose="02040502050405020303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3448050"/>
            <a:ext cx="78104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六个课时，一笔订单，四个问题。</a:t>
            </a:r>
            <a:endParaRPr sz="11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0" y="40005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422910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NEXT SESSION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0" y="4400550"/>
            <a:ext cx="3238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下次课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4610100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Chapter 2 · business models B2B / B2C / C2C</a:t>
            </a:r>
            <a:endParaRPr sz="1045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81500" y="422910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BRING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81500" y="4400550"/>
            <a:ext cx="3238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请携带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81500" y="4610100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Your chain diagram and four labels</a:t>
            </a:r>
            <a:endParaRPr sz="1045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01000" y="4229100"/>
            <a:ext cx="3238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OFFICE HOURS</a:t>
            </a:r>
            <a:endParaRPr sz="1000" b="1" i="0">
              <a:solidFill>
                <a:srgbClr val="C8A44D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01000" y="4400550"/>
            <a:ext cx="32385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40" b="0" i="0">
                <a:solidFill>
                  <a:srgbClr val="7E99B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答疑</a:t>
            </a:r>
            <a:endParaRPr sz="940" b="0" i="0">
              <a:solidFill>
                <a:srgbClr val="7E99B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01000" y="4610100"/>
            <a:ext cx="3238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45" b="0" i="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By appointment  ·  预约</a:t>
            </a:r>
            <a:endParaRPr sz="1045" b="0" i="0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0" y="5429250"/>
            <a:ext cx="857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5" b="0" i="0">
                <a:solidFill>
                  <a:srgbClr val="5F7DA3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Ecommerce and Cross-border Ecommerce  ·  Chapter 1  ·  跨境电商概论</a:t>
            </a:r>
            <a:endParaRPr sz="1045" b="0" i="0">
              <a:solidFill>
                <a:srgbClr val="5F7DA3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5638800"/>
            <a:ext cx="85725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5F7DA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桂林旅游学院  ·  2026—2027 学年第一学期  ·  宋友开</a:t>
            </a:r>
            <a:endParaRPr sz="1080" b="0" i="0">
              <a:solidFill>
                <a:srgbClr val="5F7DA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30234</Words>
  <Application>WPS 演示</Application>
  <PresentationFormat>宽屏</PresentationFormat>
  <Paragraphs>2231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Arial</vt:lpstr>
      <vt:lpstr>宋体</vt:lpstr>
      <vt:lpstr>Wingdings</vt:lpstr>
      <vt:lpstr>Arial</vt:lpstr>
      <vt:lpstr>Georgia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英子</cp:lastModifiedBy>
  <cp:revision>5</cp:revision>
  <dcterms:created xsi:type="dcterms:W3CDTF">2013-01-27T09:14:00Z</dcterms:created>
  <dcterms:modified xsi:type="dcterms:W3CDTF">2026-10-22T13:14:35Z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43237EC39DA34A1EA3AA3258B61F0503_12</vt:lpwstr>
  </property>
</Properties>
</file>