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905750" y="-1143000"/>
            <a:ext cx="5334000" cy="53340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953500" y="-95250"/>
            <a:ext cx="3238500" cy="32385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810750" y="762000"/>
            <a:ext cx="1524000" cy="1524000"/>
          </a:xfrm>
          <a:prstGeom prst="ellipse">
            <a:avLst/>
          </a:prstGeom>
          <a:noFill/>
          <a:ln w="15240">
            <a:solidFill>
              <a:srgbClr val="24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-1333500" y="4476750"/>
            <a:ext cx="4000500" cy="4000500"/>
          </a:xfrm>
          <a:prstGeom prst="ellipse">
            <a:avLst/>
          </a:prstGeom>
          <a:noFill/>
          <a:ln w="19050">
            <a:solidFill>
              <a:srgbClr val="1637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914400"/>
            <a:ext cx="43815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2000" y="1047749"/>
            <a:ext cx="609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9DB6D6"/>
                </a:solidFill>
                <a:latin typeface="Arial"/>
                <a:ea typeface="Arial"/>
                <a:cs typeface="Arial"/>
              </a:rPr>
              <a:t>GUILIN TOURISM UNIVERSITY   ·   桂林旅游学院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42875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L E S S O N  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1676400"/>
            <a:ext cx="108585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8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Why can a seller quote</a:t>
            </a:r>
          </a:p>
          <a:p>
            <a:pPr algn="l">
              <a:lnSpc>
                <a:spcPct val="108000"/>
              </a:lnSpc>
            </a:pPr>
            <a:r>
              <a:rPr sz="38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5,000 toy cars in three days?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3181350"/>
            <a:ext cx="9525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163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产业集群、专业分工与跨境电商的四种分类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352425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Textbook §1.3 · §1.8 · §2.1   ·   a 90-minute bilingual lesson for international students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2000" y="4000500"/>
            <a:ext cx="28575" cy="3810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53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90 minutes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53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一课时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147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480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English first, Chinese support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480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英文在前 · 中文在后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674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007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§1.3 · §1.8 · §2.1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007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教材小节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4201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5534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2026 – 2027 Semester 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534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2026—2027 学年第一学期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62000" y="4724400"/>
            <a:ext cx="1066800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2000" y="4953000"/>
            <a:ext cx="533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Course  ·  跨境电商概论  Cross-border Ecommerce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000" y="5181600"/>
            <a:ext cx="533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Instructor  授课教师  宋友开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0" y="5638800"/>
            <a:ext cx="99060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91" b="1" i="1">
                <a:solidFill>
                  <a:srgbClr val="8FA9C8"/>
                </a:solidFill>
                <a:latin typeface="Georgia"/>
                <a:ea typeface="Georgia"/>
                <a:cs typeface="Georgia"/>
              </a:rPr>
              <a:t>“Traditional commerce is often conducted more locally; cross-border ecommerce is done at a wider, national or even international level.”</a:t>
            </a:r>
          </a:p>
          <a:p>
            <a:pPr algn="l">
              <a:lnSpc>
                <a:spcPct val="140000"/>
              </a:lnSpc>
            </a:pPr>
            <a:r>
              <a:rPr sz="1128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教材 §1.3 原文：传统商务往往在本地进行，跨境电商则在更宽的国家乃至国际层面完成。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this lesson runs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本课的组织方式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90 min  ·  one running case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" y="1066800"/>
            <a:ext cx="47625" cy="9144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9650" y="1047749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33550" y="10858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9650" y="14668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Warm-up: the quotation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9650" y="17145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案例开场：一份三天报出的报价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7500" y="15049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A buyer asks for 5,000 toy cars. Five firms answer.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2000" y="21336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9650" y="21145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35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3550" y="21526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9650" y="25336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Cluster and division of labour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9650" y="27813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集群与专业分工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67500" y="25717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Why proximity and specialisation cut time and cost.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0" y="32004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09650" y="31813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3550" y="32194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9650" y="36004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Four ways to classify a transaction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9650" y="3848099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四个分类维度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67500" y="36385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Direction, actors, ownership, category width (§2.1).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62000" y="42672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09650" y="42481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33550" y="42862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9650" y="46672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Task and close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9650" y="49149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课堂任务与收束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67500" y="47053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Draw the chain, move it apart, compare lead times.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5334000"/>
            <a:ext cx="1066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62000" y="55626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00100" y="55626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52500" y="56388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Every stage answers the same question: what makes a three-day quotation possible — and what makes it fail?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" y="58674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四个环节回答同一个问题：三天报出价格靠的是什么，又会在哪里失败？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you will be able to 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By the end of the lesson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1049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11049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2550" y="1076325"/>
            <a:ext cx="10096500" cy="5270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Explain how geographic concentration and specialised steps cut the time and cost of an overseas order.</a:t>
            </a:r>
          </a:p>
          <a:p>
            <a:pPr algn="l">
              <a:lnSpc>
                <a:spcPct val="13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解释地理集中与专业分工如何降低海外订单的时间与成本。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230505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2000" y="230505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52550" y="2276475"/>
            <a:ext cx="10096500" cy="5270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Distinguish a cluster from one large factory, and say what a cluster still has to coordinate.</a:t>
            </a:r>
          </a:p>
          <a:p>
            <a:pPr algn="l">
              <a:lnSpc>
                <a:spcPct val="13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区分产业集群与单个大工厂，并指出集群仍需哪些协调。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35052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2000" y="35052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2550" y="3476625"/>
            <a:ext cx="10096500" cy="5270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Classify one transaction on four dimensions: direction, actors, ownership, category width.</a:t>
            </a:r>
          </a:p>
          <a:p>
            <a:pPr algn="l">
              <a:lnSpc>
                <a:spcPct val="13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从货物流向、交易主体、所有权与品类宽度四个维度分类一笔交易。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2000" y="470535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470535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52550" y="4676775"/>
            <a:ext cx="10096500" cy="5270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Use a cluster as a case that shows structure — not as evidence of an export ranking.</a:t>
            </a:r>
          </a:p>
          <a:p>
            <a:pPr algn="l">
              <a:lnSpc>
                <a:spcPct val="13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把产业集群当作说明结构的案例，而不是出口排名的证据。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0" y="5905500"/>
            <a:ext cx="1066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2000" y="6057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Each objective maps to one task in this lesson and to one question in the final assessment.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Three days, one quotation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三天，一份报价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case  ·  教学虚构案例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4476750" cy="30099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000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BUYER'S ENQUIRY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352550"/>
            <a:ext cx="4000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7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5,000 toy cars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809750"/>
            <a:ext cx="4000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8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五千辆玩具车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90599" y="2314575"/>
            <a:ext cx="57150" cy="571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62050" y="2228850"/>
            <a:ext cx="285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Custom stickers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43250" y="224790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定制贴纸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90599" y="2733675"/>
            <a:ext cx="57150" cy="571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62050" y="2647950"/>
            <a:ext cx="285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Retail packaging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43250" y="266700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零售包装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90599" y="3152775"/>
            <a:ext cx="57150" cy="571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162050" y="3067050"/>
            <a:ext cx="285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Delivered to Hamburg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43250" y="308610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运至汉堡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90599" y="3571875"/>
            <a:ext cx="57150" cy="571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162050" y="3486150"/>
            <a:ext cx="285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“Can you quote?”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143250" y="350520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“能报价吗？”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90599" y="3771900"/>
            <a:ext cx="4000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7" b="0" i="1">
                <a:solidFill>
                  <a:srgbClr val="7E99BD"/>
                </a:solidFill>
                <a:latin typeface="Arial"/>
                <a:ea typeface="Arial"/>
                <a:cs typeface="Arial"/>
              </a:rPr>
              <a:t>A seller with no factory of its own answers in three days.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19750" y="990599"/>
            <a:ext cx="5810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THE QUOTATION, STEP BY STEP  ·  报价由五步组成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19750" y="1257300"/>
            <a:ext cx="5810250" cy="495299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772150" y="1409700"/>
            <a:ext cx="200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Tooling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772150" y="1581150"/>
            <a:ext cx="2000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开模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05750" y="1428750"/>
            <a:ext cx="2190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mould shop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287000" y="1371600"/>
            <a:ext cx="99059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605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7 d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619750" y="1828800"/>
            <a:ext cx="5810250" cy="495299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772150" y="1981199"/>
            <a:ext cx="200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Sticker printing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772150" y="2152650"/>
            <a:ext cx="2000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贴纸印刷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05750" y="2000250"/>
            <a:ext cx="2190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printer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287000" y="1943100"/>
            <a:ext cx="99059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605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3 d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619750" y="2400300"/>
            <a:ext cx="5810250" cy="495299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772150" y="2552700"/>
            <a:ext cx="200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Assembly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772150" y="2724150"/>
            <a:ext cx="2000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组装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905750" y="2571750"/>
            <a:ext cx="2190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assembly workshop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287000" y="2514600"/>
            <a:ext cx="99059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605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5 d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5619750" y="2971800"/>
            <a:ext cx="5810250" cy="495299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772150" y="3124200"/>
            <a:ext cx="200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Packaging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772150" y="3295650"/>
            <a:ext cx="2000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包装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905750" y="3143250"/>
            <a:ext cx="2190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packaging supplier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287000" y="3086100"/>
            <a:ext cx="99059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605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 d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5619750" y="3543300"/>
            <a:ext cx="5810250" cy="495299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772150" y="3695700"/>
            <a:ext cx="200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Consolidation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772150" y="3867150"/>
            <a:ext cx="2000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拼柜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905750" y="3714750"/>
            <a:ext cx="2190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freight forwarder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287000" y="3657600"/>
            <a:ext cx="99059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605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 d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619750" y="4152900"/>
            <a:ext cx="581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About 19 days of work — quoted in 3 days.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62000" y="45720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800100" y="45720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952500" y="46482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No single firm owns these five steps. The seller sells a network, not a factory.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52500" y="48768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没有任何一家企业拥有这五道工序；卖家卖的是一张网络，而不是一家工厂。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62000" y="5467350"/>
            <a:ext cx="247649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90599" y="5467350"/>
            <a:ext cx="3238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18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Who coordinated the five firms?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90599" y="5676900"/>
            <a:ext cx="3238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谁协调了这五家企业？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381500" y="5467350"/>
            <a:ext cx="247649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610100" y="5467350"/>
            <a:ext cx="3238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18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What changes if they sit in five provinces?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610100" y="5676900"/>
            <a:ext cx="3238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若五家企业分处五省，会改变什么？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001000" y="5467350"/>
            <a:ext cx="247649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229600" y="5467350"/>
            <a:ext cx="3238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18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Which step can proximity not speed up?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229600" y="5676900"/>
            <a:ext cx="3238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哪一步无法靠邻近加速？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2  ·  跨境电商概论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04 / 29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Same trade, a wider reach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同样的买卖，更宽的触达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Textbook §1.3  ·  教材原文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4953000" cy="28575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476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TRADITIONAL COMMERCE  ·  传统商务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7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324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Conducted locally, within reach of the shop.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663167"/>
            <a:ext cx="4324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在本地进行，限于店铺可触达的范围。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1122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042400"/>
            <a:ext cx="4324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Reach equals footfall and distance travelled.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257767"/>
            <a:ext cx="4324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触达范围等于客流与顾客愿意走多远。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7068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637000"/>
            <a:ext cx="4324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Intermediaries sit between producer and buyer.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2852367"/>
            <a:ext cx="4324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生产者与买家之间隔着中间商。</a:t>
            </a:r>
          </a:p>
        </p:txBody>
      </p:sp>
      <p:sp>
        <p:nvSpPr>
          <p:cNvPr id="20" name="Oval 19"/>
          <p:cNvSpPr/>
          <p:nvPr/>
        </p:nvSpPr>
        <p:spPr>
          <a:xfrm>
            <a:off x="1000125" y="330148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143000" y="3231600"/>
            <a:ext cx="4324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Growth means another shop, another city.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43000" y="3446967"/>
            <a:ext cx="4324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增长意味着再开一家店、再进一座城。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905500" y="990599"/>
            <a:ext cx="5334000" cy="285750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134100" y="1143000"/>
            <a:ext cx="4857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ECOMMERCE  ·  电商</a:t>
            </a:r>
          </a:p>
        </p:txBody>
      </p:sp>
      <p:sp>
        <p:nvSpPr>
          <p:cNvPr id="25" name="Oval 24"/>
          <p:cNvSpPr/>
          <p:nvPr/>
        </p:nvSpPr>
        <p:spPr>
          <a:xfrm>
            <a:off x="6143625" y="1517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286500" y="1447800"/>
            <a:ext cx="4705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Conducted at a national or even international level.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86500" y="1663167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在国家乃至国际层面进行。</a:t>
            </a:r>
          </a:p>
        </p:txBody>
      </p:sp>
      <p:sp>
        <p:nvSpPr>
          <p:cNvPr id="28" name="Oval 27"/>
          <p:cNvSpPr/>
          <p:nvPr/>
        </p:nvSpPr>
        <p:spPr>
          <a:xfrm>
            <a:off x="6143625" y="21122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286500" y="2042400"/>
            <a:ext cx="4705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Cheaper, more efficient distribution channels.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86500" y="2257767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分销渠道更便宜、更有效率。</a:t>
            </a:r>
          </a:p>
        </p:txBody>
      </p:sp>
      <p:sp>
        <p:nvSpPr>
          <p:cNvPr id="31" name="Oval 30"/>
          <p:cNvSpPr/>
          <p:nvPr/>
        </p:nvSpPr>
        <p:spPr>
          <a:xfrm>
            <a:off x="6143625" y="27068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286500" y="2637000"/>
            <a:ext cx="4705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Small firms with narrow reach gain a wider presence.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86500" y="2852367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触达窄的小企业也能获得更广的市场存在。</a:t>
            </a:r>
          </a:p>
        </p:txBody>
      </p:sp>
      <p:sp>
        <p:nvSpPr>
          <p:cNvPr id="34" name="Oval 33"/>
          <p:cNvSpPr/>
          <p:nvPr/>
        </p:nvSpPr>
        <p:spPr>
          <a:xfrm>
            <a:off x="6143625" y="330148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286500" y="3231600"/>
            <a:ext cx="4705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Growth means another market, not another shop.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86500" y="3446967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增长意味着再开一个市场，而不是再开一家店。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62000" y="40386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800100" y="40386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52500" y="41148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Textbook sentence: ecommerce gave firms with a narrow reach a wider presence, via cheaper and more efficient distribution.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2500" y="43434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教材原句：电商通过提供更便宜、更有效率的分销渠道，帮助触达范围窄的企业获得更广的市场存在。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62000" y="4876800"/>
            <a:ext cx="666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AND A DIGITAL MARKETPLACE BEHAVES LIKE A MARKET FAIR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762000" y="5124450"/>
            <a:ext cx="1600200" cy="59055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62000" y="5257800"/>
            <a:ext cx="1600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Xianyu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62000" y="5467350"/>
            <a:ext cx="1600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闲鱼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2476500" y="5124450"/>
            <a:ext cx="1600200" cy="59055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2476500" y="5257800"/>
            <a:ext cx="1600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eBay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476500" y="5467350"/>
            <a:ext cx="1600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eBay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4190999" y="5124450"/>
            <a:ext cx="1600200" cy="59055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4190999" y="5257800"/>
            <a:ext cx="1600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Etsy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190999" y="5467350"/>
            <a:ext cx="1600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Etsy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286500" y="5105400"/>
            <a:ext cx="5143500" cy="6742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Many buyers and sellers meet in one place, as they once did at a fair — the platform only supplies the ground and the rules.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众多买家与卖家在同一场所相遇，如同昔日的集市；平台只提供场地与规则。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2  ·  跨境电商概论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05 / 29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an industrial cluster 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什么是产业集群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Definition  ·  定义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4095750" cy="37719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62050"/>
            <a:ext cx="3619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DEFINITION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390650"/>
            <a:ext cx="36195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449" b="0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Many linked firms and institutions concentrated in one place, running the chain from materials to sales — with specialised markets and services nearby.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3067050"/>
            <a:ext cx="3619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23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大量相互关联的企业与机构集中在同一地理区域，从原材料、配件到销售形成链条，附近常有专业市场与服务商。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3810000"/>
            <a:ext cx="3619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C8A44D"/>
                </a:solidFill>
                <a:latin typeface="Arial"/>
                <a:ea typeface="Arial"/>
                <a:cs typeface="Arial"/>
              </a:rPr>
              <a:t>Chenghai toys, Yiwu small commodities.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0599" y="4000500"/>
            <a:ext cx="3619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澄海玩具、义乌小商品。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219700" y="990599"/>
            <a:ext cx="6210300" cy="6858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219700" y="990599"/>
            <a:ext cx="38100" cy="6858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29250" y="110490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Geographic concentration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77250" y="1123950"/>
            <a:ext cx="2762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地理集中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29250" y="1371600"/>
            <a:ext cx="581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Firms sit within minutes of each other, not provinces apart.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219700" y="1752600"/>
            <a:ext cx="6210300" cy="6858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219700" y="1752600"/>
            <a:ext cx="38100" cy="6858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429250" y="1866899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Linked firms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77250" y="1885950"/>
            <a:ext cx="2762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相互关联的企业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29250" y="2133600"/>
            <a:ext cx="581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Each does one step of the same product.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219700" y="2514600"/>
            <a:ext cx="6210300" cy="6858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219700" y="2514600"/>
            <a:ext cx="38100" cy="6858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429250" y="262890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full chain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77250" y="2647950"/>
            <a:ext cx="2762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完整链条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29250" y="2895600"/>
            <a:ext cx="581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Materials, parts, processing, sales — all present locally.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219700" y="3276600"/>
            <a:ext cx="6210300" cy="6858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5219700" y="3276600"/>
            <a:ext cx="38100" cy="6858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429250" y="339090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Specialised markets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77250" y="3409950"/>
            <a:ext cx="2762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专业市场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29250" y="3657600"/>
            <a:ext cx="581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A stall or market where many suppliers can be found at once.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219700" y="4038600"/>
            <a:ext cx="6210300" cy="6858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219700" y="4038600"/>
            <a:ext cx="38100" cy="6858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429250" y="415290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Support services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77250" y="4171950"/>
            <a:ext cx="2762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支撑服务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429250" y="4419600"/>
            <a:ext cx="581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Tooling, printing, testing, freight, finance — also nearby.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62000" y="499110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800100" y="499110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52500" y="50673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cluster is neither one big factory nor a shopping mall. It is a production-and-trade network; the market is only its most visible node.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52500" y="545782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集群既不是一家大工厂，也不是一座商场，而是生产与贸易网络；市场只是其中最容易看见的节点。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2  ·  跨境电商概论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06 / 29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cluster is not one big factory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集群不是一家巨型工厂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Ownership vs coordination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990599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76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The two look similar from the buyer side: same product, same price range. They differ in who owns what, and therefore in what can go wrong.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762000" y="1390650"/>
          <a:ext cx="10668000" cy="39742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7500"/>
                <a:gridCol w="3810000"/>
                <a:gridCol w="4000500"/>
              </a:tblGrid>
              <a:tr h="488061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Question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问题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One big factory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单个大工厂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An industrial cluster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产业集群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97230">
                <a:tc>
                  <a:txBody>
                    <a:bodyPr wrap="square"/>
                    <a:lstStyle/>
                    <a:p>
                      <a:pPr algn="l"/>
                      <a:r>
                        <a:rPr sz="1252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Who owns the machines?</a:t>
                      </a:r>
                    </a:p>
                    <a:p>
                      <a:pPr algn="l"/>
                      <a:r>
                        <a:rPr sz="112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谁拥有机器？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2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One owner owns all of them.</a:t>
                      </a:r>
                    </a:p>
                    <a:p>
                      <a:pPr algn="l"/>
                      <a:r>
                        <a:rPr sz="112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同一所有者拥有全部设备。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2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Independent firms each own one step.</a:t>
                      </a:r>
                    </a:p>
                    <a:p>
                      <a:pPr algn="l"/>
                      <a:r>
                        <a:rPr sz="112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独立企业各自拥有一道工序。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97230">
                <a:tc>
                  <a:txBody>
                    <a:bodyPr wrap="square"/>
                    <a:lstStyle/>
                    <a:p>
                      <a:pPr algn="l"/>
                      <a:r>
                        <a:rPr sz="1252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How is quality held?</a:t>
                      </a:r>
                    </a:p>
                    <a:p>
                      <a:pPr algn="l"/>
                      <a:r>
                        <a:rPr sz="112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质量如何保证？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2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By internal rules and hierarchy.</a:t>
                      </a:r>
                    </a:p>
                    <a:p>
                      <a:pPr algn="l"/>
                      <a:r>
                        <a:rPr sz="112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靠内部规章与层级管理。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2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By standards, samples and repeated dealing.</a:t>
                      </a:r>
                    </a:p>
                    <a:p>
                      <a:pPr algn="l"/>
                      <a:r>
                        <a:rPr sz="112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靠标准、样品与长期反复交易。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97230">
                <a:tc>
                  <a:txBody>
                    <a:bodyPr wrap="square"/>
                    <a:lstStyle/>
                    <a:p>
                      <a:pPr algn="l"/>
                      <a:r>
                        <a:rPr sz="1252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Can output change fast?</a:t>
                      </a:r>
                    </a:p>
                    <a:p>
                      <a:pPr algn="l"/>
                      <a:r>
                        <a:rPr sz="112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产能能否快速调整？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2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Only by investing or idling its own lines.</a:t>
                      </a:r>
                    </a:p>
                    <a:p>
                      <a:pPr algn="l"/>
                      <a:r>
                        <a:rPr sz="112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只能靠投资或让自有产线闲置。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2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Work moves to whichever firm has capacity.</a:t>
                      </a:r>
                    </a:p>
                    <a:p>
                      <a:pPr algn="l"/>
                      <a:r>
                        <a:rPr sz="112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订单流向尚有产能的企业。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97230">
                <a:tc>
                  <a:txBody>
                    <a:bodyPr wrap="square"/>
                    <a:lstStyle/>
                    <a:p>
                      <a:pPr algn="l"/>
                      <a:r>
                        <a:rPr sz="1252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What is the main risk?</a:t>
                      </a:r>
                    </a:p>
                    <a:p>
                      <a:pPr algn="l"/>
                      <a:r>
                        <a:rPr sz="112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主要风险是什么？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2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single breakdown stops everything.</a:t>
                      </a:r>
                    </a:p>
                    <a:p>
                      <a:pPr algn="l"/>
                      <a:r>
                        <a:rPr sz="112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单点故障即全线停摆。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2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handover fails; no one owns the delay.</a:t>
                      </a:r>
                    </a:p>
                    <a:p>
                      <a:pPr algn="l"/>
                      <a:r>
                        <a:rPr sz="112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交接失败，而无人对延误负责。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97230">
                <a:tc>
                  <a:txBody>
                    <a:bodyPr wrap="square"/>
                    <a:lstStyle/>
                    <a:p>
                      <a:pPr algn="l"/>
                      <a:r>
                        <a:rPr sz="1252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Who carries the coordination?</a:t>
                      </a:r>
                    </a:p>
                    <a:p>
                      <a:pPr algn="l"/>
                      <a:r>
                        <a:rPr sz="112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谁承担协调？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2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management of the one firm.</a:t>
                      </a:r>
                    </a:p>
                    <a:p>
                      <a:pPr algn="l"/>
                      <a:r>
                        <a:rPr sz="112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由这一家企业的管理层承担。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2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trader, a stall or a platform seller.</a:t>
                      </a:r>
                    </a:p>
                    <a:p>
                      <a:pPr algn="l"/>
                      <a:r>
                        <a:rPr sz="112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由贸易商、档口或平台卖家承担。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762000" y="56769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00100" y="56769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52500" y="57531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Flexibility is bought with coordination. That is why the coordinator, not the factory, is the interesting actor in a cluster.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2500" y="59817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灵活性是用协调换来的；因此在集群里，值得研究的角色是协调者，而不是工厂。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2  ·  跨境电商概论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07 / 29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Five firms, one quotation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五家企业，一份报价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Division of labour  ·  专业分工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1981199" cy="8001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5350" y="1123950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Tooling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5350" y="1333500"/>
            <a:ext cx="1714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开模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5350" y="15430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模具厂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95499" y="1504950"/>
            <a:ext cx="5334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7 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895600" y="1009650"/>
            <a:ext cx="1981199" cy="800100"/>
          </a:xfrm>
          <a:prstGeom prst="roundRect">
            <a:avLst>
              <a:gd name="adj" fmla="val 7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028950" y="1123950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Stickers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28950" y="1333500"/>
            <a:ext cx="1714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贴纸印刷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28950" y="15430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印刷厂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29100" y="1504950"/>
            <a:ext cx="5334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3 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0" y="1009650"/>
            <a:ext cx="1981199" cy="8001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162550" y="1123950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Assembly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62550" y="1333500"/>
            <a:ext cx="1714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组装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62550" y="15430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组装车间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62700" y="1504950"/>
            <a:ext cx="5334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5 d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162800" y="1009650"/>
            <a:ext cx="1981199" cy="800100"/>
          </a:xfrm>
          <a:prstGeom prst="roundRect">
            <a:avLst>
              <a:gd name="adj" fmla="val 7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296150" y="1123950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Packaging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96150" y="1333500"/>
            <a:ext cx="1714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包装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296150" y="15430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包装供应商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96300" y="1504950"/>
            <a:ext cx="5334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2 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296400" y="1009650"/>
            <a:ext cx="1981199" cy="8001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429750" y="1123950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Consolidation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429750" y="1333500"/>
            <a:ext cx="1714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拼柜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429750" y="15430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货代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629900" y="1504950"/>
            <a:ext cx="5334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2 d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62000" y="2000250"/>
            <a:ext cx="5143500" cy="2038349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90599" y="2133600"/>
            <a:ext cx="4667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WHY THE UNIT COST FALLS</a:t>
            </a:r>
          </a:p>
        </p:txBody>
      </p:sp>
      <p:sp>
        <p:nvSpPr>
          <p:cNvPr id="36" name="Oval 35"/>
          <p:cNvSpPr/>
          <p:nvPr/>
        </p:nvSpPr>
        <p:spPr>
          <a:xfrm>
            <a:off x="1000125" y="24671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143000" y="24003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Each firm buys only the machine its step needs.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43000" y="26067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每家企业只买本工序需要的设备。</a:t>
            </a:r>
          </a:p>
        </p:txBody>
      </p:sp>
      <p:sp>
        <p:nvSpPr>
          <p:cNvPr id="39" name="Oval 38"/>
          <p:cNvSpPr/>
          <p:nvPr/>
        </p:nvSpPr>
        <p:spPr>
          <a:xfrm>
            <a:off x="1000125" y="2995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143000" y="29288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Workers repeat one task and make fewer errors.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143000" y="31352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工人重复单一任务，出错更少。</a:t>
            </a:r>
          </a:p>
        </p:txBody>
      </p:sp>
      <p:sp>
        <p:nvSpPr>
          <p:cNvPr id="42" name="Oval 41"/>
          <p:cNvSpPr/>
          <p:nvPr/>
        </p:nvSpPr>
        <p:spPr>
          <a:xfrm>
            <a:off x="1000125" y="352414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143000" y="34573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No firm pays for capacity it cannot fill.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43000" y="36637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没有企业为闲置产能付费。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096000" y="2000250"/>
            <a:ext cx="5334000" cy="2038349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324600" y="2133600"/>
            <a:ext cx="4857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WHAT IT COSTS</a:t>
            </a:r>
          </a:p>
        </p:txBody>
      </p:sp>
      <p:sp>
        <p:nvSpPr>
          <p:cNvPr id="47" name="Oval 46"/>
          <p:cNvSpPr/>
          <p:nvPr/>
        </p:nvSpPr>
        <p:spPr>
          <a:xfrm>
            <a:off x="6334125" y="24671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477000" y="2400300"/>
            <a:ext cx="47053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Every handover needs a specification and a check.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477000" y="2606718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每次交接都需要规格与检验。</a:t>
            </a:r>
          </a:p>
        </p:txBody>
      </p:sp>
      <p:sp>
        <p:nvSpPr>
          <p:cNvPr id="50" name="Oval 49"/>
          <p:cNvSpPr/>
          <p:nvPr/>
        </p:nvSpPr>
        <p:spPr>
          <a:xfrm>
            <a:off x="6334125" y="2995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477000" y="2928800"/>
            <a:ext cx="47053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More steps mean more waiting between steps.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477000" y="3135218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工序越多，工序之间的等待越多。</a:t>
            </a:r>
          </a:p>
        </p:txBody>
      </p:sp>
      <p:sp>
        <p:nvSpPr>
          <p:cNvPr id="53" name="Oval 52"/>
          <p:cNvSpPr/>
          <p:nvPr/>
        </p:nvSpPr>
        <p:spPr>
          <a:xfrm>
            <a:off x="6334125" y="352414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477000" y="3457300"/>
            <a:ext cx="47053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Small orders may not be worth splitting at all.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477000" y="3663718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订单太小时，拆分反而不值得。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762000" y="4305300"/>
            <a:ext cx="3454400" cy="11811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14400" y="4419600"/>
            <a:ext cx="31496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Days of work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14400" y="4572000"/>
            <a:ext cx="31496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工序总天数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14400" y="4762500"/>
            <a:ext cx="31496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19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days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14400" y="5181600"/>
            <a:ext cx="31496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五道工序相加，非并行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4368800" y="4305300"/>
            <a:ext cx="3454400" cy="1181100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4521200" y="4419600"/>
            <a:ext cx="31496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9DB6D6"/>
                </a:solidFill>
                <a:latin typeface="Arial"/>
                <a:ea typeface="Arial"/>
                <a:cs typeface="Arial"/>
              </a:rPr>
              <a:t>Days to quote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521200" y="4572000"/>
            <a:ext cx="31496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报价用时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521200" y="4762500"/>
            <a:ext cx="31496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3</a:t>
            </a:r>
            <a:r>
              <a:rPr sz="1507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days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521200" y="5181600"/>
            <a:ext cx="31496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协调者已有现成的工序清单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7975600" y="4305300"/>
            <a:ext cx="3454400" cy="11811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8128000" y="4419600"/>
            <a:ext cx="31496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Firms involved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128000" y="4572000"/>
            <a:ext cx="31496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参与企业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8128000" y="4762500"/>
            <a:ext cx="31496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5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+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8128000" y="5181600"/>
            <a:ext cx="31496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无一家拥有全部工序</a:t>
            </a:r>
          </a:p>
        </p:txBody>
      </p:sp>
      <p:sp>
        <p:nvSpPr>
          <p:cNvPr id="71" name="Rectangle 70"/>
          <p:cNvSpPr/>
          <p:nvPr/>
        </p:nvSpPr>
        <p:spPr>
          <a:xfrm>
            <a:off x="762000" y="57150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00100" y="57150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952500" y="57912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Specialisation lowers the cost of doing each step; it raises the cost of joining the steps. Both effects are real.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52500" y="60198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专业化降低每道工序的成本，同时抬高把工序接起来的成本；两者都是真实的。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2  ·  跨境电商概论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08 / 29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proximity is worth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邻近省下的是什么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Hours instead of weeks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048250" cy="339090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572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INSIDE A CLUSTER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4859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Re-cut a sample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695450"/>
            <a:ext cx="285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重打一个样品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000500" y="1504950"/>
            <a:ext cx="1581150" cy="28575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000500" y="1504950"/>
            <a:ext cx="1581150" cy="285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13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hours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0599" y="219075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Replace a defective part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0599" y="2400300"/>
            <a:ext cx="285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更换一个不良配件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000500" y="2209800"/>
            <a:ext cx="1581150" cy="28575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000500" y="2209800"/>
            <a:ext cx="1581150" cy="285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13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same day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90599" y="28956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Re-print wrong labels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0599" y="3105150"/>
            <a:ext cx="285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重印错误的标签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000500" y="2914650"/>
            <a:ext cx="1581150" cy="28575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000500" y="2914650"/>
            <a:ext cx="1581150" cy="285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13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hours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0599" y="360045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Load an extra pallet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0599" y="3810000"/>
            <a:ext cx="285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临时加装一板货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000500" y="3619500"/>
            <a:ext cx="1581150" cy="28575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000500" y="3619500"/>
            <a:ext cx="1581150" cy="285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13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same day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096000" y="990599"/>
            <a:ext cx="5334000" cy="33909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324600" y="1143000"/>
            <a:ext cx="4857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FIVE PROVINCES APART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24600" y="14859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Re-cut a sample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24600" y="1695450"/>
            <a:ext cx="285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重打一个样品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429750" y="1504950"/>
            <a:ext cx="1771650" cy="28575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429750" y="1504950"/>
            <a:ext cx="1771650" cy="285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13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3 – 5 days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24600" y="219075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Replace a defective part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24600" y="2400300"/>
            <a:ext cx="285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更换一个不良配件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429750" y="2209800"/>
            <a:ext cx="1771650" cy="28575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429750" y="2209800"/>
            <a:ext cx="1771650" cy="285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13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2 – 4 days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24600" y="28956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Re-print wrong labels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24600" y="3105150"/>
            <a:ext cx="285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重印错误的标签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429750" y="2914650"/>
            <a:ext cx="1771650" cy="28575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429750" y="2914650"/>
            <a:ext cx="1771650" cy="285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13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3 – 5 days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324600" y="360045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Load an extra pallet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324600" y="3810000"/>
            <a:ext cx="285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临时加装一板货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429750" y="3619500"/>
            <a:ext cx="1771650" cy="28575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429750" y="3619500"/>
            <a:ext cx="1771650" cy="285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13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2 – 3 days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62000" y="46291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00100" y="46291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52500" y="47053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saving is not freight alone. It is the waiting between steps — the cost that never appears on an invoice.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52500" y="49339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省下的不只是运费，而是工序之间的等待——这笔成本从不出现在发票上。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62000" y="5429250"/>
            <a:ext cx="5143500" cy="6958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Multiplied over five steps, days of waiting decide whether a small order can be promised at all.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把五道工序的等待相加，天数决定了小额订单究竟能不能承诺。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286500" y="5391150"/>
            <a:ext cx="5143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286500" y="5505450"/>
            <a:ext cx="5143500" cy="6958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This is the mechanism behind the textbook phrase “cheaper and more efficient distribution channels”.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这正是教材“更便宜、更有效率的分销渠道”背后的机制。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2  ·  跨境电商概论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09 / 29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bottleneck is the handover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真正的瓶颈在交接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Coordination  ·  协调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238750" cy="13716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990599"/>
            <a:ext cx="38100" cy="13716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3449" y="112395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Specification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05249" y="1143000"/>
            <a:ext cx="190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B04A45"/>
                </a:solidFill>
                <a:latin typeface="微软雅黑"/>
                <a:ea typeface="微软雅黑"/>
                <a:cs typeface="微软雅黑"/>
              </a:rPr>
              <a:t>规格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449" y="1428750"/>
            <a:ext cx="485775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52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Two firms read the same drawing differently; the sticker does not fit the shell.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3449" y="2057400"/>
            <a:ext cx="4857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→ a delay that no single firm owns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91250" y="990599"/>
            <a:ext cx="5238750" cy="13716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191250" y="990599"/>
            <a:ext cx="38100" cy="13716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62700" y="112395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Sample approval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34500" y="1143000"/>
            <a:ext cx="190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B04A45"/>
                </a:solidFill>
                <a:latin typeface="微软雅黑"/>
                <a:ea typeface="微软雅黑"/>
                <a:cs typeface="微软雅黑"/>
              </a:rPr>
              <a:t>样品确认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62700" y="1428750"/>
            <a:ext cx="485775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52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Nobody is empowered to sign off, so production starts on a guess.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62700" y="2057400"/>
            <a:ext cx="4857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→ a delay that no single firm owns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2476500"/>
            <a:ext cx="5238750" cy="13716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62000" y="2476500"/>
            <a:ext cx="38100" cy="13716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33449" y="260985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Sequence and queue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905249" y="2628900"/>
            <a:ext cx="190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B04A45"/>
                </a:solidFill>
                <a:latin typeface="微软雅黑"/>
                <a:ea typeface="微软雅黑"/>
                <a:cs typeface="微软雅黑"/>
              </a:rPr>
              <a:t>排队顺序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3449" y="2914650"/>
            <a:ext cx="485775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52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Each step is fast; the order waits behind other clients’ orders.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3449" y="3543300"/>
            <a:ext cx="4857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→ a delay that no single firm owns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191250" y="2476500"/>
            <a:ext cx="5238750" cy="13716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191250" y="2476500"/>
            <a:ext cx="38100" cy="13716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362700" y="260985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Consolidation cut-off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334500" y="2628900"/>
            <a:ext cx="190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B04A45"/>
                </a:solidFill>
                <a:latin typeface="微软雅黑"/>
                <a:ea typeface="微软雅黑"/>
                <a:cs typeface="微软雅黑"/>
              </a:rPr>
              <a:t>拼柜截关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62700" y="2914650"/>
            <a:ext cx="485775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52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One late carton misses the container and waits a week for the next.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62700" y="3543300"/>
            <a:ext cx="4857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→ a delay that no single firm owns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62000" y="4076699"/>
            <a:ext cx="10668000" cy="9144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90599" y="421005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SO SOMEONE MUST COORDINATE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90599" y="4438650"/>
            <a:ext cx="9906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In most Chinese clusters that role is played by a trading company, a stall in the specialised market, or a platform seller — rarely by the factory itself.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62000" y="52006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00100" y="52006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52500" y="52768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cluster is flexible because firms are independent; it is reliable only because someone absorbs the cost of coordination.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500" y="55054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集群之所以灵活，是因为企业彼此独立；它之所以可靠，只因为有人承担了协调成本。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2  ·  跨境电商概论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10 / 29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FIGURE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chain behind one order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一笔订单背后的链条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diagram  ·  教学示意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104900"/>
            <a:ext cx="1866899" cy="11811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5350" y="1219200"/>
            <a:ext cx="16002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Materials and parts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5350" y="1714500"/>
            <a:ext cx="1600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原材料与配件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5350" y="1924049"/>
            <a:ext cx="1600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plastic, motors, decals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28900" y="1485900"/>
            <a:ext cx="34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819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971800" y="1104900"/>
            <a:ext cx="1866899" cy="11811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105150" y="1219200"/>
            <a:ext cx="16002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Specialised firms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05150" y="1714500"/>
            <a:ext cx="1600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专业化工厂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05150" y="1924049"/>
            <a:ext cx="1600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mould · print · assemble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38700" y="1485900"/>
            <a:ext cx="34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819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181600" y="1104900"/>
            <a:ext cx="1866899" cy="1181100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14950" y="1219200"/>
            <a:ext cx="16002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Industrial belt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14950" y="1714500"/>
            <a:ext cx="1600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产业带集群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14950" y="1924049"/>
            <a:ext cx="1600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firms within minutes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48500" y="1485900"/>
            <a:ext cx="34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819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391400" y="1104900"/>
            <a:ext cx="1866899" cy="11811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524749" y="1219200"/>
            <a:ext cx="16002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Specialised market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24749" y="1714500"/>
            <a:ext cx="1600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专业市场与档口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524749" y="1924049"/>
            <a:ext cx="1600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thousands of suppliers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58300" y="1485900"/>
            <a:ext cx="34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819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601200" y="1104900"/>
            <a:ext cx="1866899" cy="11811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734550" y="1219200"/>
            <a:ext cx="16002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Cross-border channel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734550" y="1714500"/>
            <a:ext cx="1600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跨境渠道与买家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34550" y="1924049"/>
            <a:ext cx="1600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platform, B2B buyer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2628900"/>
            <a:ext cx="38100" cy="4191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71550" y="2647950"/>
            <a:ext cx="190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Goods flow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1550" y="283845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货物流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048000" y="2705100"/>
            <a:ext cx="838199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2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from the parts supplier downstream to the buyer  ·  由配件供应商流向买家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62000" y="3181350"/>
            <a:ext cx="38100" cy="4191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71550" y="3200400"/>
            <a:ext cx="190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Money flow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71550" y="339090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B8860B"/>
                </a:solidFill>
                <a:latin typeface="微软雅黑"/>
                <a:ea typeface="微软雅黑"/>
                <a:cs typeface="微软雅黑"/>
              </a:rPr>
              <a:t>资金流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048000" y="3257550"/>
            <a:ext cx="838199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2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from the buyer back to the seller and to each service provider  ·  由买家回流至卖家与服务商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62000" y="3733799"/>
            <a:ext cx="38100" cy="419100"/>
          </a:xfrm>
          <a:prstGeom prst="rect">
            <a:avLst/>
          </a:prstGeom>
          <a:solidFill>
            <a:srgbClr val="5F7D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71550" y="3752850"/>
            <a:ext cx="190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Information flow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71550" y="394335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信息流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048000" y="3810000"/>
            <a:ext cx="838199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2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both ways: listing, order, sample approval, tracking, dispute  ·  双向：上架、订单、样品确认、跟踪、纠纷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62000" y="44767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00100" y="44767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52500" y="45529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Read the first three boxes as production, the fourth as aggregation, the fifth as demand — name the failing box first.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52500" y="47815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前三个框是生产，第四个是聚合，第五个是需求；任何一个框都可能失败，先指出框，再谈“物流不好”。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62000" y="5295900"/>
            <a:ext cx="10668000" cy="6742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In the Chenghai case the five boxes sit within one district; moving them to five provinces adds transport, handling and quality risk between every pair of boxes.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在澄海的案例里，五个框都在同一个区；若把它们分散到五个省，每两个框之间都会增加运输、搬运与质量风险。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2  ·  跨境电商概论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11 / 29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Chenghai: toys inside one district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澄海：一个区里的玩具链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Shantou, Guangdong  ·  广东汕头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4572000" cy="31432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62050"/>
            <a:ext cx="4095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WHAT SITS INSIDE THE DISTRICT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90599" y="1619250"/>
            <a:ext cx="57150" cy="571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62050" y="1524000"/>
            <a:ext cx="2286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Mould shops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19500" y="1543050"/>
            <a:ext cx="152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模具厂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90599" y="2019300"/>
            <a:ext cx="57150" cy="571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62050" y="1924049"/>
            <a:ext cx="2286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Sticker printers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19500" y="1943100"/>
            <a:ext cx="152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贴纸印刷厂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90599" y="2419350"/>
            <a:ext cx="57150" cy="571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62050" y="2324100"/>
            <a:ext cx="2286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Assembly workshops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19500" y="2343150"/>
            <a:ext cx="152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组装车间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90599" y="2819400"/>
            <a:ext cx="57150" cy="571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162050" y="2724150"/>
            <a:ext cx="2286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Packaging suppliers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9500" y="2743200"/>
            <a:ext cx="152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包装供应商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90599" y="3219450"/>
            <a:ext cx="57150" cy="571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162050" y="3124200"/>
            <a:ext cx="2286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Freight forwarders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19500" y="3143250"/>
            <a:ext cx="152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货代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90599" y="3543300"/>
            <a:ext cx="40957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60" b="0" i="1">
                <a:solidFill>
                  <a:srgbClr val="A8C0E8"/>
                </a:solidFill>
                <a:latin typeface="Arial"/>
                <a:ea typeface="Arial"/>
                <a:cs typeface="Arial"/>
              </a:rPr>
              <a:t>All five steps of the toy order, minutes apart.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715000" y="990599"/>
            <a:ext cx="571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WHAT IS DOCUMENTED  ·  有来源的事实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715000" y="1257300"/>
            <a:ext cx="5715000" cy="9144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05500" y="1390650"/>
            <a:ext cx="5334000" cy="495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provincial pilot of “cross-border ecommerce + industrial belt”, as described by the Shantou municipal government.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905500" y="18478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汕头市政府称其为省级“跨境电商 + 产业带”试点。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715000" y="2266950"/>
            <a:ext cx="5715000" cy="9144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05500" y="2400300"/>
            <a:ext cx="5334000" cy="495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large share of China’s plastic toys is produced here.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905500" y="285750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全国很大比例的塑料玩具在此生产。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715000" y="3276600"/>
            <a:ext cx="5715000" cy="9144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05500" y="3409950"/>
            <a:ext cx="5334000" cy="495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Its products are sold to more than 140 countries and regions.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905500" y="38671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产品销往 140 多个国家和地区。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62000" y="43624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800100" y="43624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52500" y="44386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Source: SRC-044 (Shantou municipal government), cited in the course teaching plan — not the textbook.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2500" y="46672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上述三条陈述来源为 SRC-044（汕头市政府），由课程教案引用，非教材原文。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62000" y="5143500"/>
            <a:ext cx="666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WHAT THE CASE IS FOR  ·  这个案例用来做什么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762000" y="5391150"/>
            <a:ext cx="3429000" cy="8382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14400" y="5505450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Show a mechanism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14400" y="5715000"/>
            <a:ext cx="3143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说明机制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14400" y="5943600"/>
            <a:ext cx="3143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why a seller without a factory can still quote fast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381500" y="5391150"/>
            <a:ext cx="3429000" cy="8382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533900" y="5505450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Not prove a ranking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533900" y="5715000"/>
            <a:ext cx="3143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不证明排名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533900" y="5943600"/>
            <a:ext cx="3143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fame is visibility, not market share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8001000" y="5391150"/>
            <a:ext cx="3429000" cy="8382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153399" y="5505450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Locate coordination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153399" y="5715000"/>
            <a:ext cx="3143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定位协调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153399" y="5943600"/>
            <a:ext cx="3143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the seller is the only actor who sees all five steps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2  ·  跨境电商概论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12 / 29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Yiwu: variety as a business model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义乌：把品类丰富做成生意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Small commodities  ·  小商品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334000" cy="28575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857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A STALL IS A SHOPFRONT FOR MANY WORKSHOPS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7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705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One buyer can assemble a whole product line in one building.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663167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买家可在一栋楼里配齐一整条产品线。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09323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023350"/>
            <a:ext cx="4705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Each stall sits in front of hundreds of small suppliers.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238717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每个档口背后是数百家小供应商。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6687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598900"/>
            <a:ext cx="4705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Small orders can be combined, so a single carton is possible.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2814267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小额订单可以合并，一箱也能出货。</a:t>
            </a:r>
          </a:p>
        </p:txBody>
      </p:sp>
      <p:sp>
        <p:nvSpPr>
          <p:cNvPr id="20" name="Oval 19"/>
          <p:cNvSpPr/>
          <p:nvPr/>
        </p:nvSpPr>
        <p:spPr>
          <a:xfrm>
            <a:off x="1000125" y="324433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143000" y="3174450"/>
            <a:ext cx="4705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Price comparison happens by walking, not by searching.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43000" y="3389817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比价靠走，而不是靠搜索。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86500" y="990599"/>
            <a:ext cx="5143500" cy="28575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15100" y="1162050"/>
            <a:ext cx="4667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WHY IT MATTERS FOR CROSS-BORDER SELLING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15100" y="1409700"/>
            <a:ext cx="466725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565" b="0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foreign buyer does not need to visit hundreds of factories. The market performs the matching, and the seller performs the coordination.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15100" y="2781300"/>
            <a:ext cx="46672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223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海外买家不必拜访上百家工厂：市场完成匹配，卖家完成协调。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15100" y="3390900"/>
            <a:ext cx="4667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C8A44D"/>
                </a:solidFill>
                <a:latin typeface="Arial"/>
                <a:ea typeface="Arial"/>
                <a:cs typeface="Arial"/>
              </a:rPr>
              <a:t>Yiwu is the physical version of the “market fair” in §1.3.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2000" y="40386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00100" y="40386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52500" y="41148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textbook compares digital marketplaces to a market fair — Yiwu is that fair built of buildings and stalls.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2500" y="43434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教材把数字市场比作集市；义乌展示的是这座集市由楼宇与档口构成时的样子。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62000" y="4762500"/>
            <a:ext cx="38100" cy="3810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71550" y="478155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What the buyer gets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1550" y="4972050"/>
            <a:ext cx="285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买家得到什么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000500" y="4838700"/>
            <a:ext cx="7429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2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variety, small minimums, one place to compare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62000" y="5276850"/>
            <a:ext cx="38100" cy="3810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71550" y="52959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What the cluster gets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71550" y="5486400"/>
            <a:ext cx="285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集群得到什么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000500" y="5353050"/>
            <a:ext cx="7429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2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demand that no single workshop could reach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62000" y="5791200"/>
            <a:ext cx="38100" cy="3810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71550" y="581025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What it cannot do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71550" y="6000750"/>
            <a:ext cx="285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它做不到什么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000500" y="5867400"/>
            <a:ext cx="7429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2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guarantee quality or a fixed lead time without a coordinator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2  ·  跨境电商概论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13 / 29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case is not a ranking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案例不等于排名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Two kinds of claim  ·  两类主张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048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MECHANISM CLAIM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371600"/>
            <a:ext cx="4667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“How does this work?”</a:t>
            </a:r>
          </a:p>
        </p:txBody>
      </p:sp>
      <p:sp>
        <p:nvSpPr>
          <p:cNvPr id="12" name="Oval 11"/>
          <p:cNvSpPr/>
          <p:nvPr/>
        </p:nvSpPr>
        <p:spPr>
          <a:xfrm>
            <a:off x="1000125" y="18384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177165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single case is enough, if the steps are observable.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197806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只要工序可观察，一个案例就够了。</a:t>
            </a:r>
          </a:p>
        </p:txBody>
      </p:sp>
      <p:sp>
        <p:nvSpPr>
          <p:cNvPr id="15" name="Oval 14"/>
          <p:cNvSpPr/>
          <p:nvPr/>
        </p:nvSpPr>
        <p:spPr>
          <a:xfrm>
            <a:off x="1000125" y="23860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43000" y="23192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Evidence: the chain, the owners, the lead times.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25256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证据：链条、主体、交期。</a:t>
            </a:r>
          </a:p>
        </p:txBody>
      </p:sp>
      <p:sp>
        <p:nvSpPr>
          <p:cNvPr id="18" name="Oval 17"/>
          <p:cNvSpPr/>
          <p:nvPr/>
        </p:nvSpPr>
        <p:spPr>
          <a:xfrm>
            <a:off x="1000125" y="293359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43000" y="286675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Example: “five firms, minutes apart, quote in three days”.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307316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例：“五家企业相距几分钟，三天报出价格”。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96000" y="990599"/>
            <a:ext cx="5334000" cy="3048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24600" y="1143000"/>
            <a:ext cx="4857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MAGNITUDE CLAIM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24600" y="1371600"/>
            <a:ext cx="48577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“How large is it compared with…?”</a:t>
            </a:r>
          </a:p>
        </p:txBody>
      </p:sp>
      <p:sp>
        <p:nvSpPr>
          <p:cNvPr id="24" name="Oval 23"/>
          <p:cNvSpPr/>
          <p:nvPr/>
        </p:nvSpPr>
        <p:spPr>
          <a:xfrm>
            <a:off x="6334125" y="18384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77000" y="1771650"/>
            <a:ext cx="47053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Cases are never enough; you need comparable statistics.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77000" y="1978068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案例永远不够，需要可比统计。</a:t>
            </a:r>
          </a:p>
        </p:txBody>
      </p:sp>
      <p:sp>
        <p:nvSpPr>
          <p:cNvPr id="27" name="Oval 26"/>
          <p:cNvSpPr/>
          <p:nvPr/>
        </p:nvSpPr>
        <p:spPr>
          <a:xfrm>
            <a:off x="6334125" y="23860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77000" y="2319200"/>
            <a:ext cx="47053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Evidence: year, scope, source, coverage.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77000" y="2525618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证据：年份、口径、来源、覆盖范围。</a:t>
            </a:r>
          </a:p>
        </p:txBody>
      </p:sp>
      <p:sp>
        <p:nvSpPr>
          <p:cNvPr id="30" name="Oval 29"/>
          <p:cNvSpPr/>
          <p:nvPr/>
        </p:nvSpPr>
        <p:spPr>
          <a:xfrm>
            <a:off x="6334125" y="293359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77000" y="2866750"/>
            <a:ext cx="47053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Example: “toys are our largest export category” needs customs data.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77000" y="3270062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例：“玩具是第一大出口品类”需要海关数据。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62000" y="4267200"/>
            <a:ext cx="10668000" cy="10287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90599" y="440055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ONE-SENTENCE TEST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90599" y="4629150"/>
            <a:ext cx="9906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Would more cases change my claim? If yes, it is a magnitude claim and needs statistics. If no, the case is enough.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62000" y="55245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00100" y="55245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52500" y="56007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“Yiwu is famous” is about visibility; “Yiwu exports the most” is about size. Only the second needs comparable statistics.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500" y="58293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“义乌很有名”是关于可见性的陈述；“义乌小商品出口第一”是关于规模的陈述；只有后者需要可比统计。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2  ·  跨境电商概论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14 / 29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Four questions about the same order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同一笔订单的四个问题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Textbook §2.1  ·  跨境电商分类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2552700" cy="32385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990599"/>
            <a:ext cx="2552700" cy="5715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3449" y="1200150"/>
            <a:ext cx="2209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3449" y="1485900"/>
            <a:ext cx="22098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712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Direction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449" y="1828800"/>
            <a:ext cx="22098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货物流向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33449" y="2152650"/>
            <a:ext cx="38100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33449" y="2324100"/>
            <a:ext cx="2209800" cy="495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Which way does the goods go?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3449" y="2895600"/>
            <a:ext cx="22098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6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Export or import?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3449" y="3486150"/>
            <a:ext cx="2209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§2.1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467100" y="990599"/>
            <a:ext cx="2552700" cy="32385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467100" y="990599"/>
            <a:ext cx="2552700" cy="571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638550" y="1200150"/>
            <a:ext cx="2209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38550" y="1485900"/>
            <a:ext cx="22098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712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Actors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38550" y="1828800"/>
            <a:ext cx="22098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交易主体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638550" y="2152650"/>
            <a:ext cx="38100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638550" y="2324100"/>
            <a:ext cx="2209800" cy="495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Who is on each side?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38550" y="2895600"/>
            <a:ext cx="22098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6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B2C, B2B or C2C?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38550" y="3486150"/>
            <a:ext cx="2209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§2.1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172200" y="990599"/>
            <a:ext cx="2552700" cy="32385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172200" y="990599"/>
            <a:ext cx="2552700" cy="5715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343650" y="1200150"/>
            <a:ext cx="2209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43650" y="1485900"/>
            <a:ext cx="22098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712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Ownership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43650" y="1828800"/>
            <a:ext cx="22098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所有权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343650" y="2152650"/>
            <a:ext cx="38100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343650" y="2324100"/>
            <a:ext cx="2209800" cy="495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Who owns the goods on the platform?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43650" y="2895600"/>
            <a:ext cx="22098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6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Platform, platform + direct, or direct?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43650" y="3486150"/>
            <a:ext cx="2209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§2.1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877300" y="990599"/>
            <a:ext cx="2552700" cy="32385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877300" y="990599"/>
            <a:ext cx="2552700" cy="571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048750" y="1200150"/>
            <a:ext cx="2209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048750" y="1485900"/>
            <a:ext cx="22098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712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Category width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048750" y="1828800"/>
            <a:ext cx="22098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品类宽度</a:t>
            </a:r>
          </a:p>
        </p:txBody>
      </p:sp>
      <p:sp>
        <p:nvSpPr>
          <p:cNvPr id="41" name="Rectangle 40"/>
          <p:cNvSpPr/>
          <p:nvPr/>
        </p:nvSpPr>
        <p:spPr>
          <a:xfrm>
            <a:off x="9048750" y="2152650"/>
            <a:ext cx="38100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048750" y="2324100"/>
            <a:ext cx="2209800" cy="495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How wide is the catalogue?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048750" y="2895600"/>
            <a:ext cx="22098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6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Comprehensive or vertical?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048750" y="3486150"/>
            <a:ext cx="2209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§2.1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62000" y="44767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00100" y="44767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52500" y="45529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four are not alternatives. One order can be export, B2B, third-party platform and a vertical category at the same time.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52500" y="47815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四者不是互斥选项：一笔订单可以同时是出口、B2B、第三方平台与垂直品类。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62000" y="5295900"/>
            <a:ext cx="10668000" cy="6742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This is why the textbook calls the participants dimension the most popular classification: it is the one used in everyday business language — but it answers only one of the four questions.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教材称“参与主体”维度最为流行：它是日常商业语言中最常用的一种，但它只回答了四问中的一问。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2  ·  跨境电商概论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15 / 29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First question: which way does the goods go?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第一问：货往哪走？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Direction  ·  货物流向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228600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EXPORT ECOMMERCE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390650"/>
            <a:ext cx="4667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1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Home market → abroad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7526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出口电商：把本国商品卖到海外</a:t>
            </a:r>
          </a:p>
        </p:txBody>
      </p:sp>
      <p:sp>
        <p:nvSpPr>
          <p:cNvPr id="13" name="Oval 12"/>
          <p:cNvSpPr/>
          <p:nvPr/>
        </p:nvSpPr>
        <p:spPr>
          <a:xfrm>
            <a:off x="1000125" y="210276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43000" y="2038349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Export declaration, foreign standards, longer transit.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" y="2237608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出口申报、他国标准、较长在途时间。</a:t>
            </a:r>
          </a:p>
        </p:txBody>
      </p:sp>
      <p:sp>
        <p:nvSpPr>
          <p:cNvPr id="16" name="Oval 15"/>
          <p:cNvSpPr/>
          <p:nvPr/>
        </p:nvSpPr>
        <p:spPr>
          <a:xfrm>
            <a:off x="1000125" y="260112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43000" y="2536708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Payment comes back in foreign currency or via a platform.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43000" y="2735967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货款以外币或经平台回流。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96000" y="990599"/>
            <a:ext cx="5334000" cy="2286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24600" y="1143000"/>
            <a:ext cx="4857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8860B"/>
                </a:solidFill>
                <a:latin typeface="Arial"/>
                <a:ea typeface="Arial"/>
                <a:cs typeface="Arial"/>
              </a:rPr>
              <a:t>IMPORT ECOMMERCE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24600" y="1390650"/>
            <a:ext cx="48577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1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Abroad → home market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24600" y="1752600"/>
            <a:ext cx="4857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进口电商：把海外商品引入本国市场</a:t>
            </a:r>
          </a:p>
        </p:txBody>
      </p:sp>
      <p:sp>
        <p:nvSpPr>
          <p:cNvPr id="23" name="Oval 22"/>
          <p:cNvSpPr/>
          <p:nvPr/>
        </p:nvSpPr>
        <p:spPr>
          <a:xfrm>
            <a:off x="6334125" y="210276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77000" y="2038349"/>
            <a:ext cx="47053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Import duty, labelling and product standards bite here.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77000" y="2237608"/>
            <a:ext cx="47053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进口关税、标签与产品标准在此生效。</a:t>
            </a:r>
          </a:p>
        </p:txBody>
      </p:sp>
      <p:sp>
        <p:nvSpPr>
          <p:cNvPr id="26" name="Oval 25"/>
          <p:cNvSpPr/>
          <p:nvPr/>
        </p:nvSpPr>
        <p:spPr>
          <a:xfrm>
            <a:off x="6334125" y="260112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77000" y="2536708"/>
            <a:ext cx="47053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Trust and after-sales are usually the hard part.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77000" y="2735967"/>
            <a:ext cx="47053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信任与售后通常是最难的部分。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2000" y="348615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THE SAME GROUP CAN RUN BOTH  ·  同一集团可以同时做两种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62000" y="3733799"/>
            <a:ext cx="25527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14400" y="3848099"/>
            <a:ext cx="22479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alibaba.com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4400" y="4095750"/>
            <a:ext cx="2247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exporting B2B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14400" y="4305300"/>
            <a:ext cx="2247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出口 B2B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3467100" y="3733799"/>
            <a:ext cx="25527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619500" y="3848099"/>
            <a:ext cx="22479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AliExpress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619500" y="4095750"/>
            <a:ext cx="2247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exporting B2C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19500" y="4305300"/>
            <a:ext cx="2247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出口 B2C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172200" y="3733799"/>
            <a:ext cx="25527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324600" y="3848099"/>
            <a:ext cx="22479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Tmall Global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24600" y="4095750"/>
            <a:ext cx="2247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importing B2C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324600" y="4305300"/>
            <a:ext cx="2247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进口 B2C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877300" y="3733799"/>
            <a:ext cx="25527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029700" y="3848099"/>
            <a:ext cx="22479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Kaola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029700" y="4095750"/>
            <a:ext cx="2247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importing B2C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029700" y="4305300"/>
            <a:ext cx="2247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进口 B2C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62000" y="4876800"/>
            <a:ext cx="38100" cy="58102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800100" y="4876800"/>
            <a:ext cx="10629900" cy="58102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952500" y="49530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Textbook example: Alibaba runs both directions — alibaba.com and AliExpress export; Tmall Global and Kaola import.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52500" y="51816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教材例：阿里同时经营两个方向——alibaba.com 与速卖通做出口，天猫国际与考拉做进口；考拉 2019 年被阿里以 20 亿美元收购。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62000" y="5753100"/>
            <a:ext cx="10668000" cy="4798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Direction is the first question because it decides which customs, which tax and which standards apply.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之所以先问流向，是因为它决定适用哪一套海关、税务与标准。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2  ·  跨境电商概论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16 / 29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Second question: who is on each side?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第二问：交易双方是谁？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Participants  ·  交易主体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3429000" cy="28575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3449" y="1162050"/>
            <a:ext cx="3048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B2C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449" y="154305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 i="0">
                <a:solidFill>
                  <a:srgbClr val="0E2A47"/>
                </a:solidFill>
                <a:latin typeface="微软雅黑"/>
                <a:ea typeface="微软雅黑"/>
                <a:cs typeface="微软雅黑"/>
              </a:rPr>
              <a:t>企业对消费者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3449" y="1847850"/>
            <a:ext cx="30480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business sells to an individual consumer.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449" y="2400300"/>
            <a:ext cx="3048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企业向个人消费者销售。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33449" y="2743200"/>
            <a:ext cx="304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33449" y="285750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60" b="0" i="1">
                <a:solidFill>
                  <a:srgbClr val="3D7BD9"/>
                </a:solidFill>
                <a:latin typeface="Arial"/>
                <a:ea typeface="Arial"/>
                <a:cs typeface="Arial"/>
              </a:rPr>
              <a:t>A shop selling shoes to a student.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3449" y="308610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网店把鞋卖给一个学生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3449" y="3390900"/>
            <a:ext cx="304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decision maker: the household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1500" y="990599"/>
            <a:ext cx="3429000" cy="28575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52950" y="1162050"/>
            <a:ext cx="3048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B2B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52950" y="154305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 i="0">
                <a:solidFill>
                  <a:srgbClr val="0E2A47"/>
                </a:solidFill>
                <a:latin typeface="微软雅黑"/>
                <a:ea typeface="微软雅黑"/>
                <a:cs typeface="微软雅黑"/>
              </a:rPr>
              <a:t>企业对企业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52950" y="1847850"/>
            <a:ext cx="30480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business sells to another business.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52950" y="2400300"/>
            <a:ext cx="3048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企业向另一家企业销售。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52950" y="2743200"/>
            <a:ext cx="304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52950" y="285750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60" b="0" i="1">
                <a:solidFill>
                  <a:srgbClr val="3D7BD9"/>
                </a:solidFill>
                <a:latin typeface="Arial"/>
                <a:ea typeface="Arial"/>
                <a:cs typeface="Arial"/>
              </a:rPr>
              <a:t>A factory quoting 5,000 units to a wholesaler.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52950" y="308610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工厂向批发商报 5000 件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52950" y="3390900"/>
            <a:ext cx="304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decision maker: the buyer’s firm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01000" y="990599"/>
            <a:ext cx="3429000" cy="28575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172450" y="1162050"/>
            <a:ext cx="3048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C2C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172450" y="154305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 i="0">
                <a:solidFill>
                  <a:srgbClr val="0E2A47"/>
                </a:solidFill>
                <a:latin typeface="微软雅黑"/>
                <a:ea typeface="微软雅黑"/>
                <a:cs typeface="微软雅黑"/>
              </a:rPr>
              <a:t>消费者对消费者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72450" y="1847850"/>
            <a:ext cx="30480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consumer sells to another consumer.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172450" y="2400300"/>
            <a:ext cx="3048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消费者向另一名消费者销售。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172450" y="2743200"/>
            <a:ext cx="304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172450" y="285750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60" b="0" i="1">
                <a:solidFill>
                  <a:srgbClr val="3D7BD9"/>
                </a:solidFill>
                <a:latin typeface="Arial"/>
                <a:ea typeface="Arial"/>
                <a:cs typeface="Arial"/>
              </a:rPr>
              <a:t>Selling old furniture on eBay.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172450" y="308610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在 eBay 上卖掉旧家具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172450" y="3390900"/>
            <a:ext cx="304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decision maker: another person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2000" y="4095750"/>
            <a:ext cx="666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DERIVATIVES YOU WILL MEET  ·  常见衍生模型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62000" y="4343400"/>
            <a:ext cx="3429000" cy="723900"/>
          </a:xfrm>
          <a:prstGeom prst="roundRect">
            <a:avLst>
              <a:gd name="adj" fmla="val 6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14400" y="4457700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D2C / DTC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" y="4686300"/>
            <a:ext cx="3143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direct to consumer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14400" y="4857750"/>
            <a:ext cx="3143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品牌直接触达消费者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381500" y="4343400"/>
            <a:ext cx="3429000" cy="723900"/>
          </a:xfrm>
          <a:prstGeom prst="roundRect">
            <a:avLst>
              <a:gd name="adj" fmla="val 6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533900" y="4457700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B2B2C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533900" y="4686300"/>
            <a:ext cx="3143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business via business to consumer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33900" y="4857750"/>
            <a:ext cx="3143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企业经中间企业触达消费者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8001000" y="4343400"/>
            <a:ext cx="3429000" cy="723900"/>
          </a:xfrm>
          <a:prstGeom prst="roundRect">
            <a:avLst>
              <a:gd name="adj" fmla="val 6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153399" y="4457700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C2B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153399" y="4686300"/>
            <a:ext cx="3143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consumer to business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153399" y="4857750"/>
            <a:ext cx="3143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消费者向企业提供或定制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62000" y="52578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800100" y="52578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52500" y="53340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textbook calls this the most popular classification in cross-border ecommerce — and it is, in ordinary business language.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52500" y="55626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教材称这是跨境电商中最流行的分类；在日常商业语言中确实如此。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2  ·  跨境电商概论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17 / 29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Third question: who owns the goods?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第三问：货归谁所有？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Ownership  ·  所有权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3429000" cy="25527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3449" y="1181100"/>
            <a:ext cx="3143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Platform model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449" y="1447800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平台模式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3449" y="1771650"/>
            <a:ext cx="30861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platform only provides the space; sellers own the goods.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449" y="2381250"/>
            <a:ext cx="30861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平台只提供场地，商品归卖家所有。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33449" y="2819400"/>
            <a:ext cx="30861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33449" y="2914650"/>
            <a:ext cx="30861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Amazon, Taobao, Tmall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3449" y="3124200"/>
            <a:ext cx="30861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亚马逊、淘宝、天猫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81500" y="990599"/>
            <a:ext cx="3429000" cy="25527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52950" y="1181100"/>
            <a:ext cx="3143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Platform + direct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52950" y="1447800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平台 + 自营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52950" y="1771650"/>
            <a:ext cx="30861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operator sells its own goods and also invites other sellers.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52950" y="2381250"/>
            <a:ext cx="30861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平台自营，同时引入其他卖家。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52950" y="2819400"/>
            <a:ext cx="30861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52950" y="2914650"/>
            <a:ext cx="30861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Jingdong (jd.com, jd.hk)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52950" y="3124200"/>
            <a:ext cx="30861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京东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01000" y="990599"/>
            <a:ext cx="3429000" cy="25527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172450" y="1181100"/>
            <a:ext cx="3143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Direct operating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72450" y="1447800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自营模式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72450" y="1771650"/>
            <a:ext cx="30861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operator buys from producers and owns all the goods it sells.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172450" y="2381250"/>
            <a:ext cx="30861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自营方从生产商采购，拥有全部在售商品。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72450" y="2819400"/>
            <a:ext cx="30861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172450" y="2914650"/>
            <a:ext cx="30861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Walmart, SheIn, Lightinthebox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172450" y="3124200"/>
            <a:ext cx="30861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沃尔玛、希音</a:t>
            </a:r>
          </a:p>
        </p:txBody>
      </p: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762000" y="3752850"/>
          <a:ext cx="10668000" cy="18127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7500"/>
                <a:gridCol w="2476500"/>
                <a:gridCol w="2667000"/>
                <a:gridCol w="2667000"/>
              </a:tblGrid>
              <a:tr h="418338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Platform model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平台模式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Platform + direct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平台 + 自营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Direct operating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自营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464820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Who sets the price?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谁定价？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seller</a:t>
                      </a:r>
                    </a:p>
                    <a:p>
                      <a:pPr algn="ctr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卖家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Both</a:t>
                      </a:r>
                    </a:p>
                    <a:p>
                      <a:pPr algn="ctr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两者都有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operator</a:t>
                      </a:r>
                    </a:p>
                    <a:p>
                      <a:pPr algn="ctr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自营方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464820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Who owns the customer?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客户归谁？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seller</a:t>
                      </a:r>
                    </a:p>
                    <a:p>
                      <a:pPr algn="ctr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卖家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Shared</a:t>
                      </a:r>
                    </a:p>
                    <a:p>
                      <a:pPr algn="ctr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共享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operator</a:t>
                      </a:r>
                    </a:p>
                    <a:p>
                      <a:pPr algn="ctr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自营方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464820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Who carries returns?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退货由谁承担？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seller</a:t>
                      </a:r>
                    </a:p>
                    <a:p>
                      <a:pPr algn="ctr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卖家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Split</a:t>
                      </a:r>
                    </a:p>
                    <a:p>
                      <a:pPr algn="ctr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分担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operator</a:t>
                      </a:r>
                    </a:p>
                    <a:p>
                      <a:pPr algn="ctr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自营方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4" name="Rectangle 33"/>
          <p:cNvSpPr/>
          <p:nvPr/>
        </p:nvSpPr>
        <p:spPr>
          <a:xfrm>
            <a:off x="762000" y="57150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00100" y="57150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52500" y="57912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Ownership decides who controls the listing, the price and the customer data — not who appears on the page.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" y="60198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所有权决定谁控制商品页、价格与客户数据，而不是谁出现在页面上。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2  ·  跨境电商概论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18 / 29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Fourth question: how wide is the catalogue?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第四问：品类有多宽？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Category width  ·  品类宽度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285750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620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COMPREHENSIVE  ·  综合平台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409700"/>
            <a:ext cx="4667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1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Horizontal platform</a:t>
            </a:r>
          </a:p>
        </p:txBody>
      </p:sp>
      <p:sp>
        <p:nvSpPr>
          <p:cNvPr id="12" name="Oval 11"/>
          <p:cNvSpPr/>
          <p:nvPr/>
        </p:nvSpPr>
        <p:spPr>
          <a:xfrm>
            <a:off x="1000125" y="19337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1866899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Sells general products across many categories.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20733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销售多个品类的一般商品。</a:t>
            </a:r>
          </a:p>
        </p:txBody>
      </p:sp>
      <p:sp>
        <p:nvSpPr>
          <p:cNvPr id="15" name="Oval 14"/>
          <p:cNvSpPr/>
          <p:nvPr/>
        </p:nvSpPr>
        <p:spPr>
          <a:xfrm>
            <a:off x="1000125" y="24622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43000" y="23954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Competes on traffic, logistics and price.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26018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以流量、物流与价格竞争。</a:t>
            </a:r>
          </a:p>
        </p:txBody>
      </p:sp>
      <p:sp>
        <p:nvSpPr>
          <p:cNvPr id="18" name="Oval 17"/>
          <p:cNvSpPr/>
          <p:nvPr/>
        </p:nvSpPr>
        <p:spPr>
          <a:xfrm>
            <a:off x="1000125" y="299074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43000" y="29239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Buyers arrive to search, not to browse a niche.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31303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买家来搜索，而不是逛一个细分市场。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96000" y="990599"/>
            <a:ext cx="5334000" cy="28575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24600" y="1162050"/>
            <a:ext cx="4857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8860B"/>
                </a:solidFill>
                <a:latin typeface="Arial"/>
                <a:ea typeface="Arial"/>
                <a:cs typeface="Arial"/>
              </a:rPr>
              <a:t>VERTICAL  ·  垂直平台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24600" y="1409700"/>
            <a:ext cx="48577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1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A niche market</a:t>
            </a:r>
          </a:p>
        </p:txBody>
      </p:sp>
      <p:sp>
        <p:nvSpPr>
          <p:cNvPr id="24" name="Oval 23"/>
          <p:cNvSpPr/>
          <p:nvPr/>
        </p:nvSpPr>
        <p:spPr>
          <a:xfrm>
            <a:off x="6334125" y="19337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77000" y="1866899"/>
            <a:ext cx="47053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Focuses on one category: 3C, fashion, mother and baby, wedding dress.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77000" y="2270211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聚焦单一品类：3C、时尚、母婴、婚纱。</a:t>
            </a:r>
          </a:p>
        </p:txBody>
      </p:sp>
      <p:sp>
        <p:nvSpPr>
          <p:cNvPr id="27" name="Oval 26"/>
          <p:cNvSpPr/>
          <p:nvPr/>
        </p:nvSpPr>
        <p:spPr>
          <a:xfrm>
            <a:off x="6334125" y="265913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77000" y="2592293"/>
            <a:ext cx="47053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Competes on depth of assortment and expertise.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77000" y="2798711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以品类深度与专业度竞争。</a:t>
            </a:r>
          </a:p>
        </p:txBody>
      </p:sp>
      <p:sp>
        <p:nvSpPr>
          <p:cNvPr id="30" name="Oval 29"/>
          <p:cNvSpPr/>
          <p:nvPr/>
        </p:nvSpPr>
        <p:spPr>
          <a:xfrm>
            <a:off x="6334125" y="318764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77000" y="3120793"/>
            <a:ext cx="47053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Risk: a narrow category can shrink under it.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77000" y="3327212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风险：品类过窄时，市场收缩会直接冲击平台。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2000" y="405765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THE TEXTBOOK EXAMPLE  ·  教材例子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2000" y="4305300"/>
            <a:ext cx="10668000" cy="717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SheIn was one of the most successful vertical fashion platforms; since the end of 2022 it has been reported to expand beyond fashion categories.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希音曾是最成功的垂直时尚平台之一；据报道，2022 年底以来它已开始向时尚以外的品类扩展。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62000" y="5143500"/>
            <a:ext cx="10668000" cy="8763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90599" y="527685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WHY WIDTH IS A SEPARATE QUESTION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90599" y="5505450"/>
            <a:ext cx="990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Width decides how a buyer searches and compares — and whether a seller competes on breadth of stock or on depth in one line.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2  ·  跨境电商概论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19 / 29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order, four labels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一笔订单，四个标签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Applying §2.1  ·  应用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4190999" cy="28575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62050"/>
            <a:ext cx="3714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ORDER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390650"/>
            <a:ext cx="371475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507" b="0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German buyer orders 500 toy cars from a Chenghai factory through a third-party B2B platform.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2419350"/>
            <a:ext cx="371475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德国买家通过第三方 B2B 平台，向澄海工厂订购 500 辆玩具车。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3333750"/>
            <a:ext cx="37147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0" i="1">
                <a:solidFill>
                  <a:srgbClr val="C8A44D"/>
                </a:solidFill>
                <a:latin typeface="Arial"/>
                <a:ea typeface="Arial"/>
                <a:cs typeface="Arial"/>
              </a:rPr>
              <a:t>Four answers, one order.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219700" y="990599"/>
            <a:ext cx="6210300" cy="6667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10200" y="1104900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Direction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10200" y="1295400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货物流向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39000" y="1104900"/>
            <a:ext cx="190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Export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39000" y="1314450"/>
            <a:ext cx="190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出口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53500" y="1143000"/>
            <a:ext cx="23431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export declaration, foreign product rules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219700" y="1733550"/>
            <a:ext cx="6210300" cy="6667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410200" y="1847850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Actors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10200" y="2038349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交易主体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39000" y="1847850"/>
            <a:ext cx="190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B2B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39000" y="2057400"/>
            <a:ext cx="190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企业对企业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53500" y="1885950"/>
            <a:ext cx="23431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the buyer is a firm, not a household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219700" y="2476500"/>
            <a:ext cx="6210300" cy="6667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410200" y="2590800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Ownership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10200" y="2781300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所有权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39000" y="2590800"/>
            <a:ext cx="190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Platform model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239000" y="2800350"/>
            <a:ext cx="190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平台模式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953500" y="2628900"/>
            <a:ext cx="23431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the factory owns the goods; the platform owns the rules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219700" y="3219450"/>
            <a:ext cx="6210300" cy="6667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410200" y="3333750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Category width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10200" y="3524250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品类宽度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239000" y="3333750"/>
            <a:ext cx="190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Vertical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239000" y="3543300"/>
            <a:ext cx="190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垂直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953500" y="3371850"/>
            <a:ext cx="23431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toys only, not a general catalogue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62000" y="41529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800100" y="41529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52500" y="42291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Change one label and the order changes: a household buyer makes it B2C; the factory’s own site makes it direct.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52500" y="44577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改变任一标签，订单就变：买家换成家庭即 B2C；改为工厂自有站点即自营；平台兼卖杂货即综合平台。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62000" y="5029200"/>
            <a:ext cx="10668000" cy="4798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This is what §2.1 is for: not to memorise four lists, but to ask four questions before comparing two orders that look alike.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这就是 §2.1 的用处：不是背四张清单，而是在比较两笔看似相同的订单之前，先问四个问题。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2  ·  跨境电商概论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20 / 29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Each label changes something concrete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每个标签都改变一件具体的事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From label to consequence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1047749"/>
            <a:ext cx="190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DIMENSION  ·  维度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19500" y="1047749"/>
            <a:ext cx="3619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WHAT IT DECIDES  ·  决定什么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0" y="1047749"/>
            <a:ext cx="3619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IF YOU GET IT WRONG  ·  判断错的后果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2000" y="1257300"/>
            <a:ext cx="10668000" cy="32385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762000" y="1657350"/>
            <a:ext cx="10668000" cy="9144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52500" y="1828800"/>
            <a:ext cx="228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Direction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" y="2095499"/>
            <a:ext cx="228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货物流向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19500" y="1809750"/>
            <a:ext cx="3619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Customs, duty, standards and transit time.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19500" y="2038349"/>
            <a:ext cx="3619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报关流程、关税、产品标准、在途时间。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353299" y="1790700"/>
            <a:ext cx="9525" cy="6477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0" y="1809750"/>
            <a:ext cx="3657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You price an export order at domestic cost.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0000" y="2038349"/>
            <a:ext cx="36576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用国内假设去报一笔出口订单。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2647950"/>
            <a:ext cx="10668000" cy="9144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52500" y="2819400"/>
            <a:ext cx="228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Actors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2500" y="3086100"/>
            <a:ext cx="228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交易主体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19500" y="2800350"/>
            <a:ext cx="3619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Who decides; order size; payment terms.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19500" y="3028950"/>
            <a:ext cx="3619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谁做决策、订单规模、付款条件、售后路径。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353299" y="2781300"/>
            <a:ext cx="9525" cy="6477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620000" y="2800350"/>
            <a:ext cx="3657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You build a retail page for a B2B buyer.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20000" y="3028950"/>
            <a:ext cx="36576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给采购经理准备了一个零售页面。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62000" y="3638550"/>
            <a:ext cx="10668000" cy="9144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52500" y="3810000"/>
            <a:ext cx="228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Ownership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2500" y="4076699"/>
            <a:ext cx="228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所有权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19500" y="3790949"/>
            <a:ext cx="3619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Who controls listing, price and customer data.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19500" y="4019549"/>
            <a:ext cx="3619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谁控制商品页、价格与客户数据。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353299" y="3771900"/>
            <a:ext cx="9525" cy="6477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620000" y="3790949"/>
            <a:ext cx="3657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You blame the platform for the seller price.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20000" y="4019549"/>
            <a:ext cx="36576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把卖家定的价格怪到平台头上。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62000" y="4629150"/>
            <a:ext cx="10668000" cy="9144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52500" y="4800600"/>
            <a:ext cx="228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Category width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500" y="5067300"/>
            <a:ext cx="228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品类宽度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619500" y="4781550"/>
            <a:ext cx="3619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How buyers search; depth versus breadth.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619500" y="5010150"/>
            <a:ext cx="3619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买家如何搜索与比较；深度还是广度。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353299" y="4762500"/>
            <a:ext cx="9525" cy="6477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620000" y="4781550"/>
            <a:ext cx="3657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You plan stock for a niche that browses.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620000" y="5010150"/>
            <a:ext cx="36576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为一个靠逛而非靠搜的细分市场备货。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62000" y="56769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00100" y="56769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52500" y="57531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wrong label does not just misdescribe the order; it misplaces the cost, the risk and the responsible party.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52500" y="59817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标签贴错不只是描述错误，它会把成本、风险与责任方都放错位置。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2  ·  跨境电商概论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21 / 29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Three words used as 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三个常被混用的词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Textbook §1.8  ·  辨析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3429000" cy="2552700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3449" y="1162050"/>
            <a:ext cx="3143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2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Ecommerce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449" y="1466850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电商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3449" y="1809750"/>
            <a:ext cx="3086100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online purchase and sale of goods and services via the Internet.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449" y="2628900"/>
            <a:ext cx="30861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2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通过互联网在线买卖商品与服务。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3449" y="3219450"/>
            <a:ext cx="30861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unit: A transaction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1500" y="990599"/>
            <a:ext cx="3429000" cy="25527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52950" y="1162050"/>
            <a:ext cx="3143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2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Ebusiness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2950" y="1466850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电子商务（企业）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52950" y="1809750"/>
            <a:ext cx="3086100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entire process of running a company via the Internet and intranet.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52950" y="2628900"/>
            <a:ext cx="30861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通过互联网与内网运营一家企业的全过程。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52950" y="3219450"/>
            <a:ext cx="30861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unit: A firm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01000" y="990599"/>
            <a:ext cx="3429000" cy="25527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72450" y="1162050"/>
            <a:ext cx="3143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2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Digital commerce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72450" y="1466850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数字商务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72450" y="1809750"/>
            <a:ext cx="3086100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Ebusiness and ecommerce conducted digitally, seen as flows of data.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72450" y="2628900"/>
            <a:ext cx="30861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以数字化方式开展，并从数据流视角看待的商务活动。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72450" y="3219450"/>
            <a:ext cx="30861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unit: Information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62000" y="3771900"/>
            <a:ext cx="10668000" cy="83820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90599" y="3905249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THE TEXTBOOK SENTENCE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90599" y="4133849"/>
            <a:ext cx="99060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‘Ecommerce could be one part of running an ebusiness.’ Digital commerce covers a much broader scope, including businesses such as game playing.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2000" y="481965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WHY THIS MATTERS FOR A SUPPLIER  ·  对供应商为什么重要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2000" y="5067300"/>
            <a:ext cx="10668000" cy="6742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Joining a platform is only the ecommerce part. Whether the seller can actually coordinate five firms depends on internal systems, e-documents and stock visibility — the ebusiness part.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入驻平台只是“电商”那一部分；卖家能否真正协调五家企业，取决于内部系统、电子单据与库存可见性——那是“电商企业”那一部分。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2000" y="5772150"/>
            <a:ext cx="10668000" cy="4798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So the supply advantage of a cluster is geographic and organisational at the same time.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因此，产业集群的供给优势同时是地理的，也是组织的。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2  ·  跨境电商概论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22 / 29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TASK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Draw the chain, then move it apart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画出链条，再把它拆开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12 minutes, in groups  ·  12 分钟小组任务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6667500" cy="838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1219200"/>
            <a:ext cx="5143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66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8750" y="1143000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List the five steps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28750" y="1371600"/>
            <a:ext cx="571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列出五道工序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28750" y="1581150"/>
            <a:ext cx="581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For 5,000 toy cars: tooling, stickers, assembly, packaging, consolidation.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2000" y="1943100"/>
            <a:ext cx="6667500" cy="838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2133600"/>
            <a:ext cx="5143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66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28750" y="2057400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Put each step in a box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28750" y="2286000"/>
            <a:ext cx="571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每步放进一个框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28750" y="2495550"/>
            <a:ext cx="581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Write who does it and how many days it takes (use your own indicative numbers).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2000" y="2857500"/>
            <a:ext cx="6667500" cy="838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4400" y="3048000"/>
            <a:ext cx="5143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66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28750" y="2971800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Move the boxes to five provinces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28750" y="3200400"/>
            <a:ext cx="571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把五个框移到五个省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28750" y="3409950"/>
            <a:ext cx="581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Add transit and handling days between every pair of boxes.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62000" y="3771900"/>
            <a:ext cx="6667500" cy="838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4400" y="3962399"/>
            <a:ext cx="5143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66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28750" y="3886200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Name the worst step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28750" y="4114800"/>
            <a:ext cx="571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指出受影响最大的一步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28750" y="4324350"/>
            <a:ext cx="581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Which step suffers most, and what new coordination task appears?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810499" y="1028700"/>
            <a:ext cx="3619500" cy="26670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020050" y="1181100"/>
            <a:ext cx="3238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WHAT YOU PRODUCE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20050" y="1428750"/>
            <a:ext cx="323850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49" b="0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Two versions of the chain — concentrated and dispersed — each with a lead-time estimate.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20050" y="2705100"/>
            <a:ext cx="3238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两版链条：集中与分散，各附一个交期估计。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20050" y="3314700"/>
            <a:ext cx="3238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0" i="1">
                <a:solidFill>
                  <a:srgbClr val="7E99BD"/>
                </a:solidFill>
                <a:latin typeface="Arial"/>
                <a:ea typeface="Arial"/>
                <a:cs typeface="Arial"/>
              </a:rPr>
              <a:t>One diagram per group, on paper.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810499" y="3886200"/>
            <a:ext cx="3619500" cy="142875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020050" y="4019549"/>
            <a:ext cx="3238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WHAT WE COMPARE AFTERWARDS</a:t>
            </a:r>
          </a:p>
        </p:txBody>
      </p:sp>
      <p:sp>
        <p:nvSpPr>
          <p:cNvPr id="36" name="Oval 35"/>
          <p:cNvSpPr/>
          <p:nvPr/>
        </p:nvSpPr>
        <p:spPr>
          <a:xfrm>
            <a:off x="8029575" y="430891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172450" y="4248150"/>
            <a:ext cx="3086100" cy="22814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6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Which step did every group call worst?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172450" y="4436668"/>
            <a:ext cx="308610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各组都认为哪一步最糟？</a:t>
            </a:r>
          </a:p>
        </p:txBody>
      </p:sp>
      <p:sp>
        <p:nvSpPr>
          <p:cNvPr id="39" name="Oval 38"/>
          <p:cNvSpPr/>
          <p:nvPr/>
        </p:nvSpPr>
        <p:spPr>
          <a:xfrm>
            <a:off x="8029575" y="474104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172450" y="4680280"/>
            <a:ext cx="3086100" cy="22814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6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Did anyone add quality inspection?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172450" y="4868799"/>
            <a:ext cx="308610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有小组加了质检吗？</a:t>
            </a:r>
          </a:p>
        </p:txBody>
      </p:sp>
      <p:sp>
        <p:nvSpPr>
          <p:cNvPr id="42" name="Oval 41"/>
          <p:cNvSpPr/>
          <p:nvPr/>
        </p:nvSpPr>
        <p:spPr>
          <a:xfrm>
            <a:off x="8029575" y="517317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172450" y="5112410"/>
            <a:ext cx="3086100" cy="22814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6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Which step can distance not speed up?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172450" y="5300929"/>
            <a:ext cx="308610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哪一步与距离无关？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62000" y="55054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00100" y="55054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52500" y="55816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point is not exact days: a dispersed chain adds steps that produce nothing — handling, waiting and checking.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52500" y="58102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重点不是算出正确天数，而是看见：分散的链条增加了并不产出的环节——搬运、等待与检验。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2  ·  跨境电商概论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23 / 29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CHECK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Five things that are usually wrong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五个常见错误说法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Claim → clarification  ·  说法与澄清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10668000" cy="8953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52500" y="1123950"/>
            <a:ext cx="2095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19200" y="1104900"/>
            <a:ext cx="4381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83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“A cluster is just one giant factory.”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9200" y="1352550"/>
            <a:ext cx="438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“集群就是一家巨型工厂。”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53100" y="1123950"/>
            <a:ext cx="9525" cy="66675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905500" y="1123950"/>
            <a:ext cx="2095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1104900"/>
            <a:ext cx="50482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It is a network of independent firms; the key capability is coordination, not ownership.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1543050"/>
            <a:ext cx="5048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它是独立企业的网络；关键能力是协调，而不是所有权。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2000" y="1962150"/>
            <a:ext cx="10668000" cy="89535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52500" y="2095499"/>
            <a:ext cx="2095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✕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19200" y="2076450"/>
            <a:ext cx="4381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83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“Being close always lowers total cost.”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19200" y="2324100"/>
            <a:ext cx="438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“靠得近总能降低总成本。”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753100" y="2095499"/>
            <a:ext cx="9525" cy="66675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05500" y="2095499"/>
            <a:ext cx="2095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72200" y="2076450"/>
            <a:ext cx="50482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Proximity cuts transport and waiting, but adds coordination, inspection and capacity risk.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72200" y="2514600"/>
            <a:ext cx="5048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邻近减少运输与等待，却增加协调、检验与产能风险。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" y="2933700"/>
            <a:ext cx="10668000" cy="8953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52500" y="3067050"/>
            <a:ext cx="2095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✕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19200" y="3048000"/>
            <a:ext cx="4381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83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“The four dimensions are four separate lists.”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19200" y="3295650"/>
            <a:ext cx="438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“四个维度是四张互斥清单。”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753100" y="3067050"/>
            <a:ext cx="9525" cy="66675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905500" y="3067050"/>
            <a:ext cx="2095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172200" y="3048000"/>
            <a:ext cx="50482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They are four questions about one order. One order carries four labels at once.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72200" y="3486150"/>
            <a:ext cx="5048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它们是对同一笔订单的四个问题；一笔订单同时带四个标签。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62000" y="3905249"/>
            <a:ext cx="10668000" cy="89535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52500" y="4038600"/>
            <a:ext cx="2095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✕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219200" y="4019549"/>
            <a:ext cx="4381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83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“A famous cluster must export the most.”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219200" y="4267200"/>
            <a:ext cx="438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“著名集群的出口一定最多。”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753100" y="4038600"/>
            <a:ext cx="9525" cy="66675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05500" y="4038600"/>
            <a:ext cx="2095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172200" y="4019549"/>
            <a:ext cx="50482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Fame is visibility. Rank needs comparable statistics with a year and a scope.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172200" y="4457700"/>
            <a:ext cx="5048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知名度是可见性；排名需要注明年份与口径的可比统计。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62000" y="4876800"/>
            <a:ext cx="10668000" cy="8953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52500" y="5010150"/>
            <a:ext cx="2095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✕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219200" y="4991100"/>
            <a:ext cx="4381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83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“Division of labour means offshoring.”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219200" y="5238750"/>
            <a:ext cx="438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“专业分工就是把工序外包到国外。”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753100" y="5010150"/>
            <a:ext cx="9525" cy="66675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05500" y="5010150"/>
            <a:ext cx="2095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172200" y="4991100"/>
            <a:ext cx="50482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It can happen inside one city — Chinese clusters are the clearest case.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172200" y="5429250"/>
            <a:ext cx="5048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分工可以在同一座城市内发生，中国集群就是最清楚的例子。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62000" y="60388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800100" y="60388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52500" y="61150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Each of these turns into a statistical or an analytical error later in the course.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52500" y="63436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这些说法在后续课程里会分别变成统计错误或分析错误。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2  ·  跨境电商概论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24 / 29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TERMS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Ten terms to keep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十个要记住的术语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Working definitions  ·  简要定义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238750" cy="85725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990599"/>
            <a:ext cx="38100" cy="8572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52500" y="1104900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Industrial cluster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52900" y="1114425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产业集群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1390650"/>
            <a:ext cx="48577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Linked firms and institutions concentrated in one area, with markets and services nearby.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2000" y="1943100"/>
            <a:ext cx="5238750" cy="8572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62000" y="1943100"/>
            <a:ext cx="38100" cy="8572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52500" y="2057400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Division of labour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52900" y="2066924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专业分工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2500" y="2343150"/>
            <a:ext cx="48577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Production split into steps, each done by a specialised firm.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2000" y="2895600"/>
            <a:ext cx="5238750" cy="85725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62000" y="2895600"/>
            <a:ext cx="38100" cy="8572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52500" y="3009900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Specialised market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52900" y="3019425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专业市场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2500" y="3295650"/>
            <a:ext cx="48577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A physical market where many suppliers of one product line trade.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62000" y="3848099"/>
            <a:ext cx="5238750" cy="8572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62000" y="3848099"/>
            <a:ext cx="38100" cy="8572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52500" y="3962399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Lead time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52900" y="3971925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交期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2500" y="4248150"/>
            <a:ext cx="48577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The time from order to delivery, including waiting between steps.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62000" y="4800600"/>
            <a:ext cx="5238750" cy="85725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62000" y="4800600"/>
            <a:ext cx="38100" cy="8572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52500" y="4914900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Consolidation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152900" y="4924425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拼柜 / 集运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2500" y="5200650"/>
            <a:ext cx="48577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Combining several shipments into one container or one departure.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191250" y="990599"/>
            <a:ext cx="5238750" cy="8572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191250" y="990599"/>
            <a:ext cx="38100" cy="8572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381750" y="1104900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Export ecommerce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82150" y="1114425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出口电商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81750" y="1390650"/>
            <a:ext cx="48577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Selling domestic goods into an overseas market.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191250" y="1943100"/>
            <a:ext cx="5238750" cy="85725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6191250" y="1943100"/>
            <a:ext cx="38100" cy="8572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381750" y="2057400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Import ecommerce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582150" y="2066924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进口电商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81750" y="2343150"/>
            <a:ext cx="48577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Bringing overseas goods into the domestic market.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191250" y="2895600"/>
            <a:ext cx="5238750" cy="8572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6191250" y="2895600"/>
            <a:ext cx="38100" cy="8572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381750" y="3009900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Platform model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582150" y="3019425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平台模式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81750" y="3295650"/>
            <a:ext cx="48577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The platform supplies space and rules; sellers own the goods.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191250" y="3848099"/>
            <a:ext cx="5238750" cy="85725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6191250" y="3848099"/>
            <a:ext cx="38100" cy="8572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381750" y="3962399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Direct operating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582150" y="3971925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自营模式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381750" y="4248150"/>
            <a:ext cx="48577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The operator buys the goods, owns them and sells them itself.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6191250" y="4800600"/>
            <a:ext cx="5238750" cy="8572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6191250" y="4800600"/>
            <a:ext cx="38100" cy="8572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81750" y="4914900"/>
            <a:ext cx="3143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Vertical platform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582150" y="4924425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垂直平台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381750" y="5200650"/>
            <a:ext cx="48577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A platform focused on one category rather than many.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62000" y="58293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800100" y="58293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952500" y="59055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Anchor each term to its object: a cluster is a network, a platform model is ownership, a vertical platform is width.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52500" y="61341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记定义时要带上它作用的对象：集群是网络，平台模式是所有权安排，垂直平台是宽度。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2  ·  跨境电商概论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25 / 29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QUIZ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Check yourself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课堂自测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Four questions  ·  四道题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1009650"/>
            <a:ext cx="1028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Which observation best shows that a cluster, not one factory, produced the quote?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1257300"/>
            <a:ext cx="1028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哪一项最能说明报价来自集群而非一家工厂？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2000" y="1543050"/>
            <a:ext cx="3429000" cy="4191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76300" y="1600200"/>
            <a:ext cx="190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6800" y="1590675"/>
            <a:ext cx="3009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low price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6800" y="1771650"/>
            <a:ext cx="3009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价格低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43400" y="1543050"/>
            <a:ext cx="3429000" cy="419100"/>
          </a:xfrm>
          <a:prstGeom prst="roundRect">
            <a:avLst>
              <a:gd name="adj" fmla="val 10000"/>
            </a:avLst>
          </a:prstGeom>
          <a:solidFill>
            <a:srgbClr val="F3F7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457700" y="1600200"/>
            <a:ext cx="190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48200" y="1590675"/>
            <a:ext cx="3009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Five firms, each one step, handing over within hours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48200" y="1771650"/>
            <a:ext cx="3009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五家企业各做一步，数小时内交接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924799" y="1543050"/>
            <a:ext cx="3429000" cy="4191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39099" y="1600200"/>
            <a:ext cx="190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0" y="1590675"/>
            <a:ext cx="3009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long delivery time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0" y="1771650"/>
            <a:ext cx="3009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交货期长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000" y="2228850"/>
            <a:ext cx="1028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German firm buys 500 toy cars through a third-party B2B platform. Which set of labels fits?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2000" y="2476500"/>
            <a:ext cx="1028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德国企业通过第三方 B2B 平台购买 500 辆玩具车，标签组合是？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" y="2762250"/>
            <a:ext cx="3429000" cy="419100"/>
          </a:xfrm>
          <a:prstGeom prst="roundRect">
            <a:avLst>
              <a:gd name="adj" fmla="val 10000"/>
            </a:avLst>
          </a:prstGeom>
          <a:solidFill>
            <a:srgbClr val="F3F7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76300" y="2819400"/>
            <a:ext cx="190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66800" y="2809875"/>
            <a:ext cx="3009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Export · B2B · platform · vertical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66800" y="2990850"/>
            <a:ext cx="3009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出口 · B2B · 平台 · 垂直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343400" y="2762250"/>
            <a:ext cx="3429000" cy="4191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457700" y="2819400"/>
            <a:ext cx="190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B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48200" y="2809875"/>
            <a:ext cx="3009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Import · B2C · direct · comprehensive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48200" y="2990850"/>
            <a:ext cx="3009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进口 · B2C · 自营 · 综合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924799" y="2762250"/>
            <a:ext cx="3429000" cy="4191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039099" y="2819400"/>
            <a:ext cx="190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C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29600" y="2809875"/>
            <a:ext cx="3009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Export · C2C · platform · comprehensive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29600" y="2990850"/>
            <a:ext cx="3009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出口 · C2C · 平台 · 综合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3448050"/>
            <a:ext cx="1028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Which claim needs comparable customs statistics?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2000" y="3695700"/>
            <a:ext cx="1028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哪一句需要可比的海关统计？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62000" y="3981450"/>
            <a:ext cx="3429000" cy="4191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76300" y="4038600"/>
            <a:ext cx="190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66800" y="4029075"/>
            <a:ext cx="3009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“Five firms are needed for this order.”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66800" y="4210050"/>
            <a:ext cx="3009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“这笔订单需要五家企业。”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343400" y="3981450"/>
            <a:ext cx="3429000" cy="4191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4457700" y="4038600"/>
            <a:ext cx="190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B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648200" y="4029075"/>
            <a:ext cx="3009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“Proximity shortens sampling.”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648200" y="4210050"/>
            <a:ext cx="3009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“邻近缩短打样时间。”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924799" y="3981450"/>
            <a:ext cx="3429000" cy="419100"/>
          </a:xfrm>
          <a:prstGeom prst="roundRect">
            <a:avLst>
              <a:gd name="adj" fmla="val 10000"/>
            </a:avLst>
          </a:prstGeom>
          <a:solidFill>
            <a:srgbClr val="F3F7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039099" y="4038600"/>
            <a:ext cx="190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C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229600" y="4029075"/>
            <a:ext cx="3009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“Toys are Chenghai’s largest export category.”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229600" y="4210050"/>
            <a:ext cx="3009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“玩具是澄海最大的出口品类。”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62000" y="4667250"/>
            <a:ext cx="1028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Why is division of labour not the same as offshoring?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62000" y="4914900"/>
            <a:ext cx="1028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为什么专业分工不等于外包到国外？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762000" y="5200650"/>
            <a:ext cx="3429000" cy="4191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876300" y="5257800"/>
            <a:ext cx="190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66800" y="5248275"/>
            <a:ext cx="3009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Because wages abroad are lower.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66800" y="5429250"/>
            <a:ext cx="3009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因为国外工资更低。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4343400" y="5200650"/>
            <a:ext cx="3429000" cy="419100"/>
          </a:xfrm>
          <a:prstGeom prst="roundRect">
            <a:avLst>
              <a:gd name="adj" fmla="val 10000"/>
            </a:avLst>
          </a:prstGeom>
          <a:solidFill>
            <a:srgbClr val="F3F7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4457700" y="5257800"/>
            <a:ext cx="190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B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648200" y="5248275"/>
            <a:ext cx="3009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Because it can happen inside one city.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648200" y="5429250"/>
            <a:ext cx="3009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因为它可以在同一座城市内发生。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7924799" y="5200650"/>
            <a:ext cx="3429000" cy="4191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8039099" y="5257800"/>
            <a:ext cx="190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C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229600" y="5248275"/>
            <a:ext cx="3009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Because it removes all coordination.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229600" y="5429250"/>
            <a:ext cx="3009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因为它消除了全部协调。</a:t>
            </a:r>
          </a:p>
        </p:txBody>
      </p:sp>
      <p:sp>
        <p:nvSpPr>
          <p:cNvPr id="65" name="Rectangle 64"/>
          <p:cNvSpPr/>
          <p:nvPr/>
        </p:nvSpPr>
        <p:spPr>
          <a:xfrm>
            <a:off x="762000" y="59055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800100" y="59055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952500" y="59817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Answers: 1 B · 2 A · 3 C · 4 B. Question 3 is most often missed — a magnitude claim dressed as a description.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52500" y="62103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答案：1 B · 2 A · 3 C · 4 B。第 3 题最常出错：它其实是披着描述外衣的规模主张。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2  ·  跨境电商概论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26 / 29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Takeaways and next step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要点与下一步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Close of the lesson  ·  收束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1047749"/>
            <a:ext cx="24764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800" y="1028700"/>
            <a:ext cx="609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cluster is a network, not a factory.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6800" y="1276350"/>
            <a:ext cx="609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集群是网络，不是工厂。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6800" y="1504950"/>
            <a:ext cx="6096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36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The seller sells five firms’ capacity, and buys their coordination.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1924049"/>
            <a:ext cx="24764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6800" y="1905000"/>
            <a:ext cx="609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Proximity buys time, not just freight.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6800" y="2152650"/>
            <a:ext cx="609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邻近买来的是时间，不只是运费。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6800" y="2381250"/>
            <a:ext cx="6096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36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Sample, replacement and loading happen in hours instead of days.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2800350"/>
            <a:ext cx="24764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66800" y="2781300"/>
            <a:ext cx="609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Coordination is the real product.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6800" y="3028950"/>
            <a:ext cx="609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协调才是真正的产品。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66800" y="3257550"/>
            <a:ext cx="6096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36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Without a coordinator, independence becomes delay.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3676649"/>
            <a:ext cx="24764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6800" y="3657600"/>
            <a:ext cx="609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Every order carries four labels.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66800" y="3905249"/>
            <a:ext cx="609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每笔订单带四个标签。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6800" y="4133849"/>
            <a:ext cx="6096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36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Direction, actors, ownership, width — and each one changes a cost.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0" y="990599"/>
            <a:ext cx="3810000" cy="23812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29550" y="1143000"/>
            <a:ext cx="3429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BEFORE THE NEXT LESSON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29550" y="1390650"/>
            <a:ext cx="3390900" cy="628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Pick one product to buy at home and one to sell abroad; label both on four dimensions.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29550" y="2038349"/>
            <a:ext cx="33909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选一件本国能买到、一件能卖到国外的商品，按四个维度贴标签。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29550" y="2552700"/>
            <a:ext cx="3390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36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Read: §2.2.2 – 2.3.2 (B2C and B2B)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29550" y="2781300"/>
            <a:ext cx="3390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阅读：§2.2.2—2.3.2（B2C 与 B2B）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620000" y="3486150"/>
            <a:ext cx="3810000" cy="232410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829550" y="3638550"/>
            <a:ext cx="3429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ONE SENTENCE TO REMEMBER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829550" y="3867150"/>
            <a:ext cx="3390900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605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A three-day quotation is a coordination result, not a factory result.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829550" y="4762500"/>
            <a:ext cx="33909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4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三天报出的价格，是协调的成果，不是工厂的成果。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62000" y="60388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00100" y="60388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52500" y="61150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Next lesson turns to scale: how large is this trade, and why two correct numbers can still be incomparable.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2500" y="63436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下一课转向规模：这个市场到底有多大，以及为什么两个都正确的数字依然无法比较。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2  ·  跨境电商概论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27 / 29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SRC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the facts come from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资料与来源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Sources used in this lesson  ·  本课引用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10668000" cy="8191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52500" y="1162050"/>
            <a:ext cx="2381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Textbook §1.3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2500" y="1390650"/>
            <a:ext cx="2381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教材 §1.3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19500" y="1162050"/>
            <a:ext cx="762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Difference with traditional commerce; digital marketplaces as a market fair.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19500" y="14097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与传统商务的区别；数字市场如同集市。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2000" y="1924049"/>
            <a:ext cx="10668000" cy="81915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52500" y="2057400"/>
            <a:ext cx="2381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Textbook §1.8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2500" y="2286000"/>
            <a:ext cx="2381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教材 §1.8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19500" y="2057400"/>
            <a:ext cx="762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Ecommerce, ebusiness and digital commerce.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19500" y="230505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电商、电商企业与数字商务的辨析。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2000" y="2819400"/>
            <a:ext cx="10668000" cy="8191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2500" y="2952750"/>
            <a:ext cx="2381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Textbook §2.1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2500" y="3181350"/>
            <a:ext cx="2381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教材 §2.1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9500" y="2952750"/>
            <a:ext cx="762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Four ways of classifying cross-border ecommerce; Alibaba, JD, SheIn examples.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19500" y="32004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跨境电商的四种分类；阿里、京东、希音的示例。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62000" y="3714750"/>
            <a:ext cx="10668000" cy="81915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52500" y="3848099"/>
            <a:ext cx="2381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SRC-044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52500" y="4076699"/>
            <a:ext cx="2381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汕头市政府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19500" y="3848099"/>
            <a:ext cx="762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Chenghai as a provincial pilot of “cross-border ecommerce + industrial belt”.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19500" y="409575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澄海为省级“跨境电商 + 产业带”试点。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62000" y="4610100"/>
            <a:ext cx="10668000" cy="8191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52500" y="4743450"/>
            <a:ext cx="2381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Course teaching case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2500" y="4972050"/>
            <a:ext cx="2381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课程教学案例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19500" y="4743450"/>
            <a:ext cx="762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5,000-toy-car enquiry: fictional, used for analysis only.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19500" y="49911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5000 辆玩具车的询价：教学虚构，仅用于分析。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62000" y="56007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00100" y="56007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52500" y="56769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Cluster facts come from the teaching plan and its cited sources, not the textbook — keep that distinction.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" y="59055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集群相关事实来自课程教案及其引用来源，不是教材原文；写作时要把这一区别标清楚。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2  ·  跨境电商概论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28 / 29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72500" y="3619500"/>
            <a:ext cx="4953000" cy="49530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525000" y="4476750"/>
            <a:ext cx="3048000" cy="3048000"/>
          </a:xfrm>
          <a:prstGeom prst="ellipse">
            <a:avLst/>
          </a:prstGeom>
          <a:noFill/>
          <a:ln w="15240">
            <a:solidFill>
              <a:srgbClr val="24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428750"/>
            <a:ext cx="43815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676400"/>
            <a:ext cx="85725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Thank you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381250"/>
            <a:ext cx="8572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6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谢谢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990850"/>
            <a:ext cx="8572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91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Next: how large is cross-border ecommerce — and why two correct numbers can still be incomparable.</a:t>
            </a:r>
          </a:p>
        </p:txBody>
      </p:sp>
      <p:sp>
        <p:nvSpPr>
          <p:cNvPr id="8" name="Rectangle 7"/>
          <p:cNvSpPr/>
          <p:nvPr/>
        </p:nvSpPr>
        <p:spPr>
          <a:xfrm>
            <a:off x="762000" y="3771900"/>
            <a:ext cx="666750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2000" y="398145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Read before next lesson  ·  §2.2.2 – 2.3.2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2291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Bring your labelled product  ·  带上贴好四个标签的商品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4953000"/>
            <a:ext cx="8572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0" i="0">
                <a:solidFill>
                  <a:srgbClr val="5F7DA3"/>
                </a:solidFill>
                <a:latin typeface="Arial"/>
                <a:ea typeface="Arial"/>
                <a:cs typeface="Arial"/>
              </a:rPr>
              <a:t>Course  ·  跨境电商概论  Cross-border Ecommerce   ·   Lesson 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