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United States</c:v>
                </c:pt>
                <c:pt idx="1">
                  <c:v>Japan</c:v>
                </c:pt>
                <c:pt idx="2">
                  <c:v>China</c:v>
                </c:pt>
                <c:pt idx="3">
                  <c:v>Korea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160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210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.98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60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really supplies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order?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B2B 模式：四类主体，一笔 shipment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§2.3.1 – §2.3.4   ·   a 90-minute bilingual lesson for international students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§2.3 · B2B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“A business order is defined by who buys it and why — not by how large the order is.”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一句话先记住：B2B 由买家与用途定义，而不是由订单大小定义。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one running case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the quotation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案例开场：三份报价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A Lagos buyer needs 2,000 locks; three quotes arrive.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B2B and four actors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B2B 与四类主体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Define B2B; separate factory, stall, trader, platform.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Platform and cost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平台与成本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Membership fees as acquisition cost; B2B vs B2C.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Compare three quotes on five columns; recommend.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returns to the same question: who actually supplies the order, and why does the cheapest unit price not mean the cheapest order?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60293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四个环节回到同一个问题：这笔订单到底由谁供货，为什么单价最低不等于订单最便宜？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104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763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State the core features of a B2B transaction and compare it with a B2C purchase.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说出 B2B 交易的核心特征，并与 B2C 购买对比。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3050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764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Distinguish factory, trader, wholesale stall and B2B platform by role and source of income.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按角色与收入来源区分工厂、贸易商、批发档口与 B2B 平台。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05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5052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766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Explain how a B2B platform charges sellers, and why that fee is an acquisition cost.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解释 B2B 平台如何向卖家收费，以及为什么这笔费用属于获客成本。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053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705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767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Compare three quotes for the same order and give a recommendation under stated conditions.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比较同一订单的三份报价，并在明确条件下给出建议。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one section of §2.3 and to one question in the final assessment.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3 →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3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Industrial clusters and division of labour.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产业集群与专业分工。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27281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four dimensions of a transaction (§2.1).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42649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交易的四个分类维度（§2.1）。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06763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case where one seller coordinated five firms.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22131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一个卖家协调五家企业的案例。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257550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already know that one seller can sit in front of many producers. Lesson 4 asks who those actors are, and how each earns.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Identify who actually supplies an overseas order.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663167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识别一笔海外订单实际由谁供货。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027281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 what each actor earns from the same shipment.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242649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说明同一批货中每类主体靠什么赚钱。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606763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Give a method to compare competing quotes.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2822131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给出比较相互竞争的报价的方法。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257550"/>
            <a:ext cx="4857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§2.3 turns the cluster idea into a concrete question: which actor do I pay, and for what?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552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552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629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cluster showed “many firms, one seller”. Lesson 4 names those firms and prices their roles.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857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集群让我们看到“多家企业、一个卖家”；第 4 课给这些企业命名，并为它们的角色定价。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quotes, one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三份报价，一笔订单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953000" cy="1714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476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BUYER'S NEED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44767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2,000 door locks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2880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拉各斯五金零售商，采购 2000 把门锁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114550"/>
            <a:ext cx="44767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A fictional enquiry, used for supply-chain analysis only — not a real transaction.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05500" y="990599"/>
            <a:ext cx="552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THREE QUOTES ARRIVE  ·  三份报价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05500" y="1276350"/>
            <a:ext cx="5524500" cy="4762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57900" y="133350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· Factory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7900" y="154305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工厂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62900" y="1409700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$3.20 / lock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82150" y="1314450"/>
            <a:ext cx="1752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MOQ 5,000 · 45 days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82150" y="15049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工厂交货 · 50% 定金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05500" y="1828800"/>
            <a:ext cx="5524500" cy="4762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57900" y="188595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 · Yiwu stall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57900" y="2095499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义乌档口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62900" y="1962150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$3.50 / lock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82150" y="1866899"/>
            <a:ext cx="1752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MOQ 2,000 · 2 weeks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82150" y="205740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拼单 · 买家自排运费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05500" y="2381250"/>
            <a:ext cx="5524500" cy="4762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57900" y="243840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 · Trading co.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57900" y="264795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贸易公司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62900" y="2514600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$3.40 / lock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82150" y="2419350"/>
            <a:ext cx="1752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MOQ 2,000 · 25 days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82150" y="2609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清关拼柜 · 30% 定金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000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000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076699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lowest unit price ($3.20) cannot even be ordered for 2,000 locks. Unit price alone does not answer the buyer’s question.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305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最低的单价（$3.20）在 2000 把的数量下根本无法成交。只比单价，回答不了买家的问题。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520065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Why is “cheapest per lock” not the same as “cheapest order”?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554355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Hold that question. The rest of the lesson gives you the vocabulary to answer it on five columns, not one.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先记下这个问题。本课其余部分会给你一套词汇，让你用五列而不是一列来回答它。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B2B is defined by the buyer and the purpose, not by order size.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B2B 由买家与用途定义，而非订单大小。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9224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actor earns differently: make, consolidate, service, match.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9555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每类主体收入来源不同：生产、拼单、服务、撮合。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035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36687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Compare landed cost, lead time, MOQ and risk — not unit price.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3999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比较到岸成本、交期、起订量与风险，而非单价。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B2B as “large amount” — a big personal buy is still B2C.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 B2B 等同“金额大”——大额个人购买仍是 B2C。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9224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Seeing four actors as a fixed sequence — they overlap on one order.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9555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把四类主体当固定顺序——同一批货可同时经过四者。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30035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936687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Forgetting platform fees — they are part of acquiring a B2B customer.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33999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算成本时忘记平台费——它属于获取 B2B 客户的一部分。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9911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244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530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“Cheapest per unit” is never a recommendation. A recommendation always carries a “if…”.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a B2B transaction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B2B 交易是什么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§2.3.1  ·  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428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10191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DEFINITION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71600"/>
            <a:ext cx="1019175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7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transaction between businesses — for example a manufacturer and a wholesaler, or a wholesaler and a retailer. Textbook §2.3.1 adds three practical features.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038349"/>
            <a:ext cx="101917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2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企业之间的交易，如制造商对批发商、批发商对零售商；教材 §2.3.1 补充三个实际特征。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628900"/>
            <a:ext cx="51435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2628900"/>
            <a:ext cx="38100" cy="990599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2500" y="27622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Larger quantities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00500" y="27813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数量更大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3086100"/>
            <a:ext cx="4762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Orders are often larger than a consumer buys.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91250" y="2628900"/>
            <a:ext cx="51435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191250" y="2628900"/>
            <a:ext cx="38100" cy="990599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81750" y="27622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More specifications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29750" y="27813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规格更多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81750" y="3086100"/>
            <a:ext cx="4762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Buyers define the product they need, not a shelf item.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3771900"/>
            <a:ext cx="51435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3771900"/>
            <a:ext cx="38100" cy="990599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2500" y="3905249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Longer lead time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00500" y="39243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交期更长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" y="4229100"/>
            <a:ext cx="4762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Production and approval take longer than a click.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91250" y="3771900"/>
            <a:ext cx="51435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91250" y="3771900"/>
            <a:ext cx="38100" cy="990599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81750" y="3905249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Repeat purchasing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29750" y="39243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重复采购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81750" y="4229100"/>
            <a:ext cx="4762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Used in production, so buyers reorder over time.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These features explain why B2B pages centre on enquiry, quotation and samples — not a buy button.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这些特征解释了为什么 B2B 页面围绕询盘、报价与样品，而不是一个购买按钮。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it matters — and why size is not the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为何重要，以及大小不是判据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§2.3.1 / §2.3.4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048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WHY IT MATTERS  ·  为什么重要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buyer is an organisation buying for a purpose.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买家是为经营目的采购的组织。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Approval, specifications and payment terms matter more than one click.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9866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审批、规格与付款条件比一次点击更重要。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066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73979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machine purchase may need a sign-off; price and terms are negotiable.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143105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设备采购常需负责人签字，价格与条件可谈。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96000" y="990599"/>
            <a:ext cx="5334000" cy="3048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NOT DEFINED BY SIZE  ·  不由大小定义</a:t>
            </a:r>
          </a:p>
        </p:txBody>
      </p:sp>
      <p:sp>
        <p:nvSpPr>
          <p:cNvPr id="22" name="Oval 21"/>
          <p:cNvSpPr/>
          <p:nvPr/>
        </p:nvSpPr>
        <p:spPr>
          <a:xfrm>
            <a:off x="6334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7000" y="144780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firm buying one sample is still B2B.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0" y="165421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企业买一件样品仍是 B2B。</a:t>
            </a:r>
          </a:p>
        </p:txBody>
      </p:sp>
      <p:sp>
        <p:nvSpPr>
          <p:cNvPr id="25" name="Oval 24"/>
          <p:cNvSpPr/>
          <p:nvPr/>
        </p:nvSpPr>
        <p:spPr>
          <a:xfrm>
            <a:off x="6334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77000" y="199535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person buying 100 items is still B2C.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7000" y="220176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个人买 100 件仍是 B2C。</a:t>
            </a:r>
          </a:p>
        </p:txBody>
      </p:sp>
      <p:sp>
        <p:nvSpPr>
          <p:cNvPr id="28" name="Oval 27"/>
          <p:cNvSpPr/>
          <p:nvPr/>
        </p:nvSpPr>
        <p:spPr>
          <a:xfrm>
            <a:off x="63341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77000" y="254290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seller can serve both at the same time.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77000" y="274931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同一卖家可同时服务两者。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26720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4400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TEXTBOOK §2.3.4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4629150"/>
            <a:ext cx="99060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B2C consumers usually pay the same price for the same item; B2B firms negotiate price and payment terms — and B2B volume is far larger than B2C.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" y="5524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24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00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 the test is the buyer and the use, not the number of units. Keep this test; it dissolves most confusions.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29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因此判据是买家与用途，而非件数。记住这个判据，多数混淆会自然消散。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global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全球格局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UNCTAD, via textbook §2.3.2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09575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3619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UNITED STATES, B2B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28750"/>
            <a:ext cx="3619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≈ $8.3 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01930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4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美国 B2B 电商约 8.3 万亿美元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362200"/>
            <a:ext cx="3619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≈ 38% of the global ~$21.84 T (B2B + B2C combined).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3028950"/>
            <a:ext cx="3619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76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约占全球（B2B+B2C 合计）21.84 万亿的 38%。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5143500" y="990599"/>
          <a:ext cx="6286500" cy="28575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43500" y="3886200"/>
            <a:ext cx="6286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B2B + B2C combined, approx US$ trillion  ·  合计（约万亿美元）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2000" y="42672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0100" y="42672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3434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the ranking as B2B-heavy combined ecommerce. It is NOT a B2C ranking, and does not contradict “China leads in B2C online retail”.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500" y="47339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这个排名是偏 B2B 的合计口径，不是 B2C 排行榜，也与“中国 B2C 网络零售第一”不矛盾。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Big B2B platforms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B2B 大平台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§2.3.3  ·  examples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23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Alibaba International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14097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阿里巴巴国际站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733550"/>
            <a:ext cx="4762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International B2B market for overseas business buyers.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21717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面向海外企业买家的国际 B2B 市场。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3449" y="26670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3449" y="2762250"/>
            <a:ext cx="4762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6" b="0" i="1">
                <a:solidFill>
                  <a:srgbClr val="3D7BD9"/>
                </a:solidFill>
                <a:latin typeface="Arial"/>
                <a:ea typeface="Arial"/>
                <a:cs typeface="Arial"/>
              </a:rPr>
              <a:t>Charges sellers a category-based membership or service fee (textbook says up to ~¥150k / year) plus advertising.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3219450"/>
            <a:ext cx="4762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向卖家收取按品类不同的会员或服务费（教材称最高约 15 万元/年）及广告收入。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1250" y="990599"/>
            <a:ext cx="5143500" cy="28575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62700" y="1123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DHgate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2700" y="14097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敦煌网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2700" y="1733550"/>
            <a:ext cx="4762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platform built around small wholesale.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21717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采用小批发模式的平台。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62700" y="26670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62700" y="2762250"/>
            <a:ext cx="4762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6" b="0" i="1">
                <a:solidFill>
                  <a:srgbClr val="3D7BD9"/>
                </a:solidFill>
                <a:latin typeface="Arial"/>
                <a:ea typeface="Arial"/>
                <a:cs typeface="Arial"/>
              </a:rPr>
              <a:t>Lowers the entry size so smaller cross-border B2B can look like B2C checkout.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2700" y="3219450"/>
            <a:ext cx="4762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降低起订门槛，使较小额的跨境 B2B 看起来像 B2C 结账。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076699"/>
            <a:ext cx="10668000" cy="952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42100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IMPORTANT CAVEAT  ·  重要提示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0599" y="4438650"/>
            <a:ext cx="990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Rates and packages change. Use the official current listing (SRC-081), and do not treat the textbook figures as permanent prices.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295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295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platform fee is a fixed cost to the seller — and that is exactly why it belongs in a unit-cost calculation.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5600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平台费对卖家是固定成本——正因如此，它才必须进入单件成本的核算。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actors behind one shipment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一笔货背后的四类主体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diagram  ·  教学示意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2514600" cy="1181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219200"/>
            <a:ext cx="2209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Factory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638300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工厂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866899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makes the goods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76600" y="1504950"/>
            <a:ext cx="34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19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19500" y="1104900"/>
            <a:ext cx="2514600" cy="1181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71900" y="1219200"/>
            <a:ext cx="2209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Trader / stall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0" y="1638300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贸易商 / 档口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71900" y="1866899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consolidates &amp; exports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34100" y="1504950"/>
            <a:ext cx="34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19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77000" y="1104900"/>
            <a:ext cx="25146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29400" y="1219200"/>
            <a:ext cx="2209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B2B platform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9400" y="1638300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B2B 平台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1866899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matches online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91600" y="1504950"/>
            <a:ext cx="34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19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334500" y="1104900"/>
            <a:ext cx="2514600" cy="1181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486900" y="1219200"/>
            <a:ext cx="2209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Overseas buyer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86900" y="1638300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海外企业买家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86900" y="1866899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imports &amp; resells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2628900"/>
            <a:ext cx="38100" cy="419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71550" y="26479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Goods flow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1550" y="283845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货物流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0" y="2705100"/>
            <a:ext cx="83819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factory → consolidation → export → buyer  ·  由工厂流向买家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2000" y="3181350"/>
            <a:ext cx="38100" cy="4191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71550" y="32004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Money flow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550" y="33909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B8860B"/>
                </a:solidFill>
                <a:latin typeface="微软雅黑"/>
                <a:ea typeface="微软雅黑"/>
                <a:cs typeface="微软雅黑"/>
              </a:rPr>
              <a:t>资金流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48000" y="3257550"/>
            <a:ext cx="83819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buyer → trader/platform → factory  ·  由买家回流至工厂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0" y="3733799"/>
            <a:ext cx="38100" cy="419100"/>
          </a:xfrm>
          <a:prstGeom prst="rect">
            <a:avLst/>
          </a:prstGeom>
          <a:solidFill>
            <a:srgbClr val="5F7D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71550" y="37528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Documents flow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1550" y="394335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单据流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48000" y="3810000"/>
            <a:ext cx="83819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contract, customs, booking through the trader or platform  ·  合同、报关、订舱经贸易商或平台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four are not a fixed sequence. On one order they can overlap; the invoicing party need not be the producer.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四类主体不是固定顺序；同一笔订单中可相互叠加；开票方不一定是生产方。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5295900"/>
            <a:ext cx="10668000" cy="4798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Ask three questions of any quote: who produces, who consolidates, who matches — then who actually signs the contract?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对任何报价都先问三件事：谁生产、谁拼单、谁撮合——然后再问，究竟谁签合同？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each actor earns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每类主体靠什么赚钱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Role · income · obstacle solved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1752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23950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Factory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14287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B4F9C"/>
                </a:solidFill>
                <a:latin typeface="Arial"/>
                <a:ea typeface="Arial"/>
                <a:cs typeface="Arial"/>
              </a:rPr>
              <a:t>Production · 生产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714500"/>
            <a:ext cx="3048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Production margin on capacity used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2209800"/>
            <a:ext cx="304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利用产能赚取生产利润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00500" y="1123950"/>
            <a:ext cx="1752600" cy="1485900"/>
          </a:xfrm>
          <a:prstGeom prst="roundRect">
            <a:avLst>
              <a:gd name="adj" fmla="val 6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152900" y="1238250"/>
            <a:ext cx="14478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Solves: who makes 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52900" y="1714500"/>
            <a:ext cx="1447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解决：谁来制造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1250" y="990599"/>
            <a:ext cx="5143500" cy="17526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62700" y="1123950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Trader / stall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2700" y="14287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B4F9C"/>
                </a:solidFill>
                <a:latin typeface="Arial"/>
                <a:ea typeface="Arial"/>
                <a:cs typeface="Arial"/>
              </a:rPr>
              <a:t>Consolidate &amp; export · 拼单与出口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2700" y="1714500"/>
            <a:ext cx="3048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Margin or service fee on documents &amp; LCL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2209800"/>
            <a:ext cx="304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靠单据与拼柜赚取差价或服务费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29750" y="1123950"/>
            <a:ext cx="1752600" cy="1485900"/>
          </a:xfrm>
          <a:prstGeom prst="roundRect">
            <a:avLst>
              <a:gd name="adj" fmla="val 6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82150" y="1238250"/>
            <a:ext cx="14478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Solves: category &amp; paperwork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82150" y="1714500"/>
            <a:ext cx="1447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解决：品类与单据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895600"/>
            <a:ext cx="5143500" cy="1752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3449" y="3028950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B2B platform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3449" y="33337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B4F9C"/>
                </a:solidFill>
                <a:latin typeface="Arial"/>
                <a:ea typeface="Arial"/>
                <a:cs typeface="Arial"/>
              </a:rPr>
              <a:t>Online match · 线上撮合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3449" y="3619500"/>
            <a:ext cx="3048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Membership / service fee + 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3449" y="4114800"/>
            <a:ext cx="304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会员或服务费 + 广告收入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000500" y="3028950"/>
            <a:ext cx="1752600" cy="1485900"/>
          </a:xfrm>
          <a:prstGeom prst="roundRect">
            <a:avLst>
              <a:gd name="adj" fmla="val 6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152900" y="3143250"/>
            <a:ext cx="14478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Solves: search &amp; verification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52900" y="3619500"/>
            <a:ext cx="1447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解决：搜索与核验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91250" y="2895600"/>
            <a:ext cx="5143500" cy="17526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62700" y="3028950"/>
            <a:ext cx="304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Overseas buyer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62700" y="33337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B4F9C"/>
                </a:solidFill>
                <a:latin typeface="Arial"/>
                <a:ea typeface="Arial"/>
                <a:cs typeface="Arial"/>
              </a:rPr>
              <a:t>Import &amp; resell · 批发进口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62700" y="3619500"/>
            <a:ext cx="3048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Resale profit in its home market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62700" y="4114800"/>
            <a:ext cx="304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在本国市场赚转售利润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429750" y="3028950"/>
            <a:ext cx="1752600" cy="1485900"/>
          </a:xfrm>
          <a:prstGeom prst="roundRect">
            <a:avLst>
              <a:gd name="adj" fmla="val 6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82150" y="3143250"/>
            <a:ext cx="14478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Bears: import &amp; market risk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82150" y="3619500"/>
            <a:ext cx="1447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承担：进口与市场风险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Their incomes explain the price differences. A quote is not a number; it is a bundle of four different jobs.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它们的收入来源解释了报价的差异。报价不是一个数，而是四份不同工作的组合。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OVL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order, overlapping actors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一笔订单，叠加的主体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Actor overlap  ·  主体叠加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90599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same locks may pass through a factory, a Yiwu stall, a platform and a trading company at once.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1428750"/>
            <a:ext cx="5143500" cy="13144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2000" y="1428750"/>
            <a:ext cx="38100" cy="13144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15621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Overlapping roles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05249" y="15811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角色重叠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188595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 factory can sell direct; a trader can own a brand; a platform can offer logistics.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4574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→ trace goods, documents and money separately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1250" y="1428750"/>
            <a:ext cx="5143500" cy="13144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91250" y="1428750"/>
            <a:ext cx="38100" cy="13144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15621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Invoicing ≠ producing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500" y="15811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开票 ≠ 生产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1750" y="188595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platform seller signs the contract; the factory may sit behind 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81750" y="24574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→ trace goods, documents and money separately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2000" y="2857500"/>
            <a:ext cx="5143500" cy="13144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62000" y="2857500"/>
            <a:ext cx="38100" cy="13144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2500" y="29908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Three flows, three owners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05249" y="30099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三流三主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33147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Goods, documents and money may pass through different organisations.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" y="38862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→ trace goods, documents and money separately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91250" y="2857500"/>
            <a:ext cx="5143500" cy="13144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91250" y="2857500"/>
            <a:ext cx="38100" cy="13144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81750" y="29908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Hidden responsibility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34500" y="30099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责任被掩盖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81750" y="33147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Ask: who signs, who inspects, who clears, who answers the claim?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1750" y="38862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→ trace goods, documents and money separately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Overlap hides responsibility. The useful habit is to draw the chain and label each actor’s task, income and risk.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叠加会掩盖责任。有用的习惯是画出链条，并标注每个主体的任务、收入与风险。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platform fee is an acquisition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平台费属于获客成本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Business model  ·  商业模式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TO THE SELLER  ·  对卖家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fixed annual cost to reach B2B buyers.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为触达 B2B 买家而付出的年度固定成本。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Must be spread across the orders it helps win.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必须分摊到它帮着赢来的订单上。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42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Not a commission on each transaction.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749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不是按每笔成交抽佣。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96000" y="990599"/>
            <a:ext cx="53340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8860B"/>
                </a:solidFill>
                <a:latin typeface="Arial"/>
                <a:ea typeface="Arial"/>
                <a:cs typeface="Arial"/>
              </a:rPr>
              <a:t>TO THE BUYER  ·  对买家</a:t>
            </a:r>
          </a:p>
        </p:txBody>
      </p:sp>
      <p:sp>
        <p:nvSpPr>
          <p:cNvPr id="22" name="Oval 21"/>
          <p:cNvSpPr/>
          <p:nvPr/>
        </p:nvSpPr>
        <p:spPr>
          <a:xfrm>
            <a:off x="6334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7000" y="144780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Lowers the cost of searching and verifying suppliers.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0" y="165421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降低搜索与核验供应商的成本。</a:t>
            </a:r>
          </a:p>
        </p:txBody>
      </p:sp>
      <p:sp>
        <p:nvSpPr>
          <p:cNvPr id="25" name="Oval 24"/>
          <p:cNvSpPr/>
          <p:nvPr/>
        </p:nvSpPr>
        <p:spPr>
          <a:xfrm>
            <a:off x="6334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77000" y="199535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That is why buyers accept a price above the factory quote.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7000" y="220176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这正是买家愿意接受高于工厂报价的平台价的原因。</a:t>
            </a:r>
          </a:p>
        </p:txBody>
      </p:sp>
      <p:sp>
        <p:nvSpPr>
          <p:cNvPr id="28" name="Oval 27"/>
          <p:cNvSpPr/>
          <p:nvPr/>
        </p:nvSpPr>
        <p:spPr>
          <a:xfrm>
            <a:off x="63341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77000" y="254290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Official rates vary — check SRC-081 before quoting.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77000" y="274931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官方费率会变动——报价前查 SRC-081。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114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4400" y="4229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Fee type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4381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费用性质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4572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Membership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+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4991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会员/服务费加广告费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68800" y="4114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21200" y="4229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To seller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21200" y="4381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对卖家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21200" y="4572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Fixed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cost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21200" y="4991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固定获客成本，分摊到订单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975600" y="4114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128000" y="4229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To buyer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28000" y="4381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对买家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28000" y="4572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Lower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search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28000" y="4991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降低搜索与核验成本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62000" y="5524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0100" y="5524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52500" y="5600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When you compare platform sales with direct sales, put the membership and ad fees into the unit cost first.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" y="5829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比较平台销售与直营前，先把会员费与广告费计入单件成本。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B2B versus B2C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B2B 与 B2C 对比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§2.3.4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47749"/>
          <a:ext cx="10667999" cy="4067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4000500"/>
                <a:gridCol w="4190999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Aspect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维度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B2B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企业对企业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B2C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企业对消费者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buys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An organisation, buying for a purpose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为经营目的采购的组织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An individual consumer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个人消费者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Price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价格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Negotiated per order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按订单谈判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Usually the same for all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通常人人相同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 terms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付款条件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Part of the deal (deposit, credit)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交易的一部分（定金、账期）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Paid at checkout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结账时付清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Process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RFQ, samples, contract, reorder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询盘、样品、合同、返单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click to buy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一次点击购买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Volume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业务量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Far larger in aggregate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合计规模远大于 B2C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Large but smaller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大，但小于 B2B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3911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3911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467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same seller can run both. A garment firm may sell one shirt to a consumer (B2C) and 1,000 to a retailer (B2B) — different price, contract and delivery.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8578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同一卖家可同时经营两者：服装企业既向消费者卖 1 件（B2C），也向零售商卖 1000 件（B2B）——定价、合同与交付都不同。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Compare on five columns, not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用五列比较，而不是一列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The comparison method  ·  比较方法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981199" cy="23812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5350" y="118110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Landed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1447800"/>
            <a:ext cx="1714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4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到岸成本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5350" y="175260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1924049"/>
            <a:ext cx="1714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goods + freight + insurance + duty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2762250"/>
            <a:ext cx="1714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货值+运费+保险+关税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95600" y="1028700"/>
            <a:ext cx="1981199" cy="23812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28950" y="118110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Lead 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28950" y="1447800"/>
            <a:ext cx="1714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4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交期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28950" y="175260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28950" y="1924049"/>
            <a:ext cx="1714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from order to delivery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28950" y="2762250"/>
            <a:ext cx="1714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从下单到交货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0" y="1028700"/>
            <a:ext cx="1981199" cy="23812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62550" y="118110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MOQ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62550" y="1447800"/>
            <a:ext cx="1714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4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起订量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62550" y="175260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162550" y="1924049"/>
            <a:ext cx="1714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minimum the supplier accepts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62550" y="2762250"/>
            <a:ext cx="1714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供应商接受的最低数量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62800" y="1028700"/>
            <a:ext cx="1981199" cy="23812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96150" y="118110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Payment terms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96150" y="1447800"/>
            <a:ext cx="1714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4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付款条件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296150" y="175260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96150" y="1924049"/>
            <a:ext cx="1714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deposit, credit, who pays what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96150" y="2762250"/>
            <a:ext cx="1714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定金、账期、谁付什么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296400" y="1028700"/>
            <a:ext cx="1981199" cy="23812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429750" y="118110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Risk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29750" y="1447800"/>
            <a:ext cx="1714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4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风险分配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429750" y="175260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429750" y="1924049"/>
            <a:ext cx="1714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handles failure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429750" y="2762250"/>
            <a:ext cx="1714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谁承担失败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62000" y="3619500"/>
            <a:ext cx="10668000" cy="1428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90599" y="37528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RULE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599" y="3981450"/>
            <a:ext cx="990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“Factory is cheapest” is not a recommendation. “If you can order 5,000, wait 45 days and inspect yourself, the factory is cheapest” is.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90599" y="4572000"/>
            <a:ext cx="9906000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4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“工厂最便宜”不是建议；“若你能订 5000 件、等 45 天并自行验货，工厂最便宜”才是。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62000" y="5295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00100" y="5295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good comparison puts the platform fee in the right column and states the condition under which the advice holds.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" y="5600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好的比较把平台费或贸易商差价放在正确的一列，并写明建议成立的条件。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2,000-lock case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2000 把门锁的案例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572000" cy="3429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4095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BUYER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095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7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hardware retailer in Lagos needs 2,000 door locks.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057400"/>
            <a:ext cx="4095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2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拉各斯一家五金零售商，采购 2000 把门锁。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952750"/>
            <a:ext cx="4095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3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Fictional enquiry for supply-chain analysis only. No real prices or sales are used.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15000" y="990599"/>
            <a:ext cx="57150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0" y="1143000"/>
            <a:ext cx="5238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PROBLEM  ·  面临的问题</a:t>
            </a:r>
          </a:p>
        </p:txBody>
      </p:sp>
      <p:sp>
        <p:nvSpPr>
          <p:cNvPr id="16" name="Oval 15"/>
          <p:cNvSpPr/>
          <p:nvPr/>
        </p:nvSpPr>
        <p:spPr>
          <a:xfrm>
            <a:off x="5953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0" y="1447800"/>
            <a:ext cx="5086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Three quotes differ in price, MOQ, lead time, payment and export duty.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0" y="1851111"/>
            <a:ext cx="5086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三份报价在单价、起订量、交期、付款与出口责任上不同。</a:t>
            </a:r>
          </a:p>
        </p:txBody>
      </p:sp>
      <p:sp>
        <p:nvSpPr>
          <p:cNvPr id="19" name="Oval 18"/>
          <p:cNvSpPr/>
          <p:nvPr/>
        </p:nvSpPr>
        <p:spPr>
          <a:xfrm>
            <a:off x="5953125" y="22971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0" y="2230343"/>
            <a:ext cx="5086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buyer must choose — but the lowest unit price may not be the lowest landed cost or the least risk.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0" y="2633654"/>
            <a:ext cx="5086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买家必须选择，但单价最低未必到岸成本最低或风险最小。</a:t>
            </a:r>
          </a:p>
        </p:txBody>
      </p:sp>
      <p:sp>
        <p:nvSpPr>
          <p:cNvPr id="22" name="Oval 21"/>
          <p:cNvSpPr/>
          <p:nvPr/>
        </p:nvSpPr>
        <p:spPr>
          <a:xfrm>
            <a:off x="5953125" y="30797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96000" y="3012887"/>
            <a:ext cx="5086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is the puzzle the lesson’s vocabulary solves.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0" y="3219305"/>
            <a:ext cx="5086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这正是本课词汇要解开的谜题。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4838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4838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4914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Keep the comparison honest: we compare commercial conditions, not product quality. No real cost or sales data is used.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5143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比较要保持诚实：我们比较的是商业条件，不是产品质量；不使用真实成本或销售数据。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TBL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three quotes, side by side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三份报价，逐项对照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Landed cost thinking  ·  到岸成本视角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09650"/>
          <a:ext cx="10668000" cy="4369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0750"/>
                <a:gridCol w="2809875"/>
                <a:gridCol w="2809875"/>
                <a:gridCol w="285750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Dimension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维度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 · Factory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报价 A · 工厂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 · Yiwu stall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报价 B · 义乌档口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 · Trading co.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报价 C · 贸易公司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Unit price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$3.20 / lock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$3.20/把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$3.50 / lock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$3.50/把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$3.40 / lock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$3.40/把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MOQ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起订量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5,000 locks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5000 把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2,000 (consolidated)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2000（拼单）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2,000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2000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Lead time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45 days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45 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 weeks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两周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25 days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 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付款条件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50% deposit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50% 定金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30% deposit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30% 定金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30% deposit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30% 定金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Export duty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出口责任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Ex-works: buyer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工厂交货：买家自理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Buyer arranges freight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买家自排运费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Docs, LCL, booking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单据·拼柜·订舱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Buyer also bears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买家另担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Freight, insurance, duty, QC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运费·保险·关税·验货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Freight &amp; QC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运费与验货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Minimal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基本已含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5626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5626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For 2,000 locks, A is not executable at its price. B is fastest but leaves freight and quality to the buyer. C costs more per lock but bundles service and shifts some operational risk.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60293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对 2000 把而言，A 在数量上不可执行；B 最快，但把运费与质检留给买家；C 单价更高，却打包服务并转移部分操作风险。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 numbers really say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数字真正说明什么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Case analysis  ·  案例分析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12395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is not executable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13906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A 不可执行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0999" y="1162050"/>
            <a:ext cx="7048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At 2,000 locks the $3.20 price cannot be ordered; MOQ is 5,000.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19431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2500" y="207645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 buys speed, not safety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3431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B 买速度不买安全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0999" y="2114550"/>
            <a:ext cx="7048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Two weeks, but freight and quality inspection stay with the buyer.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8956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302895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 sells a service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32956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C 卖的是服务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0999" y="3067050"/>
            <a:ext cx="7048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Higher unit price, yet it handles documents, consolidation and booking.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848099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2500" y="398145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Risk is shifted, not gone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42481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风险被转移而非消除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90999" y="4019549"/>
            <a:ext cx="7048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quote moves some failure onto a different party.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4762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4762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4838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Teacher tip: fill the five columns with students; ask what “ex-works” means and who pays freight, insurance and duty.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5067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教师提示：把五列写在黑板上，带学生逐列填写；问“工厂交货”意味着什么，各报价下谁付运费、保险与关税。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short 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两个简短例子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Concepts in use  ·  概念应用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238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EXAMPLE 1 · ONE PRODUCT, MANY SELLERS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6652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same lock may be sold by a factory on Alibaba International, consolidated by a Yiwu stall, or quoted by a trading company.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2048004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同一把锁，可能由工厂在国际站销售、由义乌档口拼单、由外贸公司报价。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6637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596918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difference is MOQ, consolidation, export documents and who carries the risk.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300023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差别在于起订量、拼单、出口单据与谁承担风险。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42725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360412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Concepts used: four actors and actor overlap.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56683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用到的概念：四类主体与主体叠加。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238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EXAMPLE 2 · 1688 IS NOT THE SAME MARKET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1688 serves buyers inside China — a domestic B2B platform.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1688 面向中国境内买家，是国内 B2B 批发平台。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812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0144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Alibaba International serves overseas business buyers — an international B2B market.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4177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阿里巴巴国际站面向海外企业买家，是国际 B2B 市场。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8447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777893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Similar look, different market and different currency.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984312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界面相似，但市场与币种都不同。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4610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4610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1688 (SRC-082) is domestic wholesale; Alibaba International (SRC-081) is the international B2B market. Do not confuse them.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4914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本课区分：1688（SRC-082）是国内批发；阿里巴巴国际站（SRC-081）是国际 B2B 市场；二者不可混淆。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usually said wrong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六个常见错误说法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Claim → clarification  ·  说法与澄清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7810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10490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1085850"/>
            <a:ext cx="4476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“B2B means a large order.”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131445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“B2B 就是大订单。”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53100" y="1104900"/>
            <a:ext cx="9525" cy="5715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05500" y="110490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1085850"/>
            <a:ext cx="5143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is defined by the buyer and the purpose; a small firm purchase is B2B, a large personal buy is B2C.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1485900"/>
            <a:ext cx="5143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由买家与用途定义；小额企业采购是 B2B，大额个人购买是 B2C。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1809750"/>
            <a:ext cx="10668000" cy="7810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1924049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200" y="1905000"/>
            <a:ext cx="4476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“Lowest unit price means cheapest order.”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213360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“单价最低就是订单最便宜。”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53100" y="1924049"/>
            <a:ext cx="9525" cy="5715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05500" y="1924049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72200" y="1905000"/>
            <a:ext cx="5143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Landed cost includes freight, duty, MOQ and risk; a low price may be non-executable at the needed quantity.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2200" y="2305050"/>
            <a:ext cx="5143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到岸成本含运费、关税、起订量与风险；低单价在所需数量下可能不可执行。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628900"/>
            <a:ext cx="10668000" cy="7810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274320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9200" y="2724150"/>
            <a:ext cx="4476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“A stall and a factory are the same.”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9200" y="295275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“批发档口与工厂是一回事。”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53100" y="2743200"/>
            <a:ext cx="9525" cy="5715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05500" y="274320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72200" y="2724150"/>
            <a:ext cx="5143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stall consolidates and trades; the factory produces. Cost and risk differ.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72200" y="3124200"/>
            <a:ext cx="5143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档口做拼单与贸易，工厂做生产；成本与风险不同。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448050"/>
            <a:ext cx="10668000" cy="7810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35623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9200" y="3543300"/>
            <a:ext cx="4476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“1688 and Alibaba International serve the same buyers.”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19200" y="377190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“1688 与国际站服务同一批买家。”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53100" y="3562350"/>
            <a:ext cx="9525" cy="5715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05500" y="35623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72200" y="3543300"/>
            <a:ext cx="5143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1688 is domestic wholesale; the International site is the overseas B2B market.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72200" y="3943350"/>
            <a:ext cx="5143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1688 是国内批发；国际站是国际 B2B 市场。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4267200"/>
            <a:ext cx="10668000" cy="7810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438150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19200" y="4362450"/>
            <a:ext cx="4476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“The platform fee is a commission on sales.”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19200" y="459105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“平台会员费是按成交抽佣。”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753100" y="4381500"/>
            <a:ext cx="9525" cy="5715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05500" y="438150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72200" y="4362450"/>
            <a:ext cx="5143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Usually a fixed membership or service fee plus ads, to be spread across orders.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2200" y="4762500"/>
            <a:ext cx="5143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通常是固定会员或服务费加广告费，需分摊到订单。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5086350"/>
            <a:ext cx="10668000" cy="7810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52500" y="52006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19200" y="5181600"/>
            <a:ext cx="4476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“The platform seller is the factory.”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19200" y="541020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“平台卖家一定是工厂。”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53100" y="5200650"/>
            <a:ext cx="9525" cy="5715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05500" y="52006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72200" y="5181600"/>
            <a:ext cx="5143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seller signs the contract; the factory may be its supplier behind it.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72200" y="5581650"/>
            <a:ext cx="5143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卖家是签约方；工厂可能是其背后的供应商。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62000" y="59245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00100" y="59245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52500" y="6000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Each of these becomes a costing or a sourcing error later in the course.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52500" y="62293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这些说法在后续课程里会分别变成成本核算或采购错误。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Ten terms to keep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十个要记住的术语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Working definitions  ·  简要定义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04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B2B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52900" y="1114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企业对企业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390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Trade between businesses, for a business purpose.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19431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19431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20574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RFQ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2900" y="2066924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询价请求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23431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 buyer’s request for quotes from several suppliers.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8956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28956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2500" y="3009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MOQ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52900" y="3019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最小起订量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3295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minimum quantity a supplier will accept.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848099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3848099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3962399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Ex-works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52900" y="39719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工厂交货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42481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Seller delivers at the factory; buyer bears the rest.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8006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48006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914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Wholesale stall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52900" y="4924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批发档口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5200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 market booth that often consolidates and distributes.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91250" y="990599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191250" y="990599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81750" y="1104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Trading company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82150" y="1114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外贸公司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81750" y="1390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An intermediary providing export documents and LCL.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91250" y="19431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191250" y="19431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81750" y="20574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Membership fee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82150" y="2066924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会员费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81750" y="23431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An annual or package fee a platform charges sellers.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191250" y="28956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191250" y="28956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81750" y="3009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Landed cost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82150" y="3019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到岸成本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81750" y="3295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Goods plus freight, insurance, duty and fees.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191250" y="3848099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191250" y="3848099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81750" y="3962399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Deposit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82150" y="39719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定金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81750" y="42481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Part of the payment made when the order is placed.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191250" y="48006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191250" y="48006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81750" y="4914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Actor overlap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582150" y="4924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主体叠加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81750" y="5200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Several actor types appear on, or share, one order.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62000" y="58293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00100" y="58293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52500" y="59055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Anchor each term to the case: RFQ, MOQ and Ex-works describe the quotes; landed cost is the comparison column.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" y="61341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把每个术语锚定到案例：RFQ、MOQ、Ex-works 描述报价；到岸成本是比较的那一列。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DISC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Questions to argue about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discussion questions  ·  四个讨论题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1430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1143000"/>
            <a:ext cx="9715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91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For a small retailer with little cash, which of the five columns matters most?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8750" y="1600200"/>
            <a:ext cx="9715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对现金有限的小零售商，五列比较中哪一列最重要？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095499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25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8750" y="2247900"/>
            <a:ext cx="9715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91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Why would a buyer pay a trading company more per lock than the factory quote?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8750" y="2705100"/>
            <a:ext cx="9715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为什么买家愿意向贸易公司支付高于工厂单价的钱？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32004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33528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28750" y="3352800"/>
            <a:ext cx="9715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91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your home country, which actor is weakest — factory, trader, market or platform? What does that mean for buyers?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8750" y="3810000"/>
            <a:ext cx="9715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在你母国，哪类主体最弱：工厂、贸易商、市场还是平台？这对买家意味着什么？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43053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2500" y="4457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8750" y="4457700"/>
            <a:ext cx="9715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91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Before trusting a stall’s “two-week lead time”, what evidence would you ask for?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28750" y="4914900"/>
            <a:ext cx="9715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在相信档口“两周交期”之前，你会要求什么证据？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5905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5905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No single right answer. The point is to defend a column choice with the case’s numbers, not with opinion.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621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没有唯一正确答案；要点是用案例中的数字为所选列辩护，而不是凭感觉。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Compare the three quotes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比较三份报价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12 minutes, in pairs  ·  12 分钟两人一组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66675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219200"/>
            <a:ext cx="5143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11430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Copy the five columns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8750" y="13716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抄下五列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8750" y="158115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Landed cost, lead time, MOQ, payment terms, risk.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1943100"/>
            <a:ext cx="66675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133600"/>
            <a:ext cx="5143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8750" y="20574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Fill A, B, 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8750" y="22860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填写报价 A、B、C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28750" y="249555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Use the case; add freight and duty where missing.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857500"/>
            <a:ext cx="66675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048000"/>
            <a:ext cx="5143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28750" y="29718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Mark shifted risk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28750" y="32004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标出被转移的风险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8750" y="340995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Which risks are shifted, not eliminated?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771900"/>
            <a:ext cx="66675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3962399"/>
            <a:ext cx="5143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28750" y="38862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Write a conditional tip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28750" y="41148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写一条有条件建议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8750" y="432435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Format: “If…, choose X, because…”.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810499" y="1028700"/>
            <a:ext cx="3619500" cy="2667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020050" y="118110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YOU PRODUCE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20050" y="1428750"/>
            <a:ext cx="3238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49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completed five-column table and one conditional recommendation.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20050" y="2705100"/>
            <a:ext cx="3238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一份填好的五列表格，加一条有条件建议。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20050" y="3314700"/>
            <a:ext cx="3238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One sheet per pair, on paper.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10499" y="3886200"/>
            <a:ext cx="3619500" cy="16192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20050" y="4019549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TEACHER WATCHES FOR</a:t>
            </a:r>
          </a:p>
        </p:txBody>
      </p:sp>
      <p:sp>
        <p:nvSpPr>
          <p:cNvPr id="36" name="Oval 35"/>
          <p:cNvSpPr/>
          <p:nvPr/>
        </p:nvSpPr>
        <p:spPr>
          <a:xfrm>
            <a:off x="8029575" y="428865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172450" y="4229100"/>
            <a:ext cx="30861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Students compare only unit price.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72450" y="4414038"/>
            <a:ext cx="30861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学生只比单价。</a:t>
            </a:r>
          </a:p>
        </p:txBody>
      </p:sp>
      <p:sp>
        <p:nvSpPr>
          <p:cNvPr id="39" name="Oval 38"/>
          <p:cNvSpPr/>
          <p:nvPr/>
        </p:nvSpPr>
        <p:spPr>
          <a:xfrm>
            <a:off x="8029575" y="469422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72450" y="4634668"/>
            <a:ext cx="30861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Nobody adds freight or duty to A and B.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72450" y="4819607"/>
            <a:ext cx="30861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没人给 A、B 加运费与关税。</a:t>
            </a:r>
          </a:p>
        </p:txBody>
      </p:sp>
      <p:sp>
        <p:nvSpPr>
          <p:cNvPr id="42" name="Oval 41"/>
          <p:cNvSpPr/>
          <p:nvPr/>
        </p:nvSpPr>
        <p:spPr>
          <a:xfrm>
            <a:off x="8029575" y="509979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172450" y="5040236"/>
            <a:ext cx="30861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“Cheapest” without an “if”.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72450" y="5225175"/>
            <a:ext cx="30861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建议没有“如果”。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5638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5638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5715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Only “it depends” followed by a clear condition counts as a good answer. Push every group to name the condition.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5943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只有先说“看情况”、再给出明确条件，才算合格答案；务必让每组说出条件。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Check yourself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 ·  四道题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009650"/>
            <a:ext cx="1028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order is B2B?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573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哪一笔是 B2B？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15430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6300" y="16002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5906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consumer buys 100 locks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17716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消费者买 100 把锁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3400" y="15430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3F7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57700" y="16002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15906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retailer buys 2,000 for resale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48200" y="17716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零售商买 2000 把转售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24799" y="15430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39099" y="16002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15906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student buys one lock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17716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学生买 1 把锁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2228850"/>
            <a:ext cx="1028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For 2,000 locks, which quote is not executable at its unit price?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24765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对 2000 把，哪份报价按单价无法成交？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7622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3F7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76300" y="28194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6800" y="28098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· factory ($3.20, MOQ 5,000)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6800" y="29908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A · 工厂（$3.20，起订 5000）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43400" y="27622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57700" y="28194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48200" y="28098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 · stall ($3.50, 2 weeks)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48200" y="29908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B · 档口（$3.50，两周）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924799" y="27622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039099" y="28194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0" y="28098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 · trading co. ($3.40)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600" y="29908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C · 贸易公司（$3.40）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3448050"/>
            <a:ext cx="1028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platform membership fee is best described as: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36957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平台会员费最恰当的描述是：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62000" y="39814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6300" y="40386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6800" y="40290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commission on each sale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6800" y="42100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按每笔成交抽佣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343400" y="39814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3F7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457700" y="40386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48200" y="40290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fixed acquisition cost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48200" y="42100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固定获客成本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24799" y="39814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039099" y="40386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0" y="40290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kind of import duty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29600" y="42100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一种进口关税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2000" y="4667250"/>
            <a:ext cx="1028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1688 differs from Alibaba International mainly in: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2000" y="49149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1688 与国际站主要区别在：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62000" y="52006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76300" y="52578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6800" y="52482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currency used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66800" y="54292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使用的币种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343400" y="52006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3F7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457700" y="52578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648200" y="52482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Domestic vs overseas buyers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648200" y="54292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国内买家 vs 海外买家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924799" y="52006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039099" y="52578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29600" y="52482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product quality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29600" y="54292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产品质量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62000" y="5905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00100" y="5905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Answers: 1 B · 2 A · 3 B · 4 B. Question 2 is most often missed — students forget that A’s price cannot be ordered at 2,000.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52500" y="621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答案：1 B · 2 A · 3 B · 4 B。第 2 题最常出错：学生忘了 A 的单价在 2000 把时无法成交。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Takeaways and next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要点与下一步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Close of the lesson  ·  收束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047749"/>
            <a:ext cx="24764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28700"/>
            <a:ext cx="609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B2B is defined by buyer and purpose, not size.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800" y="127635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B2B 由买家与用途定义，而不是大小。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150495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 firm’s sample is B2B; a person’s bulk buy is B2C.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1924049"/>
            <a:ext cx="24764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1905000"/>
            <a:ext cx="609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One shipment, four jobs.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6800" y="215265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同一批货，四份工作。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238125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Factory makes, stall consolidates, platform matches, buyer resells.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2800350"/>
            <a:ext cx="24764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6800" y="2781300"/>
            <a:ext cx="609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platform fee is a fixed acquisition cost.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6800" y="302895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平台费是固定获客成本。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6800" y="325755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Spread it across the orders it helps win — do not forget 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3676649"/>
            <a:ext cx="24764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6800" y="3657600"/>
            <a:ext cx="609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“Cheapest” always carries an “if”.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6800" y="3905249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“最便宜”永远带着一个“如果”。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6800" y="4133849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Compare five columns; state the condition under which the advice holds.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0" y="990599"/>
            <a:ext cx="3810000" cy="2381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29550" y="1143000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BEFORE THE NEXT LESSON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29550" y="1390650"/>
            <a:ext cx="339090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Take one product you would import; fill the five columns for two suppliers.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29550" y="2038349"/>
            <a:ext cx="3390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选一件你会进口的商品，为两家供应商各填五列。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29550" y="2552700"/>
            <a:ext cx="3390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Read: §2.3 again, then §2.4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29550" y="2781300"/>
            <a:ext cx="3390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阅读：§2.3 复习，再读 §2.4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0" y="3486150"/>
            <a:ext cx="3810000" cy="23241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29550" y="3638550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ONE SENTENCE TO REMEMBER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29550" y="3867150"/>
            <a:ext cx="33909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 quote is a bundle of four jobs, not a single number.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29550" y="4762500"/>
            <a:ext cx="33909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4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报价是四份工作的组合，不是一个数字。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2000" y="60388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00100" y="60388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52500" y="6115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Next lesson applies the five columns to a real category and asks which actor you would pay first.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" y="63436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下一课把五列应用到真实品类，并问你最该先付钱给哪一类主体。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facts come from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资料与来源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Sources used in this lesson  ·  本课引用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162050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Textbook §2.3.1–§2.3.4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13906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教材 §2.3.1—§2.3.4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9500" y="1162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B2B definition, global status, big companies, B2B vs B2C.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9500" y="14097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B2B 定义、全球现状、大平台、B2B 与 B2C 对比。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1924049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2500" y="2057400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UNCTAD (via textbook §2.3.2)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28600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UNCTAD（教材 §2.3.2 引）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9500" y="205740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 B2B ≈ $8.3 T, ~38% of global ~$21.84 T; country ranking.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230505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美国 B2B 约 8.3 万亿、约占全球 38%；各国合计排名。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819400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2500" y="2952750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SRC-081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" y="31813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阿里巴巴国际站官网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500" y="29527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International B2B market; current membership and ad terms.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500" y="3200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国际 B2B 市场；当前会员与广告条件以官方公示为准。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714750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2500" y="3848099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SRC-082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4076699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1688 官网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19500" y="3848099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Domestic B2B wholesale platform inside China.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9500" y="409575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中国境内的国内 B2B 批发平台。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610100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4743450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Course teaching case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49720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课程教学案例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19500" y="47434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2,000-lock enquiry: fictional, for analysis only.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19500" y="49911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2000 把门锁询价：教学虚构，仅用于分析。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" y="5600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600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76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Platform figures are textbook snapshots; always check the official current listing before quoting real prices.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905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平台数字为教材快照；引用真实价格前，务必核对官方最新公示。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4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25000" y="4476750"/>
            <a:ext cx="3048000" cy="3048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42875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7640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381250"/>
            <a:ext cx="857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谢谢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990850"/>
            <a:ext cx="8572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Next: put the five columns to work on a real product and its two suppliers.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3771900"/>
            <a:ext cx="66675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98145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Read before next lesson  ·  §2.3 again, then §2.4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291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Bring your five-column sheet  ·  带上你的五列表格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953000"/>
            <a:ext cx="857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Course  ·  跨境电商概论  Cross-border Ecommerce   ·   Lesson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