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2018</c:v>
                </c:pt>
                <c:pt idx="1">
                  <c:v>2020</c:v>
                </c:pt>
                <c:pt idx="2">
                  <c:v>2022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6116</c:v>
                </c:pt>
                <c:pt idx="1">
                  <c:v>10850</c:v>
                </c:pt>
                <c:pt idx="2">
                  <c:v>15321</c:v>
                </c:pt>
                <c:pt idx="3">
                  <c:v>21520</c:v>
                </c:pt>
                <c:pt idx="4">
                  <c:v>22672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160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210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50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60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path keeps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 of the money?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3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三条路径：传统外贸 · 跨境 B2B · 跨境 B2C/DTC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§1.2.2, §1.7, §2.1, §2.2.3–2.2.4, §2.3.3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§2.1 · Paths to market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“The path is chosen by who buys and who keeps control — not by which channel sounds modern.”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一句话先记住：路径由买家与控制力决定，而不是由哪个渠道听起来更现代决定。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two paths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案例开场：两条路径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factory sells a phone holder two ways; which keeps more money?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Three paths &amp; Alibaba map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三条路径与阿里布局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Traditional trade, cross-border B2B and B2C/DTC; who controls what.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warehouse &amp; DTC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海外仓与 DTC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Cash for speed; owning the customer vs a platform shop.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Choose a path with four questions; state a switch condition.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returns to the same question: which path keeps more of the money, and who carries the cost and the risk?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四个环节回到同一个问题：哪条路径真正留下更多钱，谁承担成本与风险？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traditional trade, cross-border B2B and cross-border B2C/DTC by buyer, order size and control.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按买家、订单规模与控制力区分传统外贸、跨境 B2B 与跨境 B2C/DTC。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Alibaba’s platform map to show which platform serves which path and which market.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用阿里巴巴的平台布局说明每个平台对应哪条路径与哪个市场。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Analyse how an overseas warehouse or FBA changes delivery speed, cash and inventory risk.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分析海外仓或 FBA 如何改变交付速度、现金与库存风险。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customs export data without confusing it with domestic online retail.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使用海关出口规模与占比数据，而不与国内网络零售混淆。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§2.1, §2.3.3 or §1.2.2 and to one question in the lesson task.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3 → 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3—4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Clusters, factories, traders, stalls and B2B channels.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产业集群、工厂、贸易商、市场与 B2B 渠道。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27281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actually supplies an overseas order and earns what.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42649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谁实际供货、靠什么赚钱（第 4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06763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Five-column quote comparison for the same shipment.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22131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同一批货的五列报价比较（第 4 课）。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2575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already know the actors. Lesson 5 asks which path the same product should travel, and who keeps control.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Compare the main paths to overseas markets.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比较中国商品进入海外市场的主要路径。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27281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Match each path to its cost, speed and control.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42649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让每条路径对应其成本、速度与控制力。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606763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customs export data in the right calibre.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822131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用正确的口径读海关出口数据。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257550"/>
            <a:ext cx="4857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§2.1 turns “who sells” into “which path, and who keeps the customer and the margin?”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552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552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629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4 named the actors inside one order; Lesson 5 compares the routes the same product can take to reach a buyer.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857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4 课给一笔订单里的主体命名；第 5 课比较同一产品抵达买家可走的几条路线。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product, two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同一款产品，两条路径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953000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476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FACTORY'S CHOICE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4476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Phone holder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288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深圳工厂生产手机支架，单位成本约 $2.10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4476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A fictional exercise for path comparison — not a real transaction.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5500" y="990599"/>
            <a:ext cx="552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TWO OFFERS  ·  两种卖法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5500" y="1276350"/>
            <a:ext cx="5524500" cy="7239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57900" y="1352550"/>
            <a:ext cx="209549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· Traditional / B2B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7900" y="15811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传统外贸或 B2B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3399" y="1390650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$4.20 / unit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72650" y="13335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8,000, German chain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72650" y="15430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FOB 深圳 · 45 天账期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05500" y="2095499"/>
            <a:ext cx="5524500" cy="7239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57900" y="2171700"/>
            <a:ext cx="209549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 · Cross-border B2C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900" y="240030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跨境 B2C 零售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3399" y="2209800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$9.90 / unit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72650" y="215265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Retail, free ship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72650" y="236220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佣金 8% · 营销 $2.50 · 退货 4%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3810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0100" y="3810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2500" y="3886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 sells for more than twice A per unit — but does it keep more money? Unit price is not contribution.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4114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 的单价是 A 的两倍多——但它留下更多钱吗？售价高不等于贡献高。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50292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Which path really keeps more of the money — and which can the factory afford to fund?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537210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Hold that question. The lesson gives you four questions to answer it, not a one-line verdict.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先记下这个问题。本课给你四个问题来回答它，而不是一句结论。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path is set by buyer and control, not by which channel sounds modern.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路径由买家与控制力决定，而非哪个渠道更现代。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Overseas warehouse trades cash and inventory risk for speed — not duty-free.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海外仓用现金与库存风险换速度，并非免关税。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366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Customs export data measures cross-border trade, not domestic online retail.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999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海关出口数据测跨境贸易，不是国内网络零售。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DTC as “opening a shop on a platform” — DTC owns the customer and data.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51111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 DTC 当“在平台开店”——DTC 的核心是拥有客户与数据。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4478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380975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Assuming an overseas warehouse removes duty — goods still enter the destination country.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78428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以为海外仓免关税——货物仍进入目的国，仍受进口规则约束。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1922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3125419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Comparing customs export series with domestic online retail — a meaningless growth story.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52873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把海关出口序列与国内网络零售相比，得出无意义的增长结论。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991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24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530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higher retail price is not a higher contribution. Costs of traffic, fulfilment and returns decide.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paths to the buyer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三条路径：买家与控制力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§2.1  ·  路径定义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428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19200"/>
            <a:ext cx="5905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Traditional foreign trade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240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传统外贸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828800"/>
            <a:ext cx="5334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Factory → trading co. → importer → wholesaler → retailer.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114550"/>
            <a:ext cx="5334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工厂→外贸公司→进口商→批发商→零售商。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0" y="1238250"/>
            <a:ext cx="4190999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10400" y="1352550"/>
            <a:ext cx="39052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Controls 控制什么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400" y="1581150"/>
            <a:ext cx="3905249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owns the customer, who prices, who holds inventory, who handles after-sales.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谁拥有客户、谁定价、谁持库存、谁做售后。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264795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" y="2647950"/>
            <a:ext cx="57150" cy="1428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0599" y="2800350"/>
            <a:ext cx="5905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Cross-border B2B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0599" y="310515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跨境 B2B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409950"/>
            <a:ext cx="5334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Overseas firm buys in bulk via a platform like Alibaba International.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3695700"/>
            <a:ext cx="5334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海外企业通过阿里巴巴国际站等平台批量采购。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0" y="2819400"/>
            <a:ext cx="4190999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10400" y="2933700"/>
            <a:ext cx="39052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Controls 控制什么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0400" y="3162300"/>
            <a:ext cx="3905249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owns the customer, who prices, who holds inventory, who handles after-sales.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谁拥有客户、谁定价、谁持库存、谁做售后。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2291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229100"/>
            <a:ext cx="57150" cy="1428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381500"/>
            <a:ext cx="5905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Cross-border B2C / DTC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0599" y="46863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跨境 B2C / DTC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599" y="4991100"/>
            <a:ext cx="5334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Chinese sellers reach consumers via AliExpress, SHEIN or TikTok.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0599" y="5276850"/>
            <a:ext cx="5334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中国卖家通过速卖通、SHEIN、TikTok 或自有网站直达海外消费者。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400550"/>
            <a:ext cx="4190999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10400" y="4514850"/>
            <a:ext cx="39052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Controls 控制什么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10400" y="4743450"/>
            <a:ext cx="3905249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owns the customer, who prices, who holds inventory, who handles after-sales.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谁拥有客户、谁定价、谁持库存、谁做售后。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keeps control?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控制权在谁手里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paths, four questions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2066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2857500"/>
                <a:gridCol w="2857500"/>
                <a:gridCol w="276225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Traditional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传统外贸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Cross-border B2B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跨境 B2B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Cross-border B2C / DTC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跨境 B2C/DTC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Buyer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firm, one negotiation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一个买家、一次谈判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Overseas business buyer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海外企业买家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Many end consumers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众多终端消费者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Order size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订单规模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Large, batch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大、批量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Large, batch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大、批量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Small, many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小、分散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Customer &amp; data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客户与数据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Importer owns them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进口商拥有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partly owns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平台部分拥有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Brand owns them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品牌拥有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Inventory risk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库存风险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Shared along chain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沿链分担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 holds stock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卖家持货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 holds stock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卖家持货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Traffic cost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Low, relationship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低、靠关系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Low, relationship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低、靠关系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High, must pay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高、须自付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34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34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same factory can run all three at once. Path serves a different buyer and purpose — not a stage to outgrow.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38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同一家工厂可三条路径同时走。路径服务不同买家与目的，不是要淘汰的阶段。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group, many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一个集团，多条路径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Alibaba platform map  ·  平台布局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52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platform name tells you the path and the market. Same group, different buyers.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3335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1333500"/>
            <a:ext cx="3429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49" y="14859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Alibaba International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7526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国际站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2038349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Export B2B  ·  出口 B2B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49" y="22860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Overseas business buyers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1500" y="13335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81500" y="1333500"/>
            <a:ext cx="3429000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52950" y="14859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AliExpress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17526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速卖通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2038349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Export B2C  ·  出口 B2C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22860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Global consumers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01000" y="13335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01000" y="1333500"/>
            <a:ext cx="3429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72450" y="14859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Tmall Global · Kaola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50" y="17526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天猫国际·考拉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72450" y="2038349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Import B2C  ·  进口 B2C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72450" y="22860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Brings foreign goods to China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62000" y="29337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2000" y="2933700"/>
            <a:ext cx="3429000" cy="381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3449" y="30861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Lazada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33528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2E7D5B"/>
                </a:solidFill>
                <a:latin typeface="微软雅黑"/>
                <a:ea typeface="微软雅黑"/>
                <a:cs typeface="微软雅黑"/>
              </a:rPr>
              <a:t>Lazada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3449" y="36385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Regional B2C  ·  区域 B2C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8862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Southeast Asia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81500" y="29337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81500" y="2933700"/>
            <a:ext cx="3429000" cy="381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52950" y="30861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Trendyol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52950" y="33528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2E7D5B"/>
                </a:solidFill>
                <a:latin typeface="微软雅黑"/>
                <a:ea typeface="微软雅黑"/>
                <a:cs typeface="微软雅黑"/>
              </a:rPr>
              <a:t>Trendyol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52950" y="36385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Regional B2C  ·  区域 B2C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52950" y="38862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Türkiye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001000" y="2933700"/>
            <a:ext cx="3429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001000" y="2933700"/>
            <a:ext cx="3429000" cy="381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72450" y="30861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Daraz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72450" y="33528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2E7D5B"/>
                </a:solidFill>
                <a:latin typeface="微软雅黑"/>
                <a:ea typeface="微软雅黑"/>
                <a:cs typeface="微软雅黑"/>
              </a:rPr>
              <a:t>Daraz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72450" y="36385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Regional B2C  ·  区域 B2C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72450" y="3886200"/>
            <a:ext cx="30861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Who: Pakistan &amp; neighbours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4724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4724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4800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the name and you know the buyer and the flow. Suppliers use these names to judge where their goods go.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5029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看名字就知道买家是谁、货往哪流；供应商据此判断货物去向。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Global B2B players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全球 B2B 大公司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§2.3.3  ·  简要讲解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Alibaba International  ·  阿里巴巴国际站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Export B2B market for overseas business buyers.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面向海外企业买家的出口 B2B 市场。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Sellers pay a category-based membership or service fee; textbook cites up to ~¥150,000 / year, plus ads.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卖家按品类付会员/服务费，教材称最高约 15 万元/年，另有广告收入。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9537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28526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For the seller, this is a fixed acquisition cost — spread across orders.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183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对卖家，这是固定获客成本，须分摊到订单。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DHgate  ·  敦煌网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Uses a small-wholesale model — smaller batches than classic B2B.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采用小批发模式，批次小于传统 B2B。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9224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Sits between B2B and B2C on the order-size spectrum.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在订单规模谱系上介于 B2B 与 B2C 之间。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Rates and packages change; follow the official current terms, not the textbook number.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费率与套餐会变；以官方最新公示为准，勿把教材数字当永久价。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Both are B2B channels, but they price and batch differently. The lesson’s path lens explains why a buyer chooses one.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二者都是 B2B 渠道，但计价与批次不同；本课的“路径”视角解释了买家为何选其一。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76200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76200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1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95250"/>
            <a:ext cx="7829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Overseas warehouse &amp; FBA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57200"/>
            <a:ext cx="78295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海外仓与 FBA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Cash for speed  ·  用现金换速度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238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10191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IT 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1019175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49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Goods are shipped in bulk to a warehouse in the destination country before orders arrive; after an order, they ship locally. FBA is Amazon-managed fulfilment.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943100"/>
            <a:ext cx="1019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货物在订单产生前批量运抵目的国仓库；订单产生后本地发货。FBA 是亚马逊管理的履约服务。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3812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381250"/>
            <a:ext cx="38100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251460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IT MATTERS  ·  为何重要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800350"/>
            <a:ext cx="10096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Local delivery shortens time and may lift conversion — but needs demand forecasts and pre-paid storage.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本地发货缩短时效、或提高转化，但需预测需求并在收入前支付仓储。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5433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3543300"/>
            <a:ext cx="38100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599" y="3676649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HOW IT DIFFERS  ·  与相近区别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962399"/>
            <a:ext cx="10096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changes delivery, not the cross-border nature; goods still enter the destination country.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它改变交付，不改变跨境性质；货物仍进入目的国。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7053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4705350"/>
            <a:ext cx="38100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483870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LIMITS  ·  限制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599" y="5124450"/>
            <a:ext cx="10096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Unsold stock becomes storage fee and tied-up cash; reverse logistics and tax still need local compliance.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滞销变仓储费与占压资金；逆向物流与税务仍需本地合规。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China cross-border export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中国跨境电商出口（2018—2025）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Source: GAC (SRC-038)  ·  海关口径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52500"/>
            <a:ext cx="666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Customs-measured cross-border ecommerce export, RMB 100 million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62000" y="1257300"/>
          <a:ext cx="6858000" cy="381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52500" y="5143500"/>
            <a:ext cx="666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括号内为出口占跨境电商进出口合计比例：58% → 67% → 74% → 79% → 80%.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0499" y="1257300"/>
            <a:ext cx="3619500" cy="3810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39099" y="142875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HOW TO READ THIS</a:t>
            </a:r>
          </a:p>
        </p:txBody>
      </p:sp>
      <p:sp>
        <p:nvSpPr>
          <p:cNvPr id="14" name="Oval 13"/>
          <p:cNvSpPr/>
          <p:nvPr/>
        </p:nvSpPr>
        <p:spPr>
          <a:xfrm>
            <a:off x="8048625" y="17973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1500" y="1733550"/>
            <a:ext cx="308610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Bar length = customs export value (RMB 100m).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1500" y="2118961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柱长 = 海关统计出口额（亿元人民币）。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8048625" y="249305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91500" y="2429248"/>
            <a:ext cx="308610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Bracket = export share of total cross-border ecommerce.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1500" y="2814660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括号 = 出口占跨境电商进出口合计比重。</a:t>
            </a:r>
          </a:p>
        </p:txBody>
      </p:sp>
      <p:sp>
        <p:nvSpPr>
          <p:cNvPr id="20" name="Oval 19"/>
          <p:cNvSpPr/>
          <p:nvPr/>
        </p:nvSpPr>
        <p:spPr>
          <a:xfrm>
            <a:off x="8048625" y="31887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1500" y="3124946"/>
            <a:ext cx="308610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Not domestic online retail; not platform GMV.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1500" y="3510358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不是国内网络零售，也不是平台 GMV。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9099" y="4114800"/>
            <a:ext cx="3238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It shows growth and composition only — not profit, platform GMV or which path drove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Same number, different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同一数字，不同口径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Do not mix the series  ·  勿混口径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3486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9000"/>
                <a:gridCol w="4381500"/>
                <a:gridCol w="28575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Series 序列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Measures 测量的是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here 本课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999363">
                <a:tc>
                  <a:txBody>
                    <a:bodyPr wrap="square"/>
                    <a:lstStyle/>
                    <a:p>
                      <a:pPr algn="l"/>
                      <a:r>
                        <a:rPr sz="127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Customs cross-border export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海关跨境电商出口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Trade value crossing the border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跨越关境的贸易额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This lesson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本课使用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99363">
                <a:tc>
                  <a:txBody>
                    <a:bodyPr wrap="square"/>
                    <a:lstStyle/>
                    <a:p>
                      <a:pPr algn="l"/>
                      <a:r>
                        <a:rPr sz="127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Domestic online retail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国内网络零售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Sales inside one country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一国境内的购买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compared here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本课不比较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999363">
                <a:tc>
                  <a:txBody>
                    <a:bodyPr wrap="square"/>
                    <a:lstStyle/>
                    <a:p>
                      <a:pPr algn="l"/>
                      <a:r>
                        <a:rPr sz="127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Platform GMV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平台成交额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Transactions on one platform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某一平台的成交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7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used as proof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不作论据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572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572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648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Customs export vs domestic retail is a meaningless comparison. Always state the calibre when quoting a number.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876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把海关出口与国内零售相比，会得出无意义的增长结论；引用数字时务必说明口径。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76200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76200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1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95250"/>
            <a:ext cx="7829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DTC: own the 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57200"/>
            <a:ext cx="78295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DTC：拥有客户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Direct to Consumer  ·  直面消费者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DTC IS  ·  DTC 是什么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brand sells directly to consumers via its own site, app or channels.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品牌通过自有网站、App 或渠道直接向消费者销售。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owns the customer relationship and most of the data.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它拥有客户关系与大部分数据。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controls repurchase, insight and pricing — but pays for traffic, fulfilment and service.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可掌控复购、洞察与定价，但需自付流量、履约与服务。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DTC IS NOT  ·  DTC 不是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6652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“Opening a shop on a platform.” A platform shop may carry a brand name, but the platform keeps discovery, rules and most data.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2048004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“在平台开个店”。平台店铺可挂品牌名，但平台仍掌握发现、规则与大部分数据。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6447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577868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Traffic cost may exceed the margin — §1.7 lists rising acquisition cost as a main challenge.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98118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流量成本可能超过毛利；§1.7 把获客成本上升列为主要挑战。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DTC needs capabilities a factory may lack: content, acquisition, service and retention. That is why some stay B2B.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DTC 需要工厂可能不具备的能力：内容、获客、服务与留存；这正是一些企业留在 B2B 的原因。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76200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76200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1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95250"/>
            <a:ext cx="7829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Combine paths, triangulate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57200"/>
            <a:ext cx="78295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组合路径，三角验证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One firm, many routes  ·  一企多路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10858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8100" cy="10858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2001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 for volume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00500" y="12192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B2B 走量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5049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Scale and payment terms.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1790700"/>
            <a:ext cx="476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规模与账期。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1250" y="1066800"/>
            <a:ext cx="5143500" cy="10858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1250" y="1066800"/>
            <a:ext cx="38100" cy="10858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12001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B2C for feedback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9750" y="12192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B2C 测试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1750" y="15049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Consumer signal, small batches.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1750" y="1790700"/>
            <a:ext cx="476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消费者反馈，小批试水。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305050"/>
            <a:ext cx="5143500" cy="10858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2305050"/>
            <a:ext cx="38100" cy="10858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24384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DTC for assets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0500" y="24574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DTC 建品牌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27432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Accumulate customer and data.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028950"/>
            <a:ext cx="476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积累客户与数据。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1250" y="2305050"/>
            <a:ext cx="5143500" cy="10858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91250" y="2305050"/>
            <a:ext cx="38100" cy="10858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81750" y="24384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Fair for trust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29750" y="24574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展会建信任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1750" y="27432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Many B2B deals “meet online, close offline.”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81750" y="3028950"/>
            <a:ext cx="476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许多 B2B“线上认识、线下成交”。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3733799"/>
            <a:ext cx="38100" cy="58102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3733799"/>
            <a:ext cx="10629900" cy="58102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3810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Canton Fair has run twice a year since 1957; the 138th (Oct–Nov 2025) had 1.55m m² and 74,600 booths (SRC-045).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038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广交会自 1957 年起每年两届；第 138 届（2025 年 10—11 月）展览 155 万㎡、展位 7.46 万个（SRC-045）。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1 · one group, many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1 · 一个集团，多条路径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Concepts: three paths &amp; platform scope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POINT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Alibaba International serves overseas business buyers — export B2B.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国际站服务海外企业买家——出口 B2B。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4956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82718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AliExpress serves global consumers — export B2C.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89136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速卖通服务全球消费者——出口 B2C。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8759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207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Tmall Global and Kaola bring foreign goods into China — import B2C.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2405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天猫国际与考拉把外国商品带入中国——进口 B2C。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52250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455662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Lazada, Trendyol, Daraz serve regional consumers.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66208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Lazada、Trendyol、Daraz 服务区域消费者。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IT MATTERS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Same group, different paths — because target buyers and markets differ.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同一集团走不同路径，因为目标买家与市场不同。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19224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the platform name and you know the buyer and the flow.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看平台名字就知买家是谁、货往哪流。</a:t>
            </a:r>
          </a:p>
        </p:txBody>
      </p:sp>
      <p:sp>
        <p:nvSpPr>
          <p:cNvPr id="31" name="Oval 30"/>
          <p:cNvSpPr/>
          <p:nvPr/>
        </p:nvSpPr>
        <p:spPr>
          <a:xfrm>
            <a:off x="65246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675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supplier picks a platform by asking: who buys, and where does the goods go?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供应商选平台先问：谁买、货去哪？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Concepts used: three paths and platform scope. The name is the shortest map of the route.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用到的概念：三条路径与平台范围。平台名称就是路线的最短地图。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2 · the economics of a warehouse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2 · 海外仓的经济账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Concept: overseas-warehouse trade-off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WORTH IT  ·  值得备货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stable, predictable weekly-demand hero SKU.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每周需求稳定的爆款。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Bulk shipping + local storage shorten delivery and may lift conversion.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批量运输加本地仓储缩短时效、或提高转化。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3979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cost of being wrong is low because demand is known.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46212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因需求已知，判断错误的成本低。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NOT WORTH IT  ·  不值得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new colour with unknown demand.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需求未知的新颜色。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Unsold stock becomes storage fee and tied-up cash.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滞销变仓储费与占压资金。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Warehouse raises the cost of a wrong guess.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海外仓提高“判断错误”的成本。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warehouse shortens delivery AND raises the price of misjudging demand. Speed is not free.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海外仓缩短时效，也提高误判需求的代价；速度不是免费的。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phone-holder, two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手机支架，两条路径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5720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095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FACTORY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Unit cost ≈ $2.10 (packed). Same product, two routes.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5740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深圳工厂生产手机支架，单位成本约 $2.10（含包装）；同一产品，两条路线。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857500"/>
            <a:ext cx="4095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Fictional exercise for path comparison only. No real cost or sales data is used.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990599"/>
            <a:ext cx="5715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0" y="1143000"/>
            <a:ext cx="523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QUESTION  ·  面临的问题</a:t>
            </a:r>
          </a:p>
        </p:txBody>
      </p:sp>
      <p:sp>
        <p:nvSpPr>
          <p:cNvPr id="16" name="Oval 15"/>
          <p:cNvSpPr/>
          <p:nvPr/>
        </p:nvSpPr>
        <p:spPr>
          <a:xfrm>
            <a:off x="5953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0" y="1447800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Path A: sell 8,000 to a German chain at $4.20, ex-works FOB Shenzhen, 45-day terms.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0" y="1851111"/>
            <a:ext cx="50863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路径 A：以 $4.20 向德国连锁卖 8000 件，FOB 深圳，45 天账期。</a:t>
            </a:r>
          </a:p>
        </p:txBody>
      </p:sp>
      <p:sp>
        <p:nvSpPr>
          <p:cNvPr id="19" name="Oval 18"/>
          <p:cNvSpPr/>
          <p:nvPr/>
        </p:nvSpPr>
        <p:spPr>
          <a:xfrm>
            <a:off x="5953125" y="24478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0" y="2380975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Path B: retail at $9.90 on AliExpress, free shipping; 8% commission, $2.50 marketing, 4% returns.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0" y="2784287"/>
            <a:ext cx="50863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路径 B：速卖通 $9.90 零售包邮；佣金 8%、营销 $2.50、退货 4%。</a:t>
            </a:r>
          </a:p>
        </p:txBody>
      </p:sp>
      <p:sp>
        <p:nvSpPr>
          <p:cNvPr id="22" name="Oval 21"/>
          <p:cNvSpPr/>
          <p:nvPr/>
        </p:nvSpPr>
        <p:spPr>
          <a:xfrm>
            <a:off x="5953125" y="33809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0" y="3314151"/>
            <a:ext cx="5086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keeps more contribution, and which can the factory fund?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0" y="3520569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哪条贡献更高，工厂又垫得起哪条？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We compare commercial conditions, not product quality. No real cost or sales data is used.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比较的是商业条件，不是产品质量；不使用真实成本或销售数据。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paths, two contributions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两条路径，两种贡献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Illustrative numbers  ·  示意数字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229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/>
                <a:gridCol w="3810000"/>
                <a:gridCol w="3810000"/>
              </a:tblGrid>
              <a:tr h="511302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Item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Path A · B2B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路径 A · B2B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Path B · B2C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路径 B · B2C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Revenue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8,000 × $4.20 = $33,600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8000×4.20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Per unit $9.90 (many small orders)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单价 9.90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Variable cost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变动成本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$18,400 (material + inland + docs)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材料+内陆+单据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$2.10 + $3.10 + $0.79 + $2.50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成本+物流+佣+营销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Contribution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$15,200 (45.2%)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15200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$1.20 / unit after returns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1.20/件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Cash timing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现金节奏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Paid 45 days after shipment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发货后 45 天收款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Settles ~7–14 days, ads paid first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7–14 天结算，广告先付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keeps far more money with one buyer and one shipment; B earns thin margins but adds feedback and diversification.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A 总贡献高得多，只需一个买家、一次发货；B 单均利润薄，但提供消费者反馈、不依赖单一买家。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which path wins?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那么哪条路径胜出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It depends — and you say the condition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382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2763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is cheaper per unit but needs 45 days of working capital.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A 单件更便宜，但需要 45 天周转资金。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66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00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4384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 touches many consumers but pays for traffic, fulfilment and returns.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 触达众多消费者，却要付流量、履约与退货。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290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562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36004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capital is tight → B (or a smaller A). If you can fund 45 days → A scales.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资金紧→B（或较小的 A）；能垫 45 天→A 走量。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5910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7244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47625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Only “it depends” followed by a clear condition is a good answer.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只有先说“看情况”、再给明确条件，才算合格。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claims to correct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Clear before you advise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953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0763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DTC is just opening a shop on a platform.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049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DTC 就是在平台开店。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9300" y="10858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81700" y="10763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0" y="10763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DTC owns the customer and data; a platform shop does not.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400" y="14097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DTC 拥有客户与数据；平台店铺并不拥有。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18668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19716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19526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Overseas warehouse means duty-free.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1812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海外仓可以免关税。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29300" y="19621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81700" y="19526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400" y="19526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still enter the destination country and face import rules.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8400" y="22860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货物仍进入目的国，仍受进口规则约束。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743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28479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28289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Customs export = domestic online retail.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30575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海关出口数据就是国内网络零售。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29300" y="28384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81700" y="28289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400" y="28289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measures cross-border trade; the calibre differs.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400" y="31623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它测跨境贸易额，口径不同。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6195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37242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37052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firm must choose B2B or B2C.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3933824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企业必须在 B2B 与 B2C 二选一。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29300" y="37147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81700" y="37052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8400" y="37052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same factory can do both; paths serve different buyers.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48400" y="40386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同一工厂可以两者都做；路径服务不同买家。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4958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6005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19200" y="45815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Fairs are obsolete in the platform era.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9200" y="48101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平台时代展会已过时。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29300" y="45910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81700" y="45815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48400" y="45815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Fairs still build trust and allow inspection; many B2B closes offline.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48400" y="49149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展会仍建信任与看样；许多 B2B 线下成交。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372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2500" y="54768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19200" y="54578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Higher retail price = higher profit.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19200" y="56864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零售价更高，利润一定更高。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829300" y="54673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81700" y="54578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54578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B2C adds commission, marketing, logistics and returns.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48400" y="57912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B2C 增加佣金、营销、物流与退货，贡献可能更薄。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to know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Traditional foreign trade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传统外贸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Trade via multiple intermediaries.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15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339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Cross-border B2B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39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跨境 B2B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39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Overseas firm buys in bulk via a platform.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53399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DTC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399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直面消费者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3399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Brand sells direct, owns customer &amp; data.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Overseas warehouse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海外仓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Pre-stock in destination country, ship local.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15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339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FBA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39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亚马逊物流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39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Amazon-managed storage and delivery.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01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53399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Ex-works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399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工厂交货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53399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Seller delivers at factory; buyer takes risk.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FOB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离岸价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Seller pays to loading; risk shifts after.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15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339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Contribution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39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贡献毛利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339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Price minus variable cost.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01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53399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Working capital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53399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周转资金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53399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Cash to fund purchase, production, terms.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7625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" y="48768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Canton Fair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" y="51435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广交会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53721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China’s biannual import-export fair.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to argue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0015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25730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factory with one strong product and no marketing team — which path first?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只有一款强产品、没有营销团队的工厂，应先选哪条路径？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384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9555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might a higher retail price leave a thinner contribution?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为什么更高的零售价可能带来更薄的贡献？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676649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733799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evidence would convince you demand is stable enough for an overseas warehouse?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什么证据能让你相信需求稳定到可使用海外仓？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815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9149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7205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country, which path carries most Chinese imports, and why?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在你母国，中国进口商品最常走哪条路径？为什么？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Activity · choose a path (12 min)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课堂活动 · 选择路径（12 分钟）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Pairs or groups of 3–4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668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525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50" y="12001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 a product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00250" y="14668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选一款产品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12192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Write unit cost and target market.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16002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写单位成本与目标市场。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1717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62000" y="21717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24574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00250" y="23050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Answer four questions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250" y="25717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回答四问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23241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Buyer · order size · who bears traffic/inventory/returns · demand evidence.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27051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买家·订单规模·谁承担流量/库存/退货·需求证据。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2766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62000" y="32766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35623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 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00250" y="34099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Choose path or mix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00250" y="36766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选路径或组合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0" y="34290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List the capabilities each path needs.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38100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列出每条路径所需能力。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3815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62000" y="43815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46672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min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00250" y="45148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State a switch condition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00250" y="47815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说切换条件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15000" y="45339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Name one condition that would make you switch.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15000" y="49149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说出一个会让你切换路径的条件。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5410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5410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5486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Output: a path decision, four answers and one switch condition. Do not stop at “B2C earns more”.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715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学生产出：一个路径决策、四个答案、一个切换条件。不要停在“B2C 利润更高”。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Check your understanding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形成性自测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5 questions  ·  必答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858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1.  By §2.1 and Alibaba’s map, what are International, AliExpress and Tmall Global?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14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按 §2.1 与阿里布局，国际站、速卖通、天猫国际分别是？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Export B2C / Export B2B / Import B2C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33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Import B2B / Export B2C / Export B2B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41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Export B2B / Export B2C / Import B2C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49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All export B2C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0764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2500" y="21717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2.  By customs statistics, China’s cross-border export share of total cross-border ecommerce…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40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按海关统计，中国跨境电商出口占合计比重……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fell from 80% to 58%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433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stayed at 50%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341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was never published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49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rose from ~58% (2018) to ~80% (2025)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1623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500" y="32575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3.  The most direct benefit of an overseas warehouse is…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3486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海外仓最直接的好处是……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duty-free entry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433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shorter last-mile delivery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341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higher product price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lower platform commission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2481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3434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4.  What capability does a DTC brand value most?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572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DTC 品牌最看重哪种能力？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owning customer data &amp; repurchase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33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wholesale pricing only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341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relying on offline fairs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249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handing pricing to the platform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53340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4292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5.  Which case is least suited to an overseas warehouse?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哪种情况最不适合海外仓？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stable weekly-demand hero SKU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433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product with reliable sales history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341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an untested long-tail colour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249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repeat-buy item expecting fast delivery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paths, one decision frame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382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2763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Three paths differ in buyer, order size, control, and who bears traffic, inventory and returns.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三条路径在买家、订单规模、控制权与谁承担流量/库存/退货上不同。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66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00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438400"/>
            <a:ext cx="9810750" cy="727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Alibaba’s platforms map to different paths and markets; one group can run export B2B, export B2C and import B2C at once.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阿里平台对应不同路径与市场；同一集团可同时做出口 B2B、出口 B2C 与进口 B2C。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290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562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36004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Overseas warehouse trades cash and inventory risk for speed — it does not remove duty.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海外仓用现金与库存风险换速度，不免关税。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5910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7244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47625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DTC is owning the customer, not just a platform shop; customs data is cross-border trade, not domestic retail.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DTC 是拥有客户，不只是平台开店；海关数据是跨境贸易，不是国内零售。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&amp; materials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资料来源与素材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 before you quote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4090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81500"/>
                <a:gridCol w="4381500"/>
                <a:gridCol w="19050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Ref 编号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Textbook §2.1, §2.2.3–2.2.4, §2.3.3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Path definitions, Alibaba map, platforms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路径定义、平台布局、平台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General Administration of Customs (GAC)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海关总署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Cross-border export 2018–2025, share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出口规模 2018–2025 及占比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SRC-038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Canton Fair (China Import &amp; Export Fair)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广交会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138th session, Oct–Nov 2025 figures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138 届数据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SRC-045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AliExpress official site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速卖通官网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Export B2C example; terms on site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出口 B2C 示例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SRC-083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teaching case (fictional)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教学案例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Phone-holder two paths; no real data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手机支架两路径，非真实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Original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All figures are illustrative or official at the time cited. Customs data is cross-border trade, not domestic online retail.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所有数字均为示意或引用时官方值；海关数据属跨境贸易，非国内网络零售。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5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33500" y="-114300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3619500"/>
            <a:ext cx="4572000" cy="4572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095499"/>
            <a:ext cx="1066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Lesson 5 complete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Three paths · control · overseas warehouse · DTC · customs calibre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3429000"/>
            <a:ext cx="5715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0" i="0">
                <a:solidFill>
                  <a:srgbClr val="8FA9C8"/>
                </a:solidFill>
                <a:latin typeface="Arial"/>
                <a:ea typeface="Arial"/>
                <a:cs typeface="Arial"/>
              </a:rPr>
              <a:t>Next: Lesson 6 — the five B2C operating forms and why a shopfront is not always a brand.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下一课：第 6 课——B2C 五种运作形式，以及为什么店面不等于品牌。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3340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跨境电商概论  ·  Cross-border Ecommerce  · 桂林旅游学院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