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United States</c:v>
                </c:pt>
                <c:pt idx="1">
                  <c:v>Japan</c:v>
                </c:pt>
                <c:pt idx="2">
                  <c:v>China</c:v>
                </c:pt>
                <c:pt idx="3">
                  <c:v>South Korea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60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210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1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60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product,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ways to sell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B2C 五种运作形式 · 平台/自营/混合 · 品牌与建站 · 多维度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§2.2.1, §2.2.4, §2.3.4, §2.4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§2.2 · B2C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“The same product, the same factory — what changes is who owns the goods, the brand and the traffic.”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一句话先记住：产品相同，变化的是谁拥有商品、品牌与流量。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running case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five arrangements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案例开场：五种卖法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One earphone, five selling setups; what differs?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Forms &amp; ownership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运作形式与所有权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Five B2C operating forms; platform vs self-operated vs hybrid.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Brand, tools, dimensions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品牌、工具与维度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SHEIN vs Shopify; tag one order on four dimensions.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Fill the role table; label five arrangements.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returns to one question: who owns the goods, the brand, the traffic and the after-sales duty?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四个环节回到同一个问题：谁拥有商品、品牌、流量与售后责任？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04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763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List the five B2C operating forms in §2.2.4 and give one example of each.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列出教材 §2.2.4 的五种 B2C 运作形式，并各举一例。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3050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764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platform, self-operated and hybrid models by goods ownership, pricing and after-sales.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按商品归属、定价与售后区分平台、自营与混合模式。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05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5052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766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SHEIN as the contrast to explain why Shopify is a site-building service, not a brand.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 SHEIN 为对照，解释为什么 Shopify 是建站服务而不是品牌。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053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705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767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Tag one transaction on at least four dimensions and show the tags do not conflict.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在一笔交易上贴至少四个维度的标签，并说明它们为何不冲突。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§2.2.1, §2.2.4, §2.3.4 or §2.4 and to one column of the role table.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1–5 → 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1—5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ecosystem: actors, paths, B2B channels.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生态系统：主体、路径与 B2B 渠道。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27281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supplies an order and what each actor earns.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42649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谁供货、每类主体赚什么（第 4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06763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Three paths and who keeps control (Lesson 5).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22131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三条路径与控制力（第 5 课）。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25755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the paths a product can take. Lesson 6 asks who owns what inside one B2C sale.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Separate four mixed-up dimensions of one sale.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拆开一笔交易里四个常被混用的维度。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27281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Sort real shops into operating forms.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42649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把真实店铺归入运作形式。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606763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Stop confusing brand, channel and software.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822131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不再混淆品牌、渠道与软件。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257550"/>
            <a:ext cx="4857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§2.2 turns “how it looks” into “who owns the goods, the brand and the data?”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552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552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629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5 compared routes to the buyer; Lesson 6 opens one B2C sale and separates the roles inside it.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857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5 课比较通往买家的路线；第 6 课打开一笔 B2C 交易，分离其中的角色。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earphone, five 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同一款耳机，五种卖法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190999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3714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SAME PRODUCT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37147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earphone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28800"/>
            <a:ext cx="3714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同一家工厂，同一款耳机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14550"/>
            <a:ext cx="3714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changes: goods owner, brand owner, traffic source, after-sales duty, how money is earned.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8750" y="11239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238750" y="11239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91150" y="1200150"/>
            <a:ext cx="2857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72150" y="120015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Amazon 3P 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2150" y="142875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亚马逊第三方店铺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38750" y="171450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238750" y="171450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1150" y="1790700"/>
            <a:ext cx="2857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72150" y="179070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JD self-operated buy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72150" y="20193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京东自营采购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38750" y="23050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8750" y="23050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1150" y="2381250"/>
            <a:ext cx="2857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72150" y="238125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SHEIN own brand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72150" y="260985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SHEIN 自有品牌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38750" y="289560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38750" y="289560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91150" y="2971800"/>
            <a:ext cx="2857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72150" y="297180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Shopify store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72150" y="32004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Shopify 独立站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238750" y="34861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238750" y="34861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91150" y="3562350"/>
            <a:ext cx="2857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72150" y="356235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TikTok live selling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72150" y="3790949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TikTok 直播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4171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4171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4248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Identical product — five different businesses. Before quoting a price, know which role you play.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4476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产品完全相同——五种不同的生意。报价之前，先知道自己扮演哪个角色。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50292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Same earphone, five arrangements: what exactly is different?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537210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lesson gives you four questions: who owns goods, brand, traffic and after-sales duty.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本课给你四个问题：谁拥有商品、品牌、流量与售后责任。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Five operating forms are ways of running, not five kinds of goods.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五种运作形式是经营方式，不是五类商品。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ownership is the clearest test of platform vs self-operated.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商品归属是判断平台与自营最清楚的检验。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36687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transaction can carry several dimension tags at once.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一笔交易可同时带多个维度的标签。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Reciting the five forms but failing to classify a real shop.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把五种形式当清单背，遇到真实店铺却无法归类。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431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763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Platform and self-operated both show goods and a buy button — the difference is ownership and duty.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3796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平台与自营都有商品和购买按钮——区别在归属与责任。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7685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7016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Mixing brand, channel and software: a Shopify store looks like a brand, so is Shopify one?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105005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品牌、渠道与软件混为一谈：Shopify 建的店像品牌，Shopify 就是品牌吗？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991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24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530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shopfront is not an owner. Ask who holds the goods, the brand, the data and the duty.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B2C: selling to the end consumer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B2C：面向终端消费者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§2.2.1  ·  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238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10191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DEFINITION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1019175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7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B2C sells goods or services to end consumers — also called online retail.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85950"/>
            <a:ext cx="1019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B2C 向终端消费者销售商品或服务，也称零售电商。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457450"/>
            <a:ext cx="3454400" cy="13335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257175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GLOBAL RETAIL 2022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72415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全球零售占比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91465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≈ 18%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of all retail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33375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教材图 2-3：B2C 约占全球零售 18%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68800" y="2457450"/>
            <a:ext cx="3454400" cy="13335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21200" y="257175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CHINA 2020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1200" y="272415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中国网络零售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1200" y="291465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$1.41 tn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world No.1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1200" y="333375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表 2-1：约 1.414 万亿美元，排名第一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75600" y="2457450"/>
            <a:ext cx="3454400" cy="13335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28000" y="257175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CALIBRE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28000" y="272415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口径提醒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28000" y="291465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B2C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not B2B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28000" y="333375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中国第一是 B2C 比较，非美国领先的 B2B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42672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42672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4343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Keep the calibres apart: 18% is a retail share; China No.1 is a B2C comparison; neither is the US-led B2B ranking.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4572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口径要分开：18% 是零售占比；中国第一是 B2C 比较；二者都不是美国领先的 B2B 排名。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B2C operating 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五种 B2C 运作形式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§2.2.4  ·  课堂重点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38100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81100"/>
            <a:ext cx="342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9700" y="12001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Direct sales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9700" y="14478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直接销售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6750" y="12192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 or make, then sell to consumers.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6750" y="150495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自己采购或生产，直接卖给消费者。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07645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2076450"/>
            <a:ext cx="38100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2190750"/>
            <a:ext cx="342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9700" y="2209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Online intermediary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09700" y="24574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线上中介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6750" y="222885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Owns no goods; matches buyers and sellers for commission.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6750" y="25146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不拥有商品，撮合买卖双方赚佣金。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0861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3086100"/>
            <a:ext cx="38100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3200400"/>
            <a:ext cx="342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09700" y="32194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Advertising model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09700" y="34671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广告型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6750" y="32385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Free content gathers traffic; ads earn the money.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6750" y="352425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免费内容聚流量，广告赚收入。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09575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2000" y="4095750"/>
            <a:ext cx="38100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4210050"/>
            <a:ext cx="342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09700" y="4229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Community model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09700" y="44767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社区型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76750" y="424815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community of shared interest carries commerce.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6750" y="45339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基于共同兴趣社区做交易。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51054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62000" y="5105400"/>
            <a:ext cx="38100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90599" y="5219700"/>
            <a:ext cx="342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09700" y="52387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Live-stream model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09700" y="54864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直播型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76750" y="52578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Born in China; demo and sell in real time.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76750" y="554355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起源于中国，实时展示与销售。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2000" y="62103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" y="62103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2500" y="62865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list describes how a business runs — not what it sells, and not who the buyer is.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" y="65151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这张清单描述“怎么经营”，不描述“卖什么”，也不描述买家是谁。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Forms overlap in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形式在实践中重叠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One platform, three forms, one 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ONE SHORT-VIDEO PLATFORM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Runs a community of interest — community model.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运营兴趣社区——社区型。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7811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8231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Sells ad space — advertising model.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23599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出售广告位——广告型。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385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68663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Hosts third-party shops — intermediary.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784031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承载第三方店铺——中介。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19898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3129095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Streams live sales — live-stream model.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344463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直播带货——直播型。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403860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analysis task is not to force a shop into one box.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READ IT LIKE THIS</a:t>
            </a:r>
          </a:p>
        </p:txBody>
      </p:sp>
      <p:sp>
        <p:nvSpPr>
          <p:cNvPr id="26" name="Oval 25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Identify which forms appear on the page.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识别页面上出现了哪些形式。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Then ask which form drives the revenue.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再问哪一种形式驱动收入。</a:t>
            </a:r>
          </a:p>
        </p:txBody>
      </p:sp>
      <p:sp>
        <p:nvSpPr>
          <p:cNvPr id="32" name="Oval 31"/>
          <p:cNvSpPr/>
          <p:nvPr/>
        </p:nvSpPr>
        <p:spPr>
          <a:xfrm>
            <a:off x="65246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67500" y="25429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brand flagship may be a direct seller while its host platform earns ads and commission.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500" y="2946212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品牌旗舰店可能是直接销售者，而它所在的平台同时赚广告与佣金。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Same page, several forms, one money-maker. Name the form that pays the bills.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同一页面、多种形式、一个赚钱来源；说出付账的是哪一种。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Platform, self-operated, hybrid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平台、自营与混合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The clearest test: who owns the goods?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4287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19200"/>
            <a:ext cx="5334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Platform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2400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9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平台  ·  Taobao 淘宝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828800"/>
            <a:ext cx="590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Provides market space and rules; owns no goods.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133600"/>
            <a:ext cx="5905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提供市场空间与规则，不拥有商品。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48500" y="1238250"/>
            <a:ext cx="4000500" cy="10858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19950" y="1371600"/>
            <a:ext cx="3714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Earns commission and ads; seller prices and ships.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19950" y="1943100"/>
            <a:ext cx="3714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Before delivery, who owns the goods? Who do you call for a refund?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264795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2000" y="2647950"/>
            <a:ext cx="57150" cy="1428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0599" y="2800350"/>
            <a:ext cx="5334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Self-operated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0599" y="31051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9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自营  ·  SHEIN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3409950"/>
            <a:ext cx="590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Buys stock and resells; owns inventory and pricing.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3714750"/>
            <a:ext cx="5905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买断并转售，拥有库存与定价。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48500" y="2819400"/>
            <a:ext cx="4000500" cy="10858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19950" y="2952750"/>
            <a:ext cx="3714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Earns the margin; bears stock risk and after-sales.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19950" y="3524250"/>
            <a:ext cx="3714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Before delivery, who owns the goods? Who do you call for a refund?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2291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229100"/>
            <a:ext cx="57150" cy="1428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381500"/>
            <a:ext cx="5334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Hybrid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0599" y="468630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9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混合  ·  JD · Amazon 京东·亚马逊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599" y="4991100"/>
            <a:ext cx="590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Runs own retail plus a third-party market.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0599" y="5295900"/>
            <a:ext cx="5905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既做自营又引入第三方。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48500" y="4400550"/>
            <a:ext cx="4000500" cy="10858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19950" y="4533900"/>
            <a:ext cx="3714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Two income lines; duties differ by listing.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19950" y="5105400"/>
            <a:ext cx="3714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Before delivery, who owns the goods? Who do you call for a refund?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models, four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三种模式，四项检验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Goods · pricing · margin · after-sales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3462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2743200"/>
                <a:gridCol w="2743200"/>
                <a:gridCol w="27051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Check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Platform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Self-operated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自营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Hybrid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混合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Owns goods?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商品归属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 — seller does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否，卖家拥有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Yes — retailer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是，零售商拥有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Split by listing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按商品区分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Sets price?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Retailer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零售商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Both lines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两者兼有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Earns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收入来源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Commission + ads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佣金+广告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Margin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差价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Commission + margin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佣金+差价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After-sales duty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售后责任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Retailer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零售商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Depends on seller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视卖家而定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34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34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10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Hybrid blurs duties: before a dispute, the customer may not know who the actual seller is.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38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混合模式模糊责任；发生纠纷前，顾客未必知道实际卖家是谁。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SHEIN is a brand; Shopify is not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SHEIN 是品牌；Shopify 不是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Brand vs site-building service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SHEIN  ·  BRAND + RETAILER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Designs, sources and sells under its own brand.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设计、采购并以自有品牌销售。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Owns positioning, pricing and customer data — DTC core.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拥有定位、定价与客户数据——DTC 的核心。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429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store built on Shopify can be a real brand. The software is not.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46212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 Shopify 建的店可以是真品牌，但软件本身不是。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SHOPIFY  ·  SITE-BUILDING SERVICE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Sells software, templates and infrastructure to merchants.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向商家出售软件、模板与基础设施。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953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Earns subscriptions and service fees; owns no goods, no brand, no customer list.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赚订阅与服务费；不拥有商品、品牌或客户名单。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7397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Seeing a Shopify store, ask: who owns the brand and the list? The merchant.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看到 Shopify 店，问品牌与名单归谁——归商家。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Same software can host very different businesses. Ownership, not appearance, defines the model.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同一套软件可以承载完全不同的生意；定义模式的是所有权，不是外观。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order, many tags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一笔交易，多个标签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Six questions, six dimensions  ·  六个维度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8191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38100" cy="819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81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Who trades?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0" y="12001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交易主体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4859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B2B / B2C / C2C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1250" y="1066800"/>
            <a:ext cx="5143500" cy="8191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91250" y="1066800"/>
            <a:ext cx="38100" cy="819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1181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Ownership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0" y="12001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所有权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1750" y="14859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Platform / self-operated / hybrid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019300"/>
            <a:ext cx="5143500" cy="8191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019300"/>
            <a:ext cx="38100" cy="81915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2500" y="21336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Breadth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0" y="21526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2E7D5B"/>
                </a:solidFill>
                <a:latin typeface="微软雅黑"/>
                <a:ea typeface="微软雅黑"/>
                <a:cs typeface="微软雅黑"/>
              </a:rPr>
              <a:t>品类宽度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24384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Comprehensive / vertical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1250" y="2019300"/>
            <a:ext cx="5143500" cy="8191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1250" y="2019300"/>
            <a:ext cx="38100" cy="8191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81750" y="21336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Device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39250" y="21526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设备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1750" y="24384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Mobile / PC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971800"/>
            <a:ext cx="5143500" cy="8191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2971800"/>
            <a:ext cx="38100" cy="819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3086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Scene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10000" y="31051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场景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33909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Social / local / live-stream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91250" y="2971800"/>
            <a:ext cx="5143500" cy="8191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191250" y="2971800"/>
            <a:ext cx="38100" cy="8191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81750" y="3086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Flow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39250" y="31051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流向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1750" y="33909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Export / import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4076699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4076699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4152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T-shirt bought from a self-operated brand’s live room on a phone is B2C, mobile, social, live-stream and self-operated — five true tags, no conflict.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45434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在手机上从自营品牌直播间买一件 T 恤，同时是 B2C、移动、社交、直播与自营——五个标签并不矛盾。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50292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Mixed dimensions create fake questions.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535305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“Is mobile ecommerce bigger than ecommerce?” compares a device with the whole — a subset with its set. Separate the dimensions first.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“移动电商是否比电商大？”拿设备与整体相比——子集与全集。先把维度分开。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C2C in one slide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C2C：一页带过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Consumer to consumer  ·  简要讲解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WHAT IT IS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Consumers sell to consumers through a platform.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消费者通过平台卖给消费者。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eBay auctions; Poshmark (~20% per sale per the textbook); Mercari.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98661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eBay 拍卖；Poshmark（教材称每笔约 20% 佣金）；Mercari。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9537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28526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matches and charges, owns no goods.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3494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平台撮合并收费，不拥有商品。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LABELS EVOLVE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eBay began as C2C; later it required business info from sellers and drifted to B2C.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51111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eBay 起于 C2C；后来要求个人卖家提供企业信息，向 B2C 演变。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4478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380975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Classification is descriptive; firms evolve and yesterday’s label may not fit today.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78428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分类是描述性的；企业会演化，昨天的标签今天未必合适。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C2C is a trading-party dimension, not a device or scene dimension.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C2C 是交易主体维度，不是设备或场景维度。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Example 1 · JD and Taobao differ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1 · 京东与淘宝不是同一模式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Concepts: platform, self-operated, hybrid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TWO SHOPFRONTS, TWO MODELS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Taobao mainly provides market space — sellers own the goods.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淘宝主要提供市场空间——卖家拥有商品。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JD self-operates many items, hosts third parties and builds its own logistics.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京东自营大量商品，同时引入第三方，并自建物流。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397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difference: who owns the goods and answers for after-sales.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区别在谁拥有商品、谁负责售后。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TEST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Who owns the goods before delivery?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6316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交付前商品归谁？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027281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Who prices them?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242649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谁定价？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606763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Who do you call for a refund?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822131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退货找谁？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5100" y="3238500"/>
            <a:ext cx="46672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Appearance can match; ownership cannot be faked. Ask the three questions and the model is named.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Concepts used: platform, self-operated and hybrid models.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用到的概念：平台、自营与混合模式。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Example 2 · Shopify vs SHEIN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2 · Shopify 与 SHEIN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Concepts: brand and site-building service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SHOPIFY SELLS TOOLS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Storefront software, payments, app integrations.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店面软件、支付与应用集成。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Income: subscriptions and services.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收入：订阅与服务费。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Owns no goods, no brand, no customer list.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不拥有商品、品牌或客户名单。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SHEIN SELLS ITS BRAND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Designs and sources its own label.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设计并采购自有品牌。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Income: the product margin.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收入：商品差价。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Owns positioning, pricing and the customer relationship.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拥有定位、定价与客户关系。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Two similar-looking websites can sit at opposite ends of the value chain.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看起来相似的店面，可能位于价值链的两端。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earphone, five arrangements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耳机，五种安排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5720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095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SETUP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7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factory, one earphone model, five selling arrangements.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5740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同一家工厂、同一款耳机、五种销售安排。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857500"/>
            <a:ext cx="4095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Fictional comparison for role identification. No real sales data is used.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0" y="990599"/>
            <a:ext cx="57150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0" y="1143000"/>
            <a:ext cx="523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QUESTION  ·  面临的问题</a:t>
            </a:r>
          </a:p>
        </p:txBody>
      </p:sp>
      <p:sp>
        <p:nvSpPr>
          <p:cNvPr id="16" name="Oval 15"/>
          <p:cNvSpPr/>
          <p:nvPr/>
        </p:nvSpPr>
        <p:spPr>
          <a:xfrm>
            <a:off x="5953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0" y="1447800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product is identical; the arrangements differ in goods ownership, brand ownership, traffic source, after-sales and income.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0" y="1851111"/>
            <a:ext cx="50863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产品相同，安排在商品归属、品牌归属、流量来源、售后责任与收入方式上不同。</a:t>
            </a:r>
          </a:p>
        </p:txBody>
      </p:sp>
      <p:sp>
        <p:nvSpPr>
          <p:cNvPr id="19" name="Oval 18"/>
          <p:cNvSpPr/>
          <p:nvPr/>
        </p:nvSpPr>
        <p:spPr>
          <a:xfrm>
            <a:off x="5953125" y="24478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0" y="2380975"/>
            <a:ext cx="5086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Before quoting prices or duties, know which role you carry.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0" y="2587393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谈价格或责任前，先知道自己承担哪个角色。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2000" y="4038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0100" y="4038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2500" y="4114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We compare roles and obligations, not product quality. No real cost or sales data is used.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4343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比较的是角色与义务，不是产品质量；不使用真实成本或销售数据。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owns what in each arrangement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每种安排中谁拥有什么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Goods · brand · traffic · after-sales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9" cy="49038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2095499"/>
                <a:gridCol w="2190750"/>
                <a:gridCol w="2000250"/>
                <a:gridCol w="200025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Arrangement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Goods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Brand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品牌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Traffic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After-sales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售后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88315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 · Amazon 3P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亚马逊第三方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 (or licensed)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卖家/授权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8315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 · JD self-operated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京东自营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JD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京东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Factory supplies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工厂供货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JD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京东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JD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京东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88315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3 · SHEIN own brand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SHEIN 品牌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SHEIN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SHEIN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SHEIN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SHEIN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SHEIN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SHEIN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SHEIN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SHEIN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8315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4 · Shopify store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Shopify 独立站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Merchant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Merchant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Merchant pays ads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商家自购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Merchant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88315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5 · TikTok live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TikTok 直播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Host or brand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达人/品牌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Host or brand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达人/品牌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feeds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平台分发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Host or brand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达人/品牌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9245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9245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6000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factory earns a making margin in 2 and 3; it earns a trading margin only when it becomes the seller in 1, 4 and 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2293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工厂在安排 2、3 中赚制造利润；只有在 1、4、5 中成为卖家时才赚贸易差价。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Read the table like this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这样读这张表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Role decides margin and risk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382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2763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Your margin follows your role, not your product.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利润取决于角色，而不是产品。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669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00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0" y="24384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2 and 3 the factory avoids traffic and inventory risk — and gives up the customer.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 2、3 中工厂避开流量与库存风险，也让出了客户。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290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562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36004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4 and 5 the seller owns the customer — and pays for traffic and service.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 4、5 中卖家拥有客户——也自付流量与服务。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5910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7244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0" y="47625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Brand equity accumulates fastest in 3 and 4; that needs content, acquisition and retention skills.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品牌资产在 3、4 积累最快；需要内容、获客与留存能力。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Economies by total ecommerce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主要经济体电商总规模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B2B + B2C, 2020  ·  UNCTAD via Fig. 2-7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52500"/>
            <a:ext cx="666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Total ecommerce (B2B + B2C), USD trillion, 2020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62000" y="1257300"/>
          <a:ext cx="6858000" cy="36195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52500" y="5029200"/>
            <a:ext cx="666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括号内为占四国合计（约 15 万亿）比例：美 60% · 日 20% · 中 13% · 韩 7%。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0499" y="1257300"/>
            <a:ext cx="3619500" cy="3810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39099" y="142875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HOW TO READ THIS</a:t>
            </a:r>
          </a:p>
        </p:txBody>
      </p:sp>
      <p:sp>
        <p:nvSpPr>
          <p:cNvPr id="14" name="Oval 13"/>
          <p:cNvSpPr/>
          <p:nvPr/>
        </p:nvSpPr>
        <p:spPr>
          <a:xfrm>
            <a:off x="8048625" y="17973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1500" y="1733550"/>
            <a:ext cx="3086100" cy="4371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Bar = total ecommerce incl. B2B — not a B2C ranking.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1500" y="2118961"/>
            <a:ext cx="308610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柱长 = 含 B2B 的电商总规模，非 B2C 排名。</a:t>
            </a:r>
          </a:p>
        </p:txBody>
      </p:sp>
      <p:sp>
        <p:nvSpPr>
          <p:cNvPr id="17" name="Oval 16"/>
          <p:cNvSpPr/>
          <p:nvPr/>
        </p:nvSpPr>
        <p:spPr>
          <a:xfrm>
            <a:off x="8048625" y="26699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91500" y="2606184"/>
            <a:ext cx="3086100" cy="237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US total is driven by B2B (≈ $8.3 tn).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1500" y="2803653"/>
            <a:ext cx="308610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美国总量主要由 B2B 驱动（约 8.3 万亿）。</a:t>
            </a:r>
          </a:p>
        </p:txBody>
      </p:sp>
      <p:sp>
        <p:nvSpPr>
          <p:cNvPr id="20" name="Oval 19"/>
          <p:cNvSpPr/>
          <p:nvPr/>
        </p:nvSpPr>
        <p:spPr>
          <a:xfrm>
            <a:off x="8048625" y="3354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1500" y="3290876"/>
            <a:ext cx="3086100" cy="237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China leads B2C (Table 2-1).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1500" y="3488344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中国 B2C 第一（表 2-1）。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39099" y="4038600"/>
            <a:ext cx="3238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Brackets = share of the four-country total (≈ $15 tn), not of the world.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claims to correct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Clear before you classify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0953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10763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is the seller.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13049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平台就是卖家。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29300" y="10858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81700" y="10763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0" y="10763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gives space and rules; the seller owns the goods.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400" y="14097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平台提供空间与规则；卖家拥有商品。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1866899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19716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1952624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Self-operated means own warehouse.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21812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自营就是自建仓库。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29300" y="19621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81700" y="195262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400" y="1952624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Self-operated means owning the goods and the sale; storage can be outsourced.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8400" y="22860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自营的核心是拥有商品与销售；仓储可外包。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743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28479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9200" y="28289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Shopify is a brand.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30575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Shopify 是一个品牌。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29300" y="28384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81700" y="28289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400" y="28289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Shopify sells software; brand and customer list belong to the merchant.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8400" y="31623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Shopify 出售软件；品牌与客户名单归商家。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6195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37242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9200" y="3705224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Mobile or social is a fourth type.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9200" y="3933824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移动或社交电商是第四种类型。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29300" y="37147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81700" y="370522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48400" y="3705224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They are device and scene dimensions, stacked on B2B, B2C or C2C.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48400" y="40386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它们是设备与场景维度，可叠加于 B2B/B2C/C2C。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4958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46005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19200" y="45815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branded-looking site is DTC.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19200" y="48101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店铺看起来有品牌就是 DTC。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29300" y="45910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81700" y="45815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48400" y="45815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Looks are not ownership; check who owns goods, data and pricing.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48400" y="49149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外观不等于所有权；要看谁拥有商品、数据与定价。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5372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52500" y="54768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19200" y="54578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C2C and B2C are fixed labels.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19200" y="56864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C2C 与 B2C 是固定标签。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829300" y="54673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81700" y="54578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8400" y="54578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Firms evolve: eBay began C2C, then asked sellers for business info.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48400" y="57912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企业会演化；eBay 起于 C2C，后要求卖家提供企业信息。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to know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B2C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企业对消费者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Business sells to end consumers.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15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33900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Direct seller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3900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直接销售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3900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Buys or makes, sells direct.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53399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Online intermediary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3399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线上中介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3399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Matches parties; owns no goods; takes commission.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Self-operated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自营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Retailer buys stock, bears inventory and after-sales.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15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33900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Hybrid model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3900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混合模式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3900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One platform runs own retail plus a market.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010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53399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DTC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399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直面消费者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53399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Brand sells via own channels, owns data.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Site-building service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建站服务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Sells software and templates for shops.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815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33900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C2C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33900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消费者对消费者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33900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Consumers trade via a platform.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010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153399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Dimension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53399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维度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53399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An independent standard for classifying.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47625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4400" y="48768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After-sales obligation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4400" y="51435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售后义务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53721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Duty for returns, repairs and disputes.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to argue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0015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257300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factory with no marketing team — which role should it take first?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没有营销团队的工厂应先承担哪个角色？为什么？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384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95550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can two identical-looking shops run opposite economics?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为什么两家店看起来一样，经济账却相反？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433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676649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733799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Is live-streaming on a platform “private domain”? Use dimension tags.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平台上的直播是私域吗？用维度标签解释。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815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9149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972050"/>
            <a:ext cx="99060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Pick a shop you know; tag it on four dimensions. Which tag best explains its price?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选一家你熟悉的店，在四个维度上贴标签。哪个标签最能解释它的价格？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Activity · the role table (12 min)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课堂活动 · 角色表（12 分钟）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Pairs or groups of 3–4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668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3525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50" y="12001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Draw four columns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00250" y="14668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画四列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12192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Goods · brand · traffic · after-sales.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16002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商品·品牌·流量·售后。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1717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62000" y="21717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24574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 min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00250" y="23050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Fill five arrangements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250" y="25717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填五种安排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0" y="23241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Use the earphone case rows.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0" y="27051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按耳机案例的五种安排填写。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2766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62000" y="32766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35623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00250" y="34099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Add dimension tags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00250" y="36766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贴维度标签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0" y="34290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At least four tags per arrangement.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0" y="38100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每种安排至少四个维度标签。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3815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62000" y="43815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46672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min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00250" y="45148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Pick the brand-builder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00250" y="47815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选品牌积累者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15000" y="45339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Name one capability it requires.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15000" y="49149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说出一项所需能力。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54102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54102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5486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Output: a completed role table and dimension tags for five arrangements.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715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学生产出：完成的角色表与五种安排的维度标签。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Check your understanding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形成性自测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5 questions  ·  必答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0858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1.  The clearest test of platform vs self-operated is…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14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判断平台与自营最清楚的检验是……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who designs the page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33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who owns the goods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41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who ships faster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49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who has more users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07645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2500" y="21717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2.  JD runs own retail plus a third-party market. JD is…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240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京东既做自营又引入第三方，属于……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 pure platform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433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self-operated only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341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 hybrid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49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C2C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1623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2500" y="32575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3.  Shopify earns mainly by…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3486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Shopify 主要通过……赚钱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product margin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433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subscriptions and services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341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selling its own brand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49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commission on sales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24815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3434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4.  In which arrangement does the factory keep brand and customer data?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4572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哪种安排中工厂保留品牌与客户数据？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JD self-operated buy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433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SHEIN own brand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341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Amazon 3P shop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249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TikTok live as supplier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53340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4292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5.  “Is mobile ecommerce bigger than ecommerce?” fails because…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657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“移动电商是否比电商大”是伪问题，因为……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mobile data is secret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433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a device is compared with the whole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341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mobile is only C2C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249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ecommerce excludes mobile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Forms, ownership, brand, dimensions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382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2763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Five operating forms describe how a business runs; real shops mix them.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五种运作形式描述经营方式；真实店铺常混合使用。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669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00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0" y="24384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ownership separates platform, self-operated and hybrid; it also sets pricing and after-sales duty.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商品归属区分平台、自营与混合，也决定定价与售后责任。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290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562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36004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SHEIN is a brand and retailer; Shopify sells the software. Same look, different business.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SHEIN 是品牌与零售商；Shopify 卖软件。店面相似，生意不同。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5910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7244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0" y="47625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order can carry many dimension tags; mixing dimensions creates fake questions.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一笔交易可有多个维度标签；混用维度会产生伪问题。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&amp; materials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资料来源与素材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 before you quote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66800"/>
          <a:ext cx="10668000" cy="3555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6750"/>
                <a:gridCol w="4286250"/>
                <a:gridCol w="19050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Ref 编号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Textbook §2.2.1, §2.2.4, §2.3.4, §2.4; Fig. 2-3; Table 2-1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Definition, five forms, B2C vs B2B, C2C, scale data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定义、五种形式、区别、C2C、规模数据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UNCTAD 2021 via textbook Fig. 2-7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UNCTAD 转引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Economies total ecommerce 2020 (illustrative)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经济体电商总规模 2020（约数）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SRC-016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JD &amp; Shopify official pages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京东/Shopify 官网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Hybrid model and site-building service cases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混合模式与建站服务案例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SRC-085–088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teaching case (fictional)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教学案例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Earphone five arrangements; no real data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耳机五种安排，非真实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Original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800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800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4876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Figures are textbook-cited approximations; platform terms follow the official current pages.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105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数字为教材转引约数；平台条款以官方当前页面为准。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6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33500" y="-114300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72500" y="3619500"/>
            <a:ext cx="4572000" cy="4572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095499"/>
            <a:ext cx="10668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Lesson 6 complete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Five forms · ownership · brand vs tool · dimensions · C2C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3429000"/>
            <a:ext cx="5715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36576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0" i="0">
                <a:solidFill>
                  <a:srgbClr val="8FA9C8"/>
                </a:solidFill>
                <a:latin typeface="Arial"/>
                <a:ea typeface="Arial"/>
                <a:cs typeface="Arial"/>
              </a:rPr>
              <a:t>Next: Lesson 7 — turning the ecosystem map into a six-step order flow, with money and goods on different clocks.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下一课：第 7 课——把生态图变成六步订单流程，货与钱各走各的钟。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3340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跨境电商概论  ·  Cross-border Ecommerce  · 桂林旅游学院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