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ecosystem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order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生态系统与订单流程  ·  上中下游 · 六步流程 · 三种流动 · PESTEL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§1.2.1, §1.2.2, §1.7, §2.1, §2.2.4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§1.2 · ecosystem &amp; flow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“The ecosystem is a map; the order is a clock. This lesson turns the map into a sequence.”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一句话先记住：生态是地图，订单是钟；本课把地图变成按时间排列的序列。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case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14-day trip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案例开场：14 天旅程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One backpack, two borders, six organisations.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Actors &amp; the chain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主体与链条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Upstream / midstream / downstream; core vs support.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Order flow &amp; three clocks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订单流程与三种钟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Six steps; goods, money and info move apart.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Draw the 14-day timeline; tag the weak link.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returns to one question: at this step, who acts, what record is made, and which clock is running?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四个环节回到同一个问题：这一步谁行动、产生什么记录、哪只钟在走？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Identify upstream, midstream and downstream actors, and separate core actors from supporting services.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识别上游、中游与下游主体，并区分核心主体与支撑服务。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Arrange a cross-border B2C order into six steps and name the actor that acts at each step.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把一笔跨境 B2C 订单排成六步，并为每一步指定行动主体。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why goods and money move on different clocks in B2C and in B2B.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 B2C 与 B2B 中货与钱为何按不同节奏移动。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PESTEL to tell which step a macro change hits first, and what cost it changes.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 PESTEL 判断一项宏观变化最先影响哪一步，以及改变哪项成本。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§1.2.1, §1.2.2, §2.1, §2.2.4 or §1.7 and to one column of the 14-day timeline.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1, 5–6 → 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1、5—6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ecosystem: who is in it and the three paths goods can take.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69010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生态系统：有哪些主体，以及商品可走的三条路径。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0300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33124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Platform, seller and brand are different roles (Lesson 6).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448492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平台、卖家与品牌是不同角色（第 6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8249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12606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the map. Lesson 7 asks who moves when an order is placed.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3381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你已认识地图；第 7 课问下单后谁在行动。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2575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ecosystem is a map of actors. An order is a sequence of actions over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Turn the static map into a time-ordered flow.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把静态地图变成按时间排列的流程。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27281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Separate the step (a task) from the actor (an organisation).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42649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把步骤（任务）与主体（组织）分开。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606763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why goods and money do not move together.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822131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说明货与钱为何不一起移动。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257550"/>
            <a:ext cx="4857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§1.2 asks “who is in it”; the order asks “who acts, when, and on what record?”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552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552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629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6 named the roles; Lesson 7 puts them on a timeline and watches the money lag behind the goods.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857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6 课点出角色；第 7 课把他们放到时间线上，并看到钱落后于货。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backpack, a 14-day trip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一只背包，14 天旅程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190999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3714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3714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$38 backpack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28800"/>
            <a:ext cx="3714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Ama in Accra → Shenzhen seller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Day 0 order and card authorisation; Day 14 delivery and platform settlement.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8750" y="11239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238750" y="11239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91150" y="120015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Two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7900" y="12001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两道海关边界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7900" y="14287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borders crossed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38750" y="171450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38750" y="171450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1150" y="179070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Six+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57900" y="17907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至少六家组织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900" y="20193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organisations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38750" y="23050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8750" y="23050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1150" y="238125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57900" y="23812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十四天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57900" y="26098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days door to door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4171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4171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248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buyer sees one seller. If it breaks, the cause may sit with the bank, forwarder, airline, customs or local courier.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476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买家只看到一个卖家；一旦出问题，原因可能在银行、货代、航司、海关或本地快递。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50292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Where in the 14 days is the order most fragile? Who is responsible when it breaks?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537210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lesson gives you three distinctions to answer that: step vs actor, goods vs money, domestic vs cross-border.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本课给你三个区分来回答：步骤与主体、货与钱、国内与跨境。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chain is a division of labour: each actor does one task and hands over one record.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链条是分工：每个主体完成一项任务并交接一份记录。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and money move on different clocks; the gap is the source of cash and trust problems.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货与钱按不同节奏移动；这个时间差是现金流与信任问题的来源。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366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PESTEL is not a list to recite; each factor must land on a concrete step.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999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PESTEL 不是背诵清单；每个因素都要落到具体步骤。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Drawing the chain as one straight line and forgetting the platform coordinates, not transports.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把链条画成直线，忽略平台是协调者而非运输者。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4003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7319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Assuming the buyer’s payment reaches the seller at once; the settlement window and deposit are ignored.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7650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以为买家付款立即到卖家账；结算窗口与定金被忽略。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654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985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Reciting PESTEL as six words with no factor tied to a step or a cost.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301898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 PESTEL 背成六个词，却没有把任何因素落到步骤或成本。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991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24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530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step is a task; an actor is an organisation. Find the step first, then ask who did it.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Upstream, midstream, downstream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上游、中游与下游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§1.2.1  ·  参与主体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600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UPSTREAM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0495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上游  ·  供应商 · 制造商 · 品牌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79070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Supplier / maker / brand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62500" y="1276350"/>
            <a:ext cx="5905500" cy="1181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53000" y="1390650"/>
            <a:ext cx="55245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capacity and the product.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拥有产能与产品。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819400"/>
            <a:ext cx="106680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2819400"/>
            <a:ext cx="57150" cy="16002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99085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MIDSTREAM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599" y="325755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中游  ·  跨境电商平台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54330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platform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62500" y="3028950"/>
            <a:ext cx="5905500" cy="1181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953000" y="3143250"/>
            <a:ext cx="55245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Coordinates the transaction.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协调这笔交易。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4572000"/>
            <a:ext cx="106680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4572000"/>
            <a:ext cx="57150" cy="16002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743450"/>
            <a:ext cx="3429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DOWNSTREAM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0599" y="501015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下游  ·  终端消费者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5295900"/>
            <a:ext cx="3429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End consumer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62500" y="4781550"/>
            <a:ext cx="5905500" cy="1181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953000" y="4895850"/>
            <a:ext cx="55245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Owns demand and the wallet.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拥有需求与钱包。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the chain works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链条如何运转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Goods down, money up, info both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04774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04774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Goods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2400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0" y="1276350"/>
            <a:ext cx="7239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Flow downstream to the consumer.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向下游流向消费者。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28850"/>
            <a:ext cx="10668000" cy="104774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28850"/>
            <a:ext cx="57150" cy="1047749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4003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Demand &amp; money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268605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需求与资金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0" y="2438400"/>
            <a:ext cx="7239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Flow upstream to the maker.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向上游流回制造端。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390900"/>
            <a:ext cx="10668000" cy="104774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390900"/>
            <a:ext cx="57150" cy="1047749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35623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Information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848099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信息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0" y="3600450"/>
            <a:ext cx="7239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Platform coordinates both ways.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平台双向协调。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552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705350"/>
            <a:ext cx="10210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CAVEAT  ·  注意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0599" y="4914900"/>
            <a:ext cx="10210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Vertical integration blurs the positions: a brand may produce, sell and run its own site at once.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5257800"/>
            <a:ext cx="102108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垂直一体化会模糊位置：一个品牌可能同时生产、销售并运营自有网站。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seller on a platform is downstream of the platform but upstream of the consumer. Position depends on which deal you analyse.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平台上的卖家相对平台在下游，相对消费者在上游；位置取决于你分析的是哪笔交易。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Core, support, periphery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核心、支撑与外围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§1.2.2  ·  生态系统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3771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CORE  ·  核心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2800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Buyer and seller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2800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买家与卖家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27281"/>
            <a:ext cx="2800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Meet and trade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42649"/>
            <a:ext cx="2800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相遇并交易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7664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06763"/>
            <a:ext cx="2800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platform links them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22131"/>
            <a:ext cx="2800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平台连接二者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790949"/>
            <a:ext cx="2952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Even if they agree, one failed support service still breaks the order.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1500" y="990599"/>
            <a:ext cx="34290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10100" y="11430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SUPPORT  ·  支撑（每单必需）</a:t>
            </a:r>
          </a:p>
        </p:txBody>
      </p:sp>
      <p:sp>
        <p:nvSpPr>
          <p:cNvPr id="23" name="Oval 22"/>
          <p:cNvSpPr/>
          <p:nvPr/>
        </p:nvSpPr>
        <p:spPr>
          <a:xfrm>
            <a:off x="4619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62500" y="144780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Logistics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62500" y="165421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物流</a:t>
            </a:r>
          </a:p>
        </p:txBody>
      </p:sp>
      <p:sp>
        <p:nvSpPr>
          <p:cNvPr id="26" name="Oval 25"/>
          <p:cNvSpPr/>
          <p:nvPr/>
        </p:nvSpPr>
        <p:spPr>
          <a:xfrm>
            <a:off x="4619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62500" y="199535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62500" y="220176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支付</a:t>
            </a:r>
          </a:p>
        </p:txBody>
      </p:sp>
      <p:sp>
        <p:nvSpPr>
          <p:cNvPr id="29" name="Oval 28"/>
          <p:cNvSpPr/>
          <p:nvPr/>
        </p:nvSpPr>
        <p:spPr>
          <a:xfrm>
            <a:off x="4619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62500" y="254290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Customs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62500" y="274931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通关</a:t>
            </a:r>
          </a:p>
        </p:txBody>
      </p:sp>
      <p:sp>
        <p:nvSpPr>
          <p:cNvPr id="32" name="Oval 31"/>
          <p:cNvSpPr/>
          <p:nvPr/>
        </p:nvSpPr>
        <p:spPr>
          <a:xfrm>
            <a:off x="4619625" y="31572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62500" y="3090451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Finance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62500" y="3296869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金融</a:t>
            </a:r>
          </a:p>
        </p:txBody>
      </p:sp>
      <p:sp>
        <p:nvSpPr>
          <p:cNvPr id="35" name="Oval 34"/>
          <p:cNvSpPr/>
          <p:nvPr/>
        </p:nvSpPr>
        <p:spPr>
          <a:xfrm>
            <a:off x="4619625" y="37048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62500" y="3638001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Marketing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62500" y="3844419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营销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01000" y="990599"/>
            <a:ext cx="34290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0" y="11430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PERIPHERY  ·  外围（非每单必需）</a:t>
            </a:r>
          </a:p>
        </p:txBody>
      </p:sp>
      <p:sp>
        <p:nvSpPr>
          <p:cNvPr id="40" name="Oval 39"/>
          <p:cNvSpPr/>
          <p:nvPr/>
        </p:nvSpPr>
        <p:spPr>
          <a:xfrm>
            <a:off x="8239124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81999" y="144780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Advertising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81999" y="165421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</a:t>
            </a:r>
          </a:p>
        </p:txBody>
      </p:sp>
      <p:sp>
        <p:nvSpPr>
          <p:cNvPr id="43" name="Oval 42"/>
          <p:cNvSpPr/>
          <p:nvPr/>
        </p:nvSpPr>
        <p:spPr>
          <a:xfrm>
            <a:off x="8239124" y="20812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381999" y="201440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Translation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81999" y="222081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翻译</a:t>
            </a:r>
          </a:p>
        </p:txBody>
      </p:sp>
      <p:sp>
        <p:nvSpPr>
          <p:cNvPr id="46" name="Oval 45"/>
          <p:cNvSpPr/>
          <p:nvPr/>
        </p:nvSpPr>
        <p:spPr>
          <a:xfrm>
            <a:off x="8239124" y="26478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381999" y="2581000"/>
            <a:ext cx="2800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Macro (PESTEL) surrounds all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81999" y="2787418"/>
            <a:ext cx="2800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宏观环境包围所有主体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Actors overlap: a platform may provide logistics and payment; a forwarder may also arrange customs.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主体会重叠：平台可能提供物流与支付，货代也可能安排清关。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steps of one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一笔订单的六步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 the boxes as tasks, not firms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Order &amp; pay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下单与支付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1847850"/>
            <a:ext cx="152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5745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5745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5745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5745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Seller prepares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5745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卖家备货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19549" y="1847850"/>
            <a:ext cx="152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5290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5290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15290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5290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Export declare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5290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出口报关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15000" y="1847850"/>
            <a:ext cx="152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84835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84835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84835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4835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Intl transport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4835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国际运输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449" y="1847850"/>
            <a:ext cx="152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54380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4380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4380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4380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Import clear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4380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进口清关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05900" y="1847850"/>
            <a:ext cx="152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239250" y="1428750"/>
            <a:ext cx="1581150" cy="11430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239250" y="1428750"/>
            <a:ext cx="158115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39250" y="1562100"/>
            <a:ext cx="15811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39250" y="1885950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Last-mile &amp; 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39250" y="2133600"/>
            <a:ext cx="1581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末端配送与售后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62000" y="2857500"/>
            <a:ext cx="106680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90599" y="3009900"/>
            <a:ext cx="10210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IT AS TASKS  ·  读成任务，不是企业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0599" y="3219450"/>
            <a:ext cx="10210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Each box is a task. One step may involve several firms; one firm may do several steps.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0599" y="3733799"/>
            <a:ext cx="10210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每个框是一项任务。一个步骤可能涉及多家企业；一家企业也可能做多步。B2B 另有合同与验厂。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handoff between boxes is where a record is made. Records are what make a delay traceable.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框与框之间的交接处产生记录；记录让延误可被追踪。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Goods, money, 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货、钱、信息三种流动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They move on different paths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8763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001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GOODS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48590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0" y="1219200"/>
            <a:ext cx="723900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Move forward to the buyer.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向买家向前移动。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38349"/>
            <a:ext cx="106680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038349"/>
            <a:ext cx="57150" cy="8763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1717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MONEY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245745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资金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0" y="2190750"/>
            <a:ext cx="723900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Move backward, but staggered — not with the goods.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向后移动，但错峰——不与货同步。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009900"/>
            <a:ext cx="106680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009900"/>
            <a:ext cx="57150" cy="8763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31432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INFORMATION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42900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信息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0" y="3162300"/>
            <a:ext cx="723900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Moves both ways for tracking and disputes.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双向移动，用于追踪与纠纷。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000500"/>
            <a:ext cx="5143500" cy="16573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152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B2C  ·  消费者先付</a:t>
            </a:r>
          </a:p>
        </p:txBody>
      </p:sp>
      <p:sp>
        <p:nvSpPr>
          <p:cNvPr id="26" name="Oval 25"/>
          <p:cNvSpPr/>
          <p:nvPr/>
        </p:nvSpPr>
        <p:spPr>
          <a:xfrm>
            <a:off x="1000125" y="45245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43000" y="44577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 pays at once.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46641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买家立即付款。</a:t>
            </a:r>
          </a:p>
        </p:txBody>
      </p:sp>
      <p:sp>
        <p:nvSpPr>
          <p:cNvPr id="29" name="Oval 28"/>
          <p:cNvSpPr/>
          <p:nvPr/>
        </p:nvSpPr>
        <p:spPr>
          <a:xfrm>
            <a:off x="1000125" y="50720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3000" y="50052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Seller is paid after the platform settlement window — often after delivery.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540856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卖家在平台结算窗口后收款，常在交付后。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86500" y="4000500"/>
            <a:ext cx="5143500" cy="16573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15100" y="4152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B2B  ·  定金加尾款</a:t>
            </a:r>
          </a:p>
        </p:txBody>
      </p:sp>
      <p:sp>
        <p:nvSpPr>
          <p:cNvPr id="34" name="Oval 33"/>
          <p:cNvSpPr/>
          <p:nvPr/>
        </p:nvSpPr>
        <p:spPr>
          <a:xfrm>
            <a:off x="6524625" y="45245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67500" y="44577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Deposit plus balance is common.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67500" y="46641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常用定金加尾款。</a:t>
            </a:r>
          </a:p>
        </p:txBody>
      </p:sp>
      <p:sp>
        <p:nvSpPr>
          <p:cNvPr id="37" name="Oval 36"/>
          <p:cNvSpPr/>
          <p:nvPr/>
        </p:nvSpPr>
        <p:spPr>
          <a:xfrm>
            <a:off x="6524625" y="50720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67500" y="50052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Letters of credit may govern the payment.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67500" y="52116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信用证可能约束付款。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62000" y="57721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00100" y="57721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gap between payment and settlement is a real cost: it sets working capital and explains why sellers watch platform payout rules like a price.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" y="62388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付款与结算之间的时间差是真实成本：它决定周转资金，也解释卖家为何像关心价格一样关心平台放款规则。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border or two?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一道边界还是两道？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§1.7  ·  核心挑战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DOMESTIC ORDER  ·  国内订单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set of customs and consumer rules.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一套海关与消费者保护制度。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 can touch the goods; seller can see the buyer.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买家摸得着货，卖家看得见买家。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payment clock, fewer handoffs.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一只付款钟，交接更少。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CROSS-BORDER ORDER  ·  跨境订单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Two borders: export and import.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两道边界：出口与进口。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Each border adds declaration, tariff, standards, data rules.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每道边界带来申报、关税、标准与数据要求。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More time and uncertainty; support costs rise.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更多时间与不确定性，支撑成本更高。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991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991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5067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cross-border order is not a longer domestic order. It is a different set of borders, duties and payment rhythms.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5295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跨境订单不是运输更久的国内订单；它多出两道边界、关税、合规与不同的付款节奏。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PESTEL lands on a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PESTEL 落到步骤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Each factor hits a concrete step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8100" cy="1428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811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 · Political  ·  政治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4478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Trade policy, sanctions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因素：贸易政策与制裁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981199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Clearance, market access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击中步骤：清关与市场准入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0" y="1066800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096000" y="1066800"/>
            <a:ext cx="38100" cy="1428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7450" y="11811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 · Economic  ·  经济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7450" y="14478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Exchange rate, demand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因素：汇率与需求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7450" y="1981199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Pricing, inventory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击中步骤：定价与库存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628900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628900"/>
            <a:ext cx="38100" cy="142875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3449" y="27432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 · Social  ·  社会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3449" y="30099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Payment habit, trust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因素：支付习惯与信任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3449" y="35433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Settlement, returns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击中步骤：结算与退货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96000" y="2628900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96000" y="2628900"/>
            <a:ext cx="38100" cy="1428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7450" y="27432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 · Technological  ·  技术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7450" y="30099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Network, algorithms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因素：网络与平台算法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7450" y="35433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Discovery, last-mile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击中步骤：发现与末端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190999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4190999"/>
            <a:ext cx="38100" cy="14287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43053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 · Environmental  ·  环境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3449" y="45720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Packaging rules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因素：包装规则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51054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Materials, clearance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击中步骤：材料与清关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96000" y="4190999"/>
            <a:ext cx="51435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096000" y="4190999"/>
            <a:ext cx="38100" cy="14287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67450" y="4305300"/>
            <a:ext cx="48006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 · Legal  ·  法律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7450" y="45720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Factor: Privacy, consumer law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因素：隐私与消费者法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67450" y="5105400"/>
            <a:ext cx="480060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Hits step: Marketing, after-sales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击中步骤：营销与售后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PESTEL is a scanning tool, not a proof. It tells you where to look; evidence still decides the effect.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PESTEL 是扫描工具，不是因果证明；它指出该看哪里，影响仍须证据。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SYN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map to sequence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从地图到序列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Ama’s $38 backpack, Day 0 to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D0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Order &amp; pay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下单付款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717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479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479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D1–3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9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Prep · collect · export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79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备货·揽收·出口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33799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33799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D4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33799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Flight departs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航班起飞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435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197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197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D8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197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Intl hub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97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国际枢纽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294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7056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056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D11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56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Accra · clear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56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阿克拉·清关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153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915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1915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D13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915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Moto delivery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915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摩托派送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0" y="1657350"/>
            <a:ext cx="95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677400" y="1333500"/>
            <a:ext cx="1428750" cy="9144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677400" y="144780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D14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77400" y="1695450"/>
            <a:ext cx="1428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1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Sign · settle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77400" y="1924049"/>
            <a:ext cx="1428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31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签收·结算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000" y="2571750"/>
            <a:ext cx="10668000" cy="16954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0599" y="2724150"/>
            <a:ext cx="10210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WHY A SEQUENCE, NOT A MAP  ·  为何是序列而非地图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0599" y="2990850"/>
            <a:ext cx="10210800" cy="497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Six steps, several organisations, one order. The map shows who is in it; the sequence shows who acts when.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六步、多家组织、一笔订单。地图显示谁在生态里；序列显示谁在何时行动。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0599" y="3543300"/>
            <a:ext cx="10210800" cy="4846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handoff makes a record: order no., payment auth, collection scan, declaration no., flight no., clearance notice, sign receipt.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每次交接产生记录：订单号、支付授权、揽收扫描、申报号、航班号、清关通知、签收单。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2000" y="4381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0100" y="4381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52500" y="4457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Next: three distinctions that turn “cross-border is complex” into questions you can actually test.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" y="4686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下一步：三个区分，把“跨境很复杂”变成可以检验的具体问题。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distinctions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三个关键区分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 the case with these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428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00150"/>
            <a:ext cx="4000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Step vs actor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485900"/>
            <a:ext cx="400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步骤与主体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3500" y="1238250"/>
            <a:ext cx="6096000" cy="687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step is a task; one step may involve several firms, one firm may do several steps.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步骤是任务：一个步骤可能涉及多家企业，一家企业也可能做多步。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3500" y="1885950"/>
            <a:ext cx="6096000" cy="471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When it breaks, find the step first, then the actor.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出问题时先定位步骤，再定位主体。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6289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628900"/>
            <a:ext cx="57150" cy="1428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762250"/>
            <a:ext cx="4000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Goods vs money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400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货与钱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3500" y="2800350"/>
            <a:ext cx="6096000" cy="4846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move forward; money moves backward and on a different clock.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货物向前；资金向后且按不同节奏移动。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3500" y="3448050"/>
            <a:ext cx="6096000" cy="471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settlement gap sets working capital and trust.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结算时间差决定周转资金与信任。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190999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4190999"/>
            <a:ext cx="57150" cy="1428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4324350"/>
            <a:ext cx="4000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Domestic vs cross-border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599" y="4610100"/>
            <a:ext cx="4000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国内与跨境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3500" y="4362450"/>
            <a:ext cx="6096000" cy="4846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Cross-border adds two borders: export and import, with duties and rules.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跨境多出两道边界：出口与进口，带来关税与规则。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43500" y="5010150"/>
            <a:ext cx="6096000" cy="471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It is not a longer domestic order; it is a different regime.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它不是更久的国内订单，而是不同制度。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1 · same step, different actors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1 · 同一步骤，不同主体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Concepts: step vs actor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SITUATION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Import clearance may be handled by a forwarder, a customs broker, or the platform’s logistics arm.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进口清关可能由货代、报关行或平台物流部门处理。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step is the same; the responsible firm and the contact change.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步骤不变，但责任企业与出问题时的联系人变了。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LESSON</a:t>
            </a:r>
          </a:p>
        </p:txBody>
      </p:sp>
      <p:sp>
        <p:nvSpPr>
          <p:cNvPr id="19" name="Oval 18"/>
          <p:cNvSpPr/>
          <p:nvPr/>
        </p:nvSpPr>
        <p:spPr>
          <a:xfrm>
            <a:off x="65246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675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 not blame “the platform” for a customs delay.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0" y="166316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不要把海关延误归咎于“平台”。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209716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2027281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who declared the goods and who can answer the customs query.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2448492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问谁申报、谁能回答海关询问。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100" y="3429000"/>
            <a:ext cx="46672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Concept used: a step is a task, not a firm. One step, several possible actors.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Concepts used: step vs actor.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用到的概念：步骤与主体。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Example 2 · macro change to a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例 2 · 宏观变化落到步骤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Concepts: PESTEL to process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CHANGE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destination country lowers its de-minimis threshold.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目的国降低免征额。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Low-value parcels now owe tax.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低值包裹现在要缴税。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Sellers may shift from direct mail to an overseas warehouse.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卖家可能从直邮转向海外仓。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429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TRACE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Factor is legal — the de-minimis rule.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因素是法律的——免征额规则。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621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953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First hit: import clearance and the direct-mail cost model.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2017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首先击中：进口清关与直邮成本模型。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6097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5429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factor, a step, and a cost — PESTEL leaves the list.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7493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一个因素、一个步骤、一项成本——PESTEL 不再是清单。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Without this trace, PESTEL stays a list of six words. With it, a policy change becomes a concrete step and cost.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没有这条追踪，PESTEL 仍只是六个词；有了它，政策变化变成具体步骤与成本。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Ama’s backpack, 14 days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Ama 的背包，14 天旅程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5720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62050"/>
            <a:ext cx="4095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SETUP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49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Ama in Accra orders a $38 backpack from a Shenzhen seller via a cross-border B2C platform.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57400"/>
            <a:ext cx="4095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3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阿克拉的 Ama 通过跨境 B2C 平台向深圳卖家订购一只 38 美元背包。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857500"/>
            <a:ext cx="40957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3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Fictional comparison for step–actor mapping. No real tracking or cost data is used.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990599"/>
            <a:ext cx="57150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0" y="1143000"/>
            <a:ext cx="523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PROBLEM  ·  面临的问题</a:t>
            </a:r>
          </a:p>
        </p:txBody>
      </p:sp>
      <p:sp>
        <p:nvSpPr>
          <p:cNvPr id="16" name="Oval 15"/>
          <p:cNvSpPr/>
          <p:nvPr/>
        </p:nvSpPr>
        <p:spPr>
          <a:xfrm>
            <a:off x="5953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0" y="1447800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order crosses two borders and involves at least six organisations.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0" y="1851111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订单跨越两道边界，至少涉及六家组织。</a:t>
            </a:r>
          </a:p>
        </p:txBody>
      </p:sp>
      <p:sp>
        <p:nvSpPr>
          <p:cNvPr id="19" name="Oval 18"/>
          <p:cNvSpPr/>
          <p:nvPr/>
        </p:nvSpPr>
        <p:spPr>
          <a:xfrm>
            <a:off x="5953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0" y="2192243"/>
            <a:ext cx="50863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delayed or broken, the buyer sees one seller — but the cause may sit elsewhere.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0" y="2595554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若延误或破损，买家只看到一个卖家，但原因可能在别处。</a:t>
            </a:r>
          </a:p>
        </p:txBody>
      </p:sp>
      <p:sp>
        <p:nvSpPr>
          <p:cNvPr id="22" name="Oval 21"/>
          <p:cNvSpPr/>
          <p:nvPr/>
        </p:nvSpPr>
        <p:spPr>
          <a:xfrm>
            <a:off x="5953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0" y="2936687"/>
            <a:ext cx="50863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Before blaming anyone, map the step, then the actor, then the record.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0" y="3143105"/>
            <a:ext cx="5086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归责前先定位步骤，再找主体，最后看记录。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4038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4038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4114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We compare steps, actors and records, not product quality. No real tracking or cost data is used.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4343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比较的是步骤、主体与记录，不是产品质量；不使用真实追踪或成本数据。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14-day timeline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14 天时间线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Day · step · actor · record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555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1100"/>
                <a:gridCol w="3295650"/>
                <a:gridCol w="3143250"/>
                <a:gridCol w="30480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Day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日期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Step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Actor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主体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Record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记录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0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Order &amp; card auth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下单与刷卡授权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Buyer, platform, bank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买家·平台·银行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Order no., pay auth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订单号·支付授权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D1–3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1—3 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Prep, collect, export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备货·揽收·出口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Seller, forwarder, customs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卖家·货代·海关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Scan, decl. no.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揽收扫描·申报号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D4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4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Flight departs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航班起飞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Airline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航空公司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Flight no.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航班号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D8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8 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Arrive intl hub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到达国际枢纽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Airline, hub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航司·枢纽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Arrival scan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到达扫描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D11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11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Accra · clearance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阿克拉·清关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Import customs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进口海关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Clearance notice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清关通知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D13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13 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Motorcycle delivery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摩托派送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Local courier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本地快递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Dispatch scan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派送扫描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D14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14 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Sign &amp; settle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签收与结算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Buyer, platform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买家·平台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Sign receipt, payout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签收单·放款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6007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6007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handoff makes a record. The seller controls prep and handoff; the platform controls order and payout; forwarder, customs and courier control transport and clearance.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0674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每次交接产生记录；卖家控制备货与交接，平台控制订单与放款，货代、海关与快递控制运输与清关。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Questions to diagnose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用于诊断的问题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Turn complexity into checks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0015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25730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Group the six steps into: core action, logistics support, customs support, money support.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把六步归入：核心主体行动、物流支撑、海关支撑、资金支撑。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384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9555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step is most likely to fail for lack of a document, and why?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哪一步最可能因缺少单据而失败？为什么？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676649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733799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the cedi devalues within 14 days, which step and which party is hit first?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 14 天内塞地贬值，最先影响哪一步、哪一方？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815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9149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7205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To prove the delay is not the seller’s fault, which records would you request?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要证明延误不是卖家的责任，你会索取哪些记录？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claims to correct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Clear before you map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953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0763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transports the goods.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049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平台负责运输货物。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9300" y="10858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81700" y="10763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8400" y="10763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platform coordinates info and money; a logistics firm moves the goods.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400" y="14097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平台协调信息与资金；物流服务商运输货物。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1866899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19716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19526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seller receives the buyer’s payment at once.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1812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卖家立即收到买家的付款。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29300" y="19621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81700" y="19526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400" y="19526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B2C platforms pay after a settlement window; B2B uses deposit and balance.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8400" y="22860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B2C 平台在结算窗口后放款；B2B 用定金与尾款。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743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28479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28289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Step and actor are the same thing.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30575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步骤与主体是一回事。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29300" y="28384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81700" y="28289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400" y="28289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step is a task; many firms may do it, one firm may do many.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400" y="31623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步骤是任务；可能多家企业执行，也可能一家做多步。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6195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37242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3705224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customs delay is the seller’s fault by default.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3933824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海关延误默认是卖家的错。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29300" y="37147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81700" y="370522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8400" y="3705224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Check who declared the goods and who can answer the query first.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48400" y="40386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先看谁申报、谁能回答海关询问，再定责任。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4958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6005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219200" y="45815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PESTEL is a list to memorise.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19200" y="48101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PESTEL 是背诵清单。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29300" y="45910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81700" y="45815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48400" y="45815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Every factor must land on a step, a cost and a responsible party.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48400" y="49149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每个因素都要落到步骤、成本与责任主体。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372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2500" y="547687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19200" y="5457825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cross-border order is just a longer domestic one.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19200" y="5686425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跨境订单只是运输更久的国内订单。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829300" y="5467350"/>
            <a:ext cx="9525" cy="6096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81700" y="5457825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5457825"/>
            <a:ext cx="4953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adds two customs borders, duties, compliance and a different payment rhythm.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48400" y="5791200"/>
            <a:ext cx="4953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它多出两道海关边界、关税、合规与不同的付款节奏。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to know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Upstream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上游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Supplier, maker or brand in the chain.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15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33900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Midstream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3900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中游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3900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cross-border platform in the chain.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990599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53399" y="11049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Downstream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399" y="13716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下游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3399" y="16002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end consumer in the chain.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Supporting service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支撑服务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Logistics, payment, customs, finance, marketing.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15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33900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Peripheral actor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3900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外围主体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3900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Advertising, translation — not needed every order.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01000" y="22479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53399" y="23622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Forwarder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53399" y="26289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货代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53399" y="28575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Organises collection, line-haul, clearance, last-mile.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Export declaration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出口申报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Submit goods data to the export customs.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15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33900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Import clearance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3900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进口清关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33900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Declare, inspect and pay duty at import.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01000" y="35052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53399" y="36195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Settlement window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53399" y="38862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结算窗口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53399" y="41148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When the platform pays the seller after sale.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762500"/>
            <a:ext cx="3429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" y="4876800"/>
            <a:ext cx="3124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De-minimis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" y="5143500"/>
            <a:ext cx="3124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免征额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5372100"/>
            <a:ext cx="3124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Below this value, imports may escape duty.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to argue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0015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25730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of the 14 days depends most on a document rather than physical capacity?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14 天中哪一步最依赖单据而非物理能力？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384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9555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might a seller care more about the platform settlement window than the commission rate?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为什么卖家可能更关心平台结算窗口，而不是佣金率？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676649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733799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one PESTEL change in your home country and say which step of this order it hits.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举一个你母国的 PESTEL 变化，说明它影响这笔订单的哪一步。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81550"/>
            <a:ext cx="10668000" cy="1123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914900"/>
            <a:ext cx="3429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72050"/>
            <a:ext cx="9906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you were Ama and the parcel is late, which record would you request first?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如果你是 Ama，包裹延误时你先索取哪份记录？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Activity · draw the 14 days (12 min)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课堂活动 · 画出 14 天（12 分钟）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Pairs or groups of 3–4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668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525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50" y="12001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Draw six steps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00250" y="14668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画六步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12192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Place them on a D0–D14 timeline.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16002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在 D0—D14 时间线上排六步。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1717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62000" y="21717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24574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00250" y="23050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Add actor &amp; record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250" y="25717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加主体与记录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23241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Name who acts and what record is made.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27051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写每步谁行动、产生什么记录。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2766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62000" y="32766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35623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00250" y="34099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Mark the weak link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00250" y="3676649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标脆弱点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0" y="34290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handoff most dependent on documents.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38100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标出最依赖单据的交接点。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3815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62000" y="4381500"/>
            <a:ext cx="1047749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4667250"/>
            <a:ext cx="1047749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min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00250" y="4514850"/>
            <a:ext cx="361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PESTEL risk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00250" y="47815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写一项宏观风险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15000" y="4533900"/>
            <a:ext cx="5524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 change and the step it hits first.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15000" y="4914900"/>
            <a:ext cx="5524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写一项变化及它最先影响的步骤。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5410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5410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5486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Output: a six-step timeline with actors, records and one macro risk identified.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715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学生产出：含主体、记录与一项宏观风险的六步时间线。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Check your understanding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形成性自测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5 questions  ·  必答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0858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1.  By §1.2.1, the midstream of the chain is…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14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按 §1.2.1，链条的中游是……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manufacturer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33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cross-border platform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41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end consumer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24900" y="15621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customs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0764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2500" y="21717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2.  Which group is entirely supporting services?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40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哪一组全部是支撑服务？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platform, seller, buyer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433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make, wholesale, 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341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logistics, payment, customs, finance, marketing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24900" y="26479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only ads and translation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31623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2500" y="32575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3.  Ama’s parcel waits for inspection at Accra airport. This step is…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3486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Ama 的包裹在阿克拉机场等待查验，属于……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import clearance (customs)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433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last-mile delivery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341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payment settlement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3733799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marketing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000" y="424815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34340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4.  The destination lowers its de-minimis. What is hit first?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572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目的国降低免征额，最先影响哪一环？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platform page design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33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seller service script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341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product barcode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24900" y="48196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import clearance &amp; direct-mail cost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5334000"/>
            <a:ext cx="10668000" cy="99059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429250"/>
            <a:ext cx="1028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5.  About goods and money in a B2C order, which is true?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关于 B2C 订单中的货与钱，哪句正确？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seller paid when buyer pays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433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buyer pays first; seller paid after window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341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goods and money move at same speed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24900" y="590550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• platform pays the buyer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Positions, steps, clocks, PESTEL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382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8750" y="12763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Upstream, midstream and downstream hold different assets; supporting services keep the order running.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上中下游分配不同资产；支撑服务维持订单运转。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669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2400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4384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An order is six steps, each with a record and a responsible actor; find the step before the blame.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订单是六步，每步有记录与责任主体；先定位步骤，再谈责任。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2900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3562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8750" y="360045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and money move on different clocks, creating working-capital and trust problems.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货与钱按不同节奏移动，带来周转资金与信任问题。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591050"/>
            <a:ext cx="10668000" cy="1047749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2500" y="47244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0" y="4762500"/>
            <a:ext cx="9810750" cy="506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PESTEL is useful only when it lands on a step, a cost and a responsible party.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PESTEL 只有落到步骤、成本与责任方才有用。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&amp; materials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资料来源与素材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 before you quote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3555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6750"/>
                <a:gridCol w="4286250"/>
                <a:gridCol w="1905000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Ref 编号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Textbook §1.2.1, §1.2.2, §1.7; §2.1; §2.2.4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Actors, ecosystem, challenges, classification, B2C practice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主体、生态、挑战、分类、B2C 实践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SRC-001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Chain structure per §1.2 (upstream / midstream / downstream)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链条结构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Three positions and their assets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三个位置及其资产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SRC-001 §1.2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teaching case (fictional)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教学案例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Ama backpack, 14-day timeline; no real data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Ama 背包，14 天；非真实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Original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66953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Flow is a teaching simulation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流程说明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Steps vary by market and channel; B2B adds contract</a:t>
                      </a:r>
                    </a:p>
                    <a:p>
                      <a:pPr algn="l"/>
                      <a:r>
                        <a:rPr sz="1104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步骤因市场渠道而异；B2B 另加合同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Note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800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800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876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timeline is a teaching simulation, not a real tracking record; chain structure follows the textbook §1.2.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105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时间线为教学模拟，非真实追踪记录；链条结构依据教材 §1.2。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7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33500" y="-114300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3619500"/>
            <a:ext cx="4572000" cy="4572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095499"/>
            <a:ext cx="10668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Lesson 7 complete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Positions · six steps · three clocks · PESTEL to a step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3429000"/>
            <a:ext cx="5715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36576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0" i="0">
                <a:solidFill>
                  <a:srgbClr val="8FA9C8"/>
                </a:solidFill>
                <a:latin typeface="Arial"/>
                <a:ea typeface="Arial"/>
                <a:cs typeface="Arial"/>
              </a:rPr>
              <a:t>Next: apply the timeline to a real order — pick a product, name every actor, and trace where the money lags behind the goods.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下一步：把时间线用于真实订单——选一件商品，点出每个主体，追踪钱在何处落后于货。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3340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跨境电商概论  ·  Cross-border Ecommerce  · 桂林旅游学院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