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2020 B2C online retail (US$ bn)</c:v>
                </c:pt>
              </c:strCache>
            </c:strRef>
          </c:tx>
          <c:spPr>
            <a:solidFill>
              <a:srgbClr val="3D7BD9"/>
            </a:solidFill>
            <a:ln>
              <a:noFill/>
            </a:ln>
          </c:spPr>
          <c:cat>
            <c:strRef>
              <c:f>Sheet1!$A$2:$A$8</c:f>
              <c:strCache>
                <c:ptCount val="7"/>
                <c:pt idx="0">
                  <c:v>Goods 商品</c:v>
                </c:pt>
                <c:pt idx="1">
                  <c:v>Marketing 营销</c:v>
                </c:pt>
                <c:pt idx="2">
                  <c:v>First-leg 头程</c:v>
                </c:pt>
                <c:pt idx="3">
                  <c:v>Last-mile 尾程</c:v>
                </c:pt>
                <c:pt idx="4">
                  <c:v>Commission 佣金</c:v>
                </c:pt>
                <c:pt idx="5">
                  <c:v>Duties 关税</c:v>
                </c:pt>
                <c:pt idx="6">
                  <c:v>Reserve 售后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4.5</c:v>
                </c:pt>
                <c:pt idx="1">
                  <c:v>2.8</c:v>
                </c:pt>
                <c:pt idx="2">
                  <c:v>2.3</c:v>
                </c:pt>
                <c:pt idx="3">
                  <c:v>2.0</c:v>
                </c:pt>
                <c:pt idx="4">
                  <c:v>1.7</c:v>
                </c:pt>
                <c:pt idx="5">
                  <c:v>0.9</c:v>
                </c:pt>
                <c:pt idx="6">
                  <c:v>0.8</c:v>
                </c:pt>
              </c:numCache>
            </c:numRef>
          </c:val>
        </c:ser>
        <c:dLbls>
          <c:numFmt formatCode="0.00" sourceLinked="0"/>
          <c:txPr>
            <a:bodyPr/>
            <a:lstStyle/>
            <a:p>
              <a:pPr>
                <a:defRPr sz="1102" b="1">
                  <a:solidFill>
                    <a:srgbClr val="0E2A47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5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spPr>
          <a:ln>
            <a:solidFill>
              <a:srgbClr val="DCE3EC"/>
            </a:solidFill>
          </a:ln>
        </c:spPr>
        <c:txPr>
          <a:bodyPr/>
          <a:lstStyle/>
          <a:p>
            <a:pPr>
              <a:defRPr sz="1152" b="1">
                <a:solidFill>
                  <a:srgbClr val="12202E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5.4"/>
          <c:min val="0.0"/>
        </c:scaling>
        <c:delete/>
        <c:axPos val="b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102">
          <a:solidFill>
            <a:srgbClr val="46586D"/>
          </a:solidFill>
          <a:latin typeface="Arial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A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7905750" y="-1143000"/>
            <a:ext cx="5334000" cy="5334000"/>
          </a:xfrm>
          <a:prstGeom prst="ellipse">
            <a:avLst/>
          </a:prstGeom>
          <a:noFill/>
          <a:ln w="19050">
            <a:solidFill>
              <a:srgbClr val="1B3F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953500" y="-95250"/>
            <a:ext cx="3238500" cy="3238500"/>
          </a:xfrm>
          <a:prstGeom prst="ellipse">
            <a:avLst/>
          </a:prstGeom>
          <a:noFill/>
          <a:ln w="19050">
            <a:solidFill>
              <a:srgbClr val="1B3F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810750" y="762000"/>
            <a:ext cx="1524000" cy="1524000"/>
          </a:xfrm>
          <a:prstGeom prst="ellipse">
            <a:avLst/>
          </a:prstGeom>
          <a:noFill/>
          <a:ln w="15240">
            <a:solidFill>
              <a:srgbClr val="24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-1333500" y="4476750"/>
            <a:ext cx="4000500" cy="4000500"/>
          </a:xfrm>
          <a:prstGeom prst="ellipse">
            <a:avLst/>
          </a:prstGeom>
          <a:noFill/>
          <a:ln w="19050">
            <a:solidFill>
              <a:srgbClr val="1637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62000" y="914400"/>
            <a:ext cx="438150" cy="28575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62000" y="1047749"/>
            <a:ext cx="609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9DB6D6"/>
                </a:solidFill>
                <a:latin typeface="Arial"/>
                <a:ea typeface="Arial"/>
                <a:cs typeface="Arial"/>
              </a:rPr>
              <a:t>GUILIN TOURISM UNIVERSITY   ·   桂林旅游学院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4287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L E S S O N   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1695450"/>
            <a:ext cx="108585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</a:pPr>
            <a:r>
              <a:rPr sz="36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 the money goes</a:t>
            </a:r>
          </a:p>
          <a:p>
            <a:pPr algn="l">
              <a:lnSpc>
                <a:spcPct val="108000"/>
              </a:lnSpc>
            </a:pPr>
            <a:r>
              <a:rPr sz="36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a cross-border order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3143250"/>
            <a:ext cx="9906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2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订单成本与交付  ·  七项成本 · GMV 与利润 · 履约方式 · 售后预留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3505200"/>
            <a:ext cx="990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76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Textbook §1.6, §1.7, §2.2.5   ·   a 90-minute bilingual lesson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62000" y="4000500"/>
            <a:ext cx="28575" cy="38100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95350" y="4019549"/>
            <a:ext cx="228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90 minutes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5350" y="4210050"/>
            <a:ext cx="2286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一课时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314700" y="4000500"/>
            <a:ext cx="28575" cy="381000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448050" y="4019549"/>
            <a:ext cx="228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English first, Chinese support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448050" y="4210050"/>
            <a:ext cx="2286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英文在前 · 中文在后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67400" y="4000500"/>
            <a:ext cx="28575" cy="381000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000750" y="4019549"/>
            <a:ext cx="228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§1.6–1.7 · §2.2.5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00750" y="4210050"/>
            <a:ext cx="2286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教材小节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420100" y="4000500"/>
            <a:ext cx="28575" cy="381000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553450" y="4019549"/>
            <a:ext cx="228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2026 – 2027 Semester 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53450" y="4210050"/>
            <a:ext cx="2286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2026—2027 学年第一学期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62000" y="4724400"/>
            <a:ext cx="10668000" cy="9525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62000" y="4953000"/>
            <a:ext cx="5334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A8C0E8"/>
                </a:solidFill>
                <a:latin typeface="Arial"/>
                <a:ea typeface="Arial"/>
                <a:cs typeface="Arial"/>
              </a:rPr>
              <a:t>Course  ·  跨境电商概论  Cross-border Ecommerce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2000" y="5181600"/>
            <a:ext cx="5334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Instructor  授课教师  宋友开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2000" y="5638800"/>
            <a:ext cx="9906000" cy="666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391" b="1" i="1">
                <a:solidFill>
                  <a:srgbClr val="8FA9C8"/>
                </a:solidFill>
                <a:latin typeface="Georgia"/>
                <a:ea typeface="Georgia"/>
                <a:cs typeface="Georgia"/>
              </a:rPr>
              <a:t>“Free shipping is never free. The buyer sees one price; the seller sees two freight lines and a duty.”</a:t>
            </a:r>
          </a:p>
          <a:p>
            <a:pPr algn="l">
              <a:lnSpc>
                <a:spcPct val="140000"/>
              </a:lnSpc>
            </a:pPr>
            <a:r>
              <a:rPr sz="1128" b="0" i="0">
                <a:solidFill>
                  <a:srgbClr val="5F7DA3"/>
                </a:solidFill>
                <a:latin typeface="微软雅黑"/>
                <a:ea typeface="微软雅黑"/>
                <a:cs typeface="微软雅黑"/>
              </a:rPr>
              <a:t>一句话先记住：包邮从不免费——买家看到一个价格，卖家看见两条运费和一条关税。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MAP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this lesson runs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本课的组织方式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90 min  ·  one running ledger</a:t>
            </a:r>
          </a:p>
        </p:txBody>
      </p:sp>
      <p:sp>
        <p:nvSpPr>
          <p:cNvPr id="9" name="Rectangle 8"/>
          <p:cNvSpPr/>
          <p:nvPr/>
        </p:nvSpPr>
        <p:spPr>
          <a:xfrm>
            <a:off x="762000" y="1066800"/>
            <a:ext cx="47625" cy="91440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9650" y="1047749"/>
            <a:ext cx="762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15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33550" y="10858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9650" y="14668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Warm-up: the 15-dollar order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9650" y="17145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案例开场：15 美元订单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67500" y="150495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18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A seller subtracts one cost. Where is the rest?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62000" y="2133600"/>
            <a:ext cx="47625" cy="9144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09650" y="2114550"/>
            <a:ext cx="762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30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3550" y="21526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9650" y="25336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seven-line ledger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9650" y="27813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七行账本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67500" y="257175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18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Each line, who controls it, and what moves it.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62000" y="3200400"/>
            <a:ext cx="47625" cy="9144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09650" y="3181350"/>
            <a:ext cx="762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25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3550" y="32194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9650" y="36004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Words, delivery, after-sales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9650" y="3848099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词汇 · 交付 · 售后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67500" y="363855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18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GMV vs revenue vs profit; three fulfilment ways.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62000" y="4267200"/>
            <a:ext cx="47625" cy="9144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09650" y="4248150"/>
            <a:ext cx="76200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20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33550" y="4286250"/>
            <a:ext cx="114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44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09650" y="4667250"/>
            <a:ext cx="495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Task and close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09650" y="4914900"/>
            <a:ext cx="495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课堂任务与收束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67500" y="470535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218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Rebuild the ledger under three scenarios.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62000" y="5334000"/>
            <a:ext cx="106680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62000" y="55626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800100" y="55626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52500" y="56388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Every stage returns to one question: which line in the ledger does this decision move, and by how much?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52500" y="58674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四个环节回到同一个问题：这个决策移动账本中的哪一项，移动多少？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8  ·  跨境电商概论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02 / 28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OUT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you will be able to do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本课学习目标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By the end of the lesson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1049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11049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2550" y="1076325"/>
            <a:ext cx="10096500" cy="52704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507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List the seven cost lines of a cross-border B2C order and find the largest block.</a:t>
            </a:r>
          </a:p>
          <a:p>
            <a:pPr algn="l">
              <a:lnSpc>
                <a:spcPct val="13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列出一笔跨境 B2C 订单的七项成本，并找出最大成本块。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2000" y="230505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2000" y="230505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52550" y="2276475"/>
            <a:ext cx="10096500" cy="52704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507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Separate GMV, revenue and profit, and explain why the three cannot be swapped.</a:t>
            </a:r>
          </a:p>
          <a:p>
            <a:pPr algn="l">
              <a:lnSpc>
                <a:spcPct val="13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区分 GMV、收入与利润，说明三者为何不能互换。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62000" y="35052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62000" y="350520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2550" y="3476625"/>
            <a:ext cx="10096500" cy="52704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507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Choose between small parcel, consolidated line and overseas warehouse for a given product.</a:t>
            </a:r>
          </a:p>
          <a:p>
            <a:pPr algn="l">
              <a:lnSpc>
                <a:spcPct val="13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针对给定产品在小包、专线与海外仓之间选择。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62000" y="470535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2000" y="4705350"/>
            <a:ext cx="381000" cy="381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34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52550" y="4676775"/>
            <a:ext cx="10096500" cy="52704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507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Explain why a cross-border return is expensive, and weigh prevention against remedy.</a:t>
            </a:r>
          </a:p>
          <a:p>
            <a:pPr algn="l">
              <a:lnSpc>
                <a:spcPct val="13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解释跨境退货为何昂贵，并评价预防与补救。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62000" y="5905500"/>
            <a:ext cx="106680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2000" y="6057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1">
                <a:solidFill>
                  <a:srgbClr val="8695A8"/>
                </a:solidFill>
                <a:latin typeface="Arial"/>
                <a:ea typeface="Arial"/>
                <a:cs typeface="Arial"/>
              </a:rPr>
              <a:t>Each objective maps to §1.6, §1.7 or §2.2.5 and to one line of the teaching ledger.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8  ·  跨境电商概论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03 / 28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ROLE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 this lesson sits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本课定位与前置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Lessons 5, 7 → 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314325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BEFORE THIS LESSON  ·  前置知识（第 5、7 课）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5176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447800"/>
            <a:ext cx="4514850" cy="4751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three routes to market and how a seller reaches a buyer (Lesson 5).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869010"/>
            <a:ext cx="4514850" cy="2397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商品进入市场的三条路径与卖家如何触达买家（第 5 课）。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303009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2233124"/>
            <a:ext cx="4514850" cy="4751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order as a six-step flow with goods, money and info moving apart (Lesson 7).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654335"/>
            <a:ext cx="4514850" cy="2397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订单是六步流程，货、钱与信息分开移动（第 7 课）。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308833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3018449"/>
            <a:ext cx="45148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You know the route and the flow. Lesson 8 prices them.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3233817"/>
            <a:ext cx="4514850" cy="2397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你已知道路径与流程；第 8 课给它们算价。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90599" y="3600450"/>
            <a:ext cx="466725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route is a choice; a ledger is what that choice costs.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096000" y="990599"/>
            <a:ext cx="5334000" cy="314325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24600" y="1143000"/>
            <a:ext cx="4857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WHAT THIS LESSON DOES  ·  本课作用</a:t>
            </a:r>
          </a:p>
        </p:txBody>
      </p:sp>
      <p:sp>
        <p:nvSpPr>
          <p:cNvPr id="23" name="Oval 22"/>
          <p:cNvSpPr/>
          <p:nvPr/>
        </p:nvSpPr>
        <p:spPr>
          <a:xfrm>
            <a:off x="6334125" y="15176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77000" y="1447800"/>
            <a:ext cx="4705350" cy="4751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Give the order a price tag: where the money goes, line by line.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77000" y="1869010"/>
            <a:ext cx="4705350" cy="2397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给订单算账：钱花在哪里，逐项列出。</a:t>
            </a:r>
          </a:p>
        </p:txBody>
      </p:sp>
      <p:sp>
        <p:nvSpPr>
          <p:cNvPr id="26" name="Oval 25"/>
          <p:cNvSpPr/>
          <p:nvPr/>
        </p:nvSpPr>
        <p:spPr>
          <a:xfrm>
            <a:off x="6334125" y="2303009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77000" y="2233124"/>
            <a:ext cx="47053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Separate three words that are used as if they were the same.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77000" y="2448492"/>
            <a:ext cx="4705350" cy="2397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分开三个被混用的词：GMV、收入、利润。</a:t>
            </a:r>
          </a:p>
        </p:txBody>
      </p:sp>
      <p:sp>
        <p:nvSpPr>
          <p:cNvPr id="29" name="Oval 28"/>
          <p:cNvSpPr/>
          <p:nvPr/>
        </p:nvSpPr>
        <p:spPr>
          <a:xfrm>
            <a:off x="6334125" y="2882491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77000" y="2812606"/>
            <a:ext cx="4705350" cy="4751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Treat delivery and after-sales as designed costs, not surprises.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77000" y="3233817"/>
            <a:ext cx="4705350" cy="2397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把交付与售后当作预先设计的成本，而不是意外。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24600" y="3600450"/>
            <a:ext cx="485775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§1.6 lists the advantages; this lesson prices them.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62000" y="45529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00100" y="45529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52500" y="46291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Lessons 5 and 7 mapped the route and the flow. Lesson 8 asks what each of them costs per order.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52500" y="48577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第 5、7 课画出路径与流程；第 8 课问每笔订单各花多少。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8  ·  跨境电商概论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04 / 28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15-dollar order and a missing six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十五美元订单，漏掉的六项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Teaching case  ·  教学虚构案例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4190999" cy="19050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3714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WHAT THE SELLER THINKS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0599" y="1352550"/>
            <a:ext cx="37147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15.00 − 4.50 = 10.50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599" y="1828800"/>
            <a:ext cx="3714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Free-shipping order · phone stand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0599" y="2114550"/>
            <a:ext cx="371475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36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Goods cost 4.50, price 15.00, so every order earns 10.50.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238750" y="1123950"/>
            <a:ext cx="6191250" cy="51435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238750" y="1123950"/>
            <a:ext cx="38100" cy="5143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391150" y="1200150"/>
            <a:ext cx="5715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12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57900" y="1200150"/>
            <a:ext cx="304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被漏掉的成本项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57900" y="1428750"/>
            <a:ext cx="304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cost lines missing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238750" y="1714500"/>
            <a:ext cx="6191250" cy="51435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238750" y="1714500"/>
            <a:ext cx="38100" cy="5143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391150" y="1790700"/>
            <a:ext cx="5715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12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15.00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057900" y="1790700"/>
            <a:ext cx="304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七项全部计入后的合计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057900" y="2019300"/>
            <a:ext cx="304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the full ledger total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238750" y="2305050"/>
            <a:ext cx="6191250" cy="51435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5238750" y="2305050"/>
            <a:ext cx="38100" cy="5143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391150" y="2381250"/>
            <a:ext cx="571500" cy="323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12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0.26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057900" y="2381250"/>
            <a:ext cx="3048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每单真正剩下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057900" y="2609850"/>
            <a:ext cx="304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left per order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62000" y="41719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800100" y="41719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52500" y="42481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ledger still holds marketing, two freight lines, commission, duties and an after-sales reserve.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52500" y="44767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账本上还有营销、两条运费、佣金、关税与售后预留。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62000" y="5029200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23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Seven lines add to 15.00. Where did the 10.50 go, and is the order a profit or a loss?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62000" y="5372100"/>
            <a:ext cx="10668000" cy="49260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This lesson builds the full ledger first, then tests it under three scenarios.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本课先建完整账本，再用三种情景检验它。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8  ·  跨境电商概论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05 / 28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FOCUS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to master, what to watch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学习重点与难点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Focus and pitfalls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990599"/>
            <a:ext cx="5143500" cy="37719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KEY POINTS  ·  学习重点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5146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447800"/>
            <a:ext cx="45148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Cost structure explains the price: marketing plus logistics can exceed the goods.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851111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成本结构解释价格：营销加物流可能超过商品成本。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259089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2192243"/>
            <a:ext cx="45148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GMV is not revenue and revenue is not profit; the three answer different questions.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595554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GMV 不是收入，收入不是利润；三者回答不同问题。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3003533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2936687"/>
            <a:ext cx="45148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Fulfilment trades speed, cost and inventory risk; after-sales is a designed cost.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3339998"/>
            <a:ext cx="4514850" cy="4331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交付方式在速度、成本与库存风险之间权衡；售后是预先设计的成本。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86500" y="990599"/>
            <a:ext cx="5143500" cy="37719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15100" y="1143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COMMON DIFFICULTIES  ·  可能的难点</a:t>
            </a:r>
          </a:p>
        </p:txBody>
      </p:sp>
      <p:sp>
        <p:nvSpPr>
          <p:cNvPr id="22" name="Oval 21"/>
          <p:cNvSpPr/>
          <p:nvPr/>
        </p:nvSpPr>
        <p:spPr>
          <a:xfrm>
            <a:off x="6524625" y="15146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67500" y="144780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Using price minus goods cost as the profit.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67500" y="165421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用售价减商品成本当作利润。</a:t>
            </a:r>
          </a:p>
        </p:txBody>
      </p:sp>
      <p:sp>
        <p:nvSpPr>
          <p:cNvPr id="25" name="Oval 24"/>
          <p:cNvSpPr/>
          <p:nvPr/>
        </p:nvSpPr>
        <p:spPr>
          <a:xfrm>
            <a:off x="6524625" y="20431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67500" y="197630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Treating platform GMV as seller revenue.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67500" y="218271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把平台 GMV 当成卖家收入。</a:t>
            </a:r>
          </a:p>
        </p:txBody>
      </p:sp>
      <p:sp>
        <p:nvSpPr>
          <p:cNvPr id="28" name="Oval 27"/>
          <p:cNvSpPr/>
          <p:nvPr/>
        </p:nvSpPr>
        <p:spPr>
          <a:xfrm>
            <a:off x="6524625" y="257164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667500" y="2504800"/>
            <a:ext cx="451485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Assuming the overseas warehouse is cheaper; it must earn back its cost.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67500" y="2908112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误以为海外仓更便宜；它必须靠转化或时效赚回成本。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62000" y="4991100"/>
            <a:ext cx="10668000" cy="8001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90599" y="5124450"/>
            <a:ext cx="476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THE ONE-LINE RULE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90599" y="5353050"/>
            <a:ext cx="9906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Build the ledger line by line, then ask which line can move.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8  ·  跨境电商概论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06 / 28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1.6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Every advantage carries a cost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每项优势都有对应成本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Textbook §1.6  ·  跨境电商的优势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1104900"/>
          <a:ext cx="10668000" cy="34861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7500"/>
                <a:gridCol w="4286250"/>
                <a:gridCol w="3524250"/>
              </a:tblGrid>
              <a:tr h="464820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Advantage 优势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优势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What pays for it 代价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代价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Ledger line 账本科目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账本科目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Convenience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便利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Door delivery and service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送货上门与客服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Last-mile, after-sales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尾程 · 售后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Wider range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品类更广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Inventory must be held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需要持有库存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Goods and packing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商品与包装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Low start-up cost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启动成本低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Platform fees and rules replace rent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平台费与规则代替租金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Commission, payment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佣金 · 支付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International reach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国际触达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Cross-border transport and customs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跨境运输与清关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First-leg, duties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头程 · 关税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Easy remarketing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易再营销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Ad budget to be seen again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需要广告预算才能被再次看见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Marketing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营销获客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62000" y="47815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00100" y="47815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52500" y="48577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Each advantage is real, and each one is paid for on a different line of the ledger.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50863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每项优势都真实，但各自在不同的成本行上付费。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62000" y="5410200"/>
            <a:ext cx="10668000" cy="8763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90599" y="5562600"/>
            <a:ext cx="990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23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The ledger does not cancel the advantage; it is the price of having it.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90599" y="5848350"/>
            <a:ext cx="9906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2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账本不否定优势；它只是告诉你拥有这项优势要付多少钱。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8  ·  跨境电商概论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07 / 28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COST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Seven lines that make the price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构成价格的七项成本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Teaching ledger  ·  教学模拟账本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1009650"/>
          <a:ext cx="10667999" cy="43693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7500"/>
                <a:gridCol w="1428750"/>
                <a:gridCol w="1428750"/>
                <a:gridCol w="2857500"/>
                <a:gridCol w="2095499"/>
              </a:tblGrid>
              <a:tr h="464820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Cost line 成本项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成本项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Per order 每单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每单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% of price 占售价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占售价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Who controls it 由谁控制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由谁控制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Which decision moves it 可用什么决策降低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可用什么决策降低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488061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Goods &amp; packing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商品与包装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$4.50</a:t>
                      </a:r>
                    </a:p>
                    <a:p>
                      <a:pPr algn="r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4.50 美元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30%</a:t>
                      </a:r>
                    </a:p>
                    <a:p>
                      <a:pPr algn="r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30%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Purchasing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采购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Negotiate and bundle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议价与组合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488061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Marketing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营销获客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$2.80</a:t>
                      </a:r>
                    </a:p>
                    <a:p>
                      <a:pPr algn="r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2.80 美元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19%</a:t>
                      </a:r>
                    </a:p>
                    <a:p>
                      <a:pPr algn="r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19%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Advertising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广告投放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Better targeting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更准的定向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488061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First-leg freight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头程物流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$2.30</a:t>
                      </a:r>
                    </a:p>
                    <a:p>
                      <a:pPr algn="r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2.30 美元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15%</a:t>
                      </a:r>
                    </a:p>
                    <a:p>
                      <a:pPr algn="r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15%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Consolidation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集拼集单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Consolidate loads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拼柜运输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488061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Last-mile delivery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尾程配送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$2.00</a:t>
                      </a:r>
                    </a:p>
                    <a:p>
                      <a:pPr algn="r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2.00 美元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13%</a:t>
                      </a:r>
                    </a:p>
                    <a:p>
                      <a:pPr algn="r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13%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Local delivery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本地配送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Zone and carrier mix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分区与承运商组合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488061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Commission &amp; payment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佣金与支付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$1.70</a:t>
                      </a:r>
                    </a:p>
                    <a:p>
                      <a:pPr algn="r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1.70 美元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11%</a:t>
                      </a:r>
                    </a:p>
                    <a:p>
                      <a:pPr algn="r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11%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Platform choice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平台选择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Channel mix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渠道组合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488061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Duties &amp; customs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关税与清关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$0.90</a:t>
                      </a:r>
                    </a:p>
                    <a:p>
                      <a:pPr algn="r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0.90 美元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6%</a:t>
                      </a:r>
                    </a:p>
                    <a:p>
                      <a:pPr algn="r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6%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Customs planning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清关规划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Correct classification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正确归类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488061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After-sales reserve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售后预留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$0.80</a:t>
                      </a:r>
                    </a:p>
                    <a:p>
                      <a:pPr algn="r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0.80 美元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5%</a:t>
                      </a:r>
                    </a:p>
                    <a:p>
                      <a:pPr algn="r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5%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Product quality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产品质量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Clear pages and QC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清晰页面与质检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488061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TOTAL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合计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$15.00</a:t>
                      </a:r>
                    </a:p>
                    <a:p>
                      <a:pPr algn="r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15.00 美元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100%</a:t>
                      </a:r>
                    </a:p>
                    <a:p>
                      <a:pPr algn="r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100%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The seller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卖家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Every line, in order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逐项建账再检验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62000" y="55626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00100" y="55626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52500" y="56388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Marketing plus logistics is 7.10, about 1.6 times the goods cost of 4.50.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58674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营销加物流为 7.10 美元，约为商品成本 4.50 的 1.6 倍。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8  ·  跨境电商概论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08 / 28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CHART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One 15-dollar order, seven blocks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一笔 15 美元订单的模拟成本拆分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Teaching simulation  ·  教学模拟</a:t>
            </a:r>
          </a:p>
        </p:txBody>
      </p:sp>
      <p:graphicFrame>
        <p:nvGraphicFramePr>
          <p:cNvPr id="9" name="Chart 8"/>
          <p:cNvGraphicFramePr>
            <a:graphicFrameLocks noGrp="1"/>
          </p:cNvGraphicFramePr>
          <p:nvPr/>
        </p:nvGraphicFramePr>
        <p:xfrm>
          <a:off x="704850" y="990599"/>
          <a:ext cx="5715000" cy="37719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6610350" y="990599"/>
            <a:ext cx="4819650" cy="37719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19900" y="1143000"/>
            <a:ext cx="4381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HOW TO READ THIS CHART  ·  怎样读这张图</a:t>
            </a:r>
          </a:p>
        </p:txBody>
      </p:sp>
      <p:sp>
        <p:nvSpPr>
          <p:cNvPr id="12" name="Oval 11"/>
          <p:cNvSpPr/>
          <p:nvPr/>
        </p:nvSpPr>
        <p:spPr>
          <a:xfrm>
            <a:off x="6829425" y="149559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972300" y="1428750"/>
            <a:ext cx="422910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Read each bar as US dollars per order; brackets show share of the 15.00 price.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72300" y="1832061"/>
            <a:ext cx="422910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每根柱读成每单美元数；括号为占 15 美元售价的比例。</a:t>
            </a:r>
          </a:p>
        </p:txBody>
      </p:sp>
      <p:sp>
        <p:nvSpPr>
          <p:cNvPr id="15" name="Oval 14"/>
          <p:cNvSpPr/>
          <p:nvPr/>
        </p:nvSpPr>
        <p:spPr>
          <a:xfrm>
            <a:off x="6829425" y="2274208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972300" y="2207361"/>
            <a:ext cx="422910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Goods is the largest single line, but marketing plus first-leg plus last-mile exceeds it.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72300" y="2610672"/>
            <a:ext cx="422910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商品是最大单项，但营销加头程加尾程超过它。</a:t>
            </a:r>
          </a:p>
        </p:txBody>
      </p:sp>
      <p:sp>
        <p:nvSpPr>
          <p:cNvPr id="18" name="Oval 17"/>
          <p:cNvSpPr/>
          <p:nvPr/>
        </p:nvSpPr>
        <p:spPr>
          <a:xfrm>
            <a:off x="6829425" y="3052819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972300" y="2985973"/>
            <a:ext cx="4229100" cy="45619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This is a teaching simulation showing structure, not a real seller ledger.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72300" y="3389284"/>
            <a:ext cx="4229100" cy="23149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图为教学模拟，展示结构，不是真实卖家成本。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62000" y="4953000"/>
            <a:ext cx="10668000" cy="7239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90599" y="5086350"/>
            <a:ext cx="9906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49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The two freight lines and the duty are invisible to the buyer and real to the seller.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90599" y="5334000"/>
            <a:ext cx="9906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6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两条运费与一条关税：买家看不见，卖家必须付。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8  ·  跨境电商概论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09 / 28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TERMS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Cost, price and three kinds of cost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成本不等于价格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§1.6  ·  账本的性质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66800"/>
            <a:ext cx="5143500" cy="16002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066800"/>
            <a:ext cx="57150" cy="16002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599" y="1219200"/>
            <a:ext cx="4667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23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Cost is not price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599" y="14859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成本不等于价格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0599" y="1790700"/>
            <a:ext cx="4667250" cy="6918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Price contains profit and risk; cost only records what went out.</a:t>
            </a:r>
          </a:p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价格包含利润与风险；成本只记录花出去的部分。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86500" y="1066800"/>
            <a:ext cx="5143500" cy="16002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86500" y="1066800"/>
            <a:ext cx="57150" cy="160020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15100" y="1219200"/>
            <a:ext cx="4667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23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Variable cost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15100" y="14859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0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变动成本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15100" y="1790700"/>
            <a:ext cx="4667250" cy="4886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Grows with every order: goods, freight, commission, payment.</a:t>
            </a:r>
          </a:p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随每单增长：商品、运费、佣金、支付费。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62000" y="2857500"/>
            <a:ext cx="5143500" cy="16002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62000" y="2857500"/>
            <a:ext cx="57150" cy="16002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90599" y="3009900"/>
            <a:ext cx="4667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23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Fixed cost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90599" y="32766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0" b="0" i="0">
                <a:solidFill>
                  <a:srgbClr val="0E2A47"/>
                </a:solidFill>
                <a:latin typeface="微软雅黑"/>
                <a:ea typeface="微软雅黑"/>
                <a:cs typeface="微软雅黑"/>
              </a:rPr>
              <a:t>固定成本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90599" y="3581400"/>
            <a:ext cx="4667250" cy="4886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Incurred monthly whatever happens: tools, rent, staff time.</a:t>
            </a:r>
          </a:p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每月照旧发生：工具、租金、人力时间。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86500" y="2857500"/>
            <a:ext cx="5143500" cy="16002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286500" y="2857500"/>
            <a:ext cx="57150" cy="160020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515100" y="3009900"/>
            <a:ext cx="4667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23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Reserve (accrual)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15100" y="32766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0" b="0" i="0">
                <a:solidFill>
                  <a:srgbClr val="C8A44D"/>
                </a:solidFill>
                <a:latin typeface="微软雅黑"/>
                <a:ea typeface="微软雅黑"/>
                <a:cs typeface="微软雅黑"/>
              </a:rPr>
              <a:t>预提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15100" y="3581400"/>
            <a:ext cx="4667250" cy="4886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Estimated before it happens; reviewed against actual later.</a:t>
            </a:r>
          </a:p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发生之前先估计；事后与实际对照复核。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62000" y="47625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800100" y="47625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52500" y="48387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Categories differ by market and product; simulated figures show magnitude, not real quotes.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52500" y="50673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类别因市场与产品而异；模拟数字只表示量级，不是真实报价。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8  ·  跨境电商概论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10 / 28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EX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Free shipping is freight inside the price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包邮是把运费算进价格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Concept: seven costs  ·  七项成本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1028700"/>
            <a:ext cx="10668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EXAMPLE 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62000" y="1428750"/>
            <a:ext cx="3429000" cy="1866899"/>
          </a:xfrm>
          <a:prstGeom prst="roundRect">
            <a:avLst>
              <a:gd name="adj" fmla="val 5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71550" y="1581150"/>
            <a:ext cx="304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What the buyer sees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1550" y="1790700"/>
            <a:ext cx="304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买家看到的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1550" y="2152650"/>
            <a:ext cx="3048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712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One number: 15.00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71550" y="2438400"/>
            <a:ext cx="304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一个数字：15.00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1550" y="2781300"/>
            <a:ext cx="304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60" b="0" i="0">
                <a:solidFill>
                  <a:srgbClr val="A8C0E8"/>
                </a:solidFill>
                <a:latin typeface="Arial"/>
                <a:ea typeface="Arial"/>
                <a:cs typeface="Arial"/>
              </a:rPr>
              <a:t>No separate freight line.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71550" y="2990850"/>
            <a:ext cx="304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看不到单独的运费行。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381500" y="1428750"/>
            <a:ext cx="3429000" cy="1866899"/>
          </a:xfrm>
          <a:prstGeom prst="roundRect">
            <a:avLst>
              <a:gd name="adj" fmla="val 5000"/>
            </a:avLst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91050" y="1581150"/>
            <a:ext cx="304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What the seller pays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91050" y="1790700"/>
            <a:ext cx="304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卖家付出的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91050" y="2152650"/>
            <a:ext cx="3048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712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First-leg 2.30 + last-mile 2.00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91050" y="2438400"/>
            <a:ext cx="304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头程 2.30 + 尾程 2.00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91050" y="2781300"/>
            <a:ext cx="304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6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Two freight lines, one duty.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91050" y="2990850"/>
            <a:ext cx="304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两条运费，外加一条关税。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001000" y="1428750"/>
            <a:ext cx="3429000" cy="1866899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10549" y="1581150"/>
            <a:ext cx="304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449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So the truth is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10549" y="1790700"/>
            <a:ext cx="304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所以事实是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10549" y="2152650"/>
            <a:ext cx="3048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1712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Logistics 4.30 = 29% of price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10549" y="2438400"/>
            <a:ext cx="304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物流 4.30，占售价 29%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10549" y="2781300"/>
            <a:ext cx="304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60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Free shipping was never free.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10549" y="2990850"/>
            <a:ext cx="304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包邮从来不是免费的。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62000" y="3676649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800100" y="3676649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52500" y="37528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Free shipping only means the buyer cannot see a separate line; it does not mean the cost disappeared.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52500" y="39814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包邮只是顾客看不到单独一行，不是成本消失。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62000" y="4476750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 price that covers the goods but not the delivery loses money on every order.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62000" y="4857750"/>
            <a:ext cx="10668000" cy="49260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Pricing must start from the full ledger, not from the goods cost alone.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定价必须从完整账本出发，而不是从商品成本出发。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8  ·  跨境电商概论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11 / 28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Three words that are not the same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三个不能互换的词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§1.6  ·  会计口径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123950"/>
            <a:ext cx="3429000" cy="28575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123950"/>
            <a:ext cx="3429000" cy="571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599" y="1295400"/>
            <a:ext cx="29527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3D7BD9"/>
                </a:solidFill>
                <a:latin typeface="Georgia"/>
                <a:ea typeface="Georgia"/>
                <a:cs typeface="Georgia"/>
              </a:rPr>
              <a:t>GMV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599" y="1695450"/>
            <a:ext cx="29527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0E2A47"/>
                </a:solidFill>
                <a:latin typeface="微软雅黑"/>
                <a:ea typeface="微软雅黑"/>
                <a:cs typeface="微软雅黑"/>
              </a:rPr>
              <a:t>成交总额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90599" y="1962150"/>
            <a:ext cx="295275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90599" y="2076450"/>
            <a:ext cx="2952750" cy="6702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Gross value of orders on the platform, including cancelled and returned ones.</a:t>
            </a:r>
          </a:p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平台成交总额，包含取消与退货的订单。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90599" y="2743200"/>
            <a:ext cx="2952750" cy="323850"/>
          </a:xfrm>
          <a:prstGeom prst="roundRect">
            <a:avLst>
              <a:gd name="adj" fmla="val 20000"/>
            </a:avLst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104900" y="2819400"/>
            <a:ext cx="27622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It measures  Activity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04900" y="2990850"/>
            <a:ext cx="276225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它衡量活动量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90599" y="3200400"/>
            <a:ext cx="2952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13" b="0" i="1">
                <a:solidFill>
                  <a:srgbClr val="46586D"/>
                </a:solidFill>
                <a:latin typeface="Arial"/>
                <a:ea typeface="Arial"/>
                <a:cs typeface="Arial"/>
              </a:rPr>
              <a:t>Whose GMV, and does it include returns?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90599" y="3409950"/>
            <a:ext cx="2952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56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是谁的 GMV？是否含退货？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381500" y="1123950"/>
            <a:ext cx="3429000" cy="28575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381500" y="1123950"/>
            <a:ext cx="3429000" cy="57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610100" y="1295400"/>
            <a:ext cx="29527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Revenue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10100" y="1695450"/>
            <a:ext cx="29527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0E2A47"/>
                </a:solidFill>
                <a:latin typeface="微软雅黑"/>
                <a:ea typeface="微软雅黑"/>
                <a:cs typeface="微软雅黑"/>
              </a:rPr>
              <a:t>收入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610100" y="1962150"/>
            <a:ext cx="295275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610100" y="2076450"/>
            <a:ext cx="2952750" cy="6702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Sales the seller confirms, or the service fee a platform earns.</a:t>
            </a:r>
          </a:p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卖家确认的销售额，或平台赚取的服务费。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610100" y="2743200"/>
            <a:ext cx="2952750" cy="323850"/>
          </a:xfrm>
          <a:prstGeom prst="roundRect">
            <a:avLst>
              <a:gd name="adj" fmla="val 20000"/>
            </a:avLst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724400" y="2819400"/>
            <a:ext cx="27622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It measures  Own sales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724400" y="2990850"/>
            <a:ext cx="276225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它衡量企业自身销售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10100" y="3200400"/>
            <a:ext cx="2952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13" b="0" i="1">
                <a:solidFill>
                  <a:srgbClr val="46586D"/>
                </a:solidFill>
                <a:latin typeface="Arial"/>
                <a:ea typeface="Arial"/>
                <a:cs typeface="Arial"/>
              </a:rPr>
              <a:t>Net of discounts and cancellations.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610100" y="3409950"/>
            <a:ext cx="2952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56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扣除折扣与取消之后。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001000" y="1123950"/>
            <a:ext cx="3429000" cy="28575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8001000" y="1123950"/>
            <a:ext cx="3429000" cy="5715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229600" y="1295400"/>
            <a:ext cx="29527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Profit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29600" y="1695450"/>
            <a:ext cx="29527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0E2A47"/>
                </a:solidFill>
                <a:latin typeface="微软雅黑"/>
                <a:ea typeface="微软雅黑"/>
                <a:cs typeface="微软雅黑"/>
              </a:rPr>
              <a:t>利润</a:t>
            </a:r>
          </a:p>
        </p:txBody>
      </p:sp>
      <p:sp>
        <p:nvSpPr>
          <p:cNvPr id="35" name="Rectangle 34"/>
          <p:cNvSpPr/>
          <p:nvPr/>
        </p:nvSpPr>
        <p:spPr>
          <a:xfrm>
            <a:off x="8229600" y="1962150"/>
            <a:ext cx="295275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229600" y="2076450"/>
            <a:ext cx="2952750" cy="6702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What remains after every cost, including the reserve.</a:t>
            </a:r>
          </a:p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扣除全部成本（含预提）之后剩下的部分。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229600" y="2743200"/>
            <a:ext cx="2952750" cy="323850"/>
          </a:xfrm>
          <a:prstGeom prst="roundRect">
            <a:avLst>
              <a:gd name="adj" fmla="val 20000"/>
            </a:avLst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343900" y="2819400"/>
            <a:ext cx="27622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It measures  What is left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343900" y="2990850"/>
            <a:ext cx="276225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它衡量剩下多少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229600" y="3200400"/>
            <a:ext cx="2952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13" b="0" i="1">
                <a:solidFill>
                  <a:srgbClr val="46586D"/>
                </a:solidFill>
                <a:latin typeface="Arial"/>
                <a:ea typeface="Arial"/>
                <a:cs typeface="Arial"/>
              </a:rPr>
              <a:t>Revenue minus all costs, not cash.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229600" y="3409950"/>
            <a:ext cx="2952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056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收入减全部成本，不等于现金。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62000" y="42481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800100" y="42481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952500" y="43243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 platform can report record GMV while its sellers earn thin margins; a seller can report revenue and still lose money.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52500" y="45529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平台可以报告创纪录 GMV，而卖家只赚薄利；卖家可以报告收入却在亏损。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8  ·  跨境电商概论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12 / 28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RULE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Three questions before any number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用一个数字之前的三问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§1.6  ·  口径纪律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66800"/>
            <a:ext cx="5143500" cy="285750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23825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ASK FIRST  ·  先问</a:t>
            </a:r>
          </a:p>
        </p:txBody>
      </p:sp>
      <p:sp>
        <p:nvSpPr>
          <p:cNvPr id="11" name="Oval 10"/>
          <p:cNvSpPr/>
          <p:nvPr/>
        </p:nvSpPr>
        <p:spPr>
          <a:xfrm>
            <a:off x="1000125" y="15938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43000" y="1524000"/>
            <a:ext cx="4514850" cy="4751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Whose number is it — the platform, the seller, or the market?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945210"/>
            <a:ext cx="4514850" cy="2397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这是谁的？平台、卖家还是市场？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379209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2309324"/>
            <a:ext cx="45148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What is the calibre — orders, sales, or paid and kept?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524692"/>
            <a:ext cx="4514850" cy="2397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什么口径？订单、销售额，还是已付并留存？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2958691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2888806"/>
            <a:ext cx="451485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Does it include cancellations and returns?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3104174"/>
            <a:ext cx="4514850" cy="2397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是否包含取消与退货？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90599" y="3276600"/>
            <a:ext cx="4667250" cy="438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18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Missing any one label, do not use the number for a decision.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86500" y="1066800"/>
            <a:ext cx="5143500" cy="2857500"/>
          </a:xfrm>
          <a:prstGeom prst="roundRect">
            <a:avLst>
              <a:gd name="adj" fmla="val 4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15100" y="123825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THREE THINGS THAT ARE NOT EQUAL  ·  三个不等号</a:t>
            </a:r>
          </a:p>
        </p:txBody>
      </p:sp>
      <p:sp>
        <p:nvSpPr>
          <p:cNvPr id="23" name="Oval 22"/>
          <p:cNvSpPr/>
          <p:nvPr/>
        </p:nvSpPr>
        <p:spPr>
          <a:xfrm>
            <a:off x="6524625" y="159388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667500" y="1524000"/>
            <a:ext cx="4514850" cy="4751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Platform GMV is not seller revenue; it counts cancelled and returned orders.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7500" y="1945210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平台 GMV 不是卖家收入；它计入取消与退货。</a:t>
            </a:r>
          </a:p>
        </p:txBody>
      </p:sp>
      <p:sp>
        <p:nvSpPr>
          <p:cNvPr id="26" name="Oval 25"/>
          <p:cNvSpPr/>
          <p:nvPr/>
        </p:nvSpPr>
        <p:spPr>
          <a:xfrm>
            <a:off x="6524625" y="235622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667500" y="2286342"/>
            <a:ext cx="4514850" cy="4751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Seller revenue is not profit; every cost still has to be paid.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67500" y="2707553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卖家收入不是利润；全部成本仍要付出。</a:t>
            </a:r>
          </a:p>
        </p:txBody>
      </p:sp>
      <p:sp>
        <p:nvSpPr>
          <p:cNvPr id="29" name="Oval 28"/>
          <p:cNvSpPr/>
          <p:nvPr/>
        </p:nvSpPr>
        <p:spPr>
          <a:xfrm>
            <a:off x="6524625" y="3118570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667500" y="3048685"/>
            <a:ext cx="4514850" cy="47519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Profit is not cash; deposits, terms and settlement windows separate them.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667500" y="3469896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利润不是现金；定金、账期与结算窗口把它们分开。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62000" y="42672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800100" y="42672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52500" y="43434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Platforms and companies define these words differently; always state the source and the calibre when you cite them.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52500" y="45720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平台与公司对这些词的定义不同；引用时必须说明来源与口径。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8  ·  跨境电商概论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13 / 28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SHIP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Small parcel, consolidated line, overseas warehouse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小包、专线与海外仓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§1.7  ·  交付权衡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66800"/>
            <a:ext cx="3429000" cy="35433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066800"/>
            <a:ext cx="3429000" cy="571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599" y="1238250"/>
            <a:ext cx="295275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WAY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599" y="1447800"/>
            <a:ext cx="29527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Postal / commercial parcel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0599" y="1695450"/>
            <a:ext cx="2952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邮政或商业小包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90599" y="1943100"/>
            <a:ext cx="295275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90599" y="2038349"/>
            <a:ext cx="2952750" cy="475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Slow and cheap; one piece at a time.</a:t>
            </a:r>
          </a:p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慢但便宜，逐件发运。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90599" y="2628900"/>
            <a:ext cx="16192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Speed 速度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667000" y="2638425"/>
            <a:ext cx="1238250" cy="142875"/>
          </a:xfrm>
          <a:prstGeom prst="roundRect">
            <a:avLst>
              <a:gd name="adj" fmla="val 30000"/>
            </a:avLst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667000" y="2628900"/>
            <a:ext cx="1238250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9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Low  低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90599" y="2990850"/>
            <a:ext cx="16192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Inventory risk 库存风险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667000" y="3000375"/>
            <a:ext cx="1238250" cy="142875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667000" y="2990850"/>
            <a:ext cx="1238250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9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Low  低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90599" y="3390900"/>
            <a:ext cx="2952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Best for  Long tail and testing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90599" y="3600450"/>
            <a:ext cx="2952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适合长尾商品与测试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381500" y="1066800"/>
            <a:ext cx="3429000" cy="35433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381500" y="1066800"/>
            <a:ext cx="3429000" cy="57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610100" y="1238250"/>
            <a:ext cx="295275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WAY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610100" y="1447800"/>
            <a:ext cx="29527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Consolidated line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610100" y="1695450"/>
            <a:ext cx="2952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专线拼柜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610100" y="1943100"/>
            <a:ext cx="295275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610100" y="2038349"/>
            <a:ext cx="2952750" cy="475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Fixed route, loads gathered, mid-range.</a:t>
            </a:r>
          </a:p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固定路线集单，居中。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610100" y="2628900"/>
            <a:ext cx="16192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Speed 速度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286500" y="2638425"/>
            <a:ext cx="1238250" cy="142875"/>
          </a:xfrm>
          <a:prstGeom prst="roundRect">
            <a:avLst>
              <a:gd name="adj" fmla="val 30000"/>
            </a:avLst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286500" y="2628900"/>
            <a:ext cx="1238250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9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Medium  中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610100" y="2990850"/>
            <a:ext cx="16192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Inventory risk 库存风险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286500" y="3000375"/>
            <a:ext cx="1238250" cy="142875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286500" y="2990850"/>
            <a:ext cx="1238250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9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Medium  中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610100" y="3390900"/>
            <a:ext cx="2952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Best for  Predictable mid volume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610100" y="3600450"/>
            <a:ext cx="2952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适合可预测的中等单量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001000" y="1066800"/>
            <a:ext cx="3429000" cy="35433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8001000" y="1066800"/>
            <a:ext cx="3429000" cy="5715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229600" y="1238250"/>
            <a:ext cx="295275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WAY 3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229600" y="1447800"/>
            <a:ext cx="29527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Overseas warehouse / FBA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229600" y="1695450"/>
            <a:ext cx="2952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0E2A47"/>
                </a:solidFill>
                <a:latin typeface="微软雅黑"/>
                <a:ea typeface="微软雅黑"/>
                <a:cs typeface="微软雅黑"/>
              </a:rPr>
              <a:t>海外仓或 FBA</a:t>
            </a:r>
          </a:p>
        </p:txBody>
      </p:sp>
      <p:sp>
        <p:nvSpPr>
          <p:cNvPr id="44" name="Rectangle 43"/>
          <p:cNvSpPr/>
          <p:nvPr/>
        </p:nvSpPr>
        <p:spPr>
          <a:xfrm>
            <a:off x="8229600" y="1943100"/>
            <a:ext cx="295275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8229600" y="2038349"/>
            <a:ext cx="2952750" cy="4758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Stock ahead, local dispatch; fast.</a:t>
            </a:r>
          </a:p>
          <a:p>
            <a:pPr algn="l">
              <a:lnSpc>
                <a:spcPct val="13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前置库存、本地发货，快。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229600" y="2628900"/>
            <a:ext cx="16192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Speed 速度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9906000" y="2638425"/>
            <a:ext cx="1238250" cy="142875"/>
          </a:xfrm>
          <a:prstGeom prst="roundRect">
            <a:avLst>
              <a:gd name="adj" fmla="val 30000"/>
            </a:avLst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9906000" y="2628900"/>
            <a:ext cx="1238250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90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High  高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229600" y="2990850"/>
            <a:ext cx="16192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Inventory risk 库存风险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9906000" y="3000375"/>
            <a:ext cx="1238250" cy="142875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9906000" y="2990850"/>
            <a:ext cx="1238250" cy="152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090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High  高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229600" y="3390900"/>
            <a:ext cx="2952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60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Best for  Proven, steady sellers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229600" y="3600450"/>
            <a:ext cx="2952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8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适合验证过的稳定爆款</a:t>
            </a:r>
          </a:p>
        </p:txBody>
      </p:sp>
      <p:sp>
        <p:nvSpPr>
          <p:cNvPr id="54" name="Rectangle 53"/>
          <p:cNvSpPr/>
          <p:nvPr/>
        </p:nvSpPr>
        <p:spPr>
          <a:xfrm>
            <a:off x="762000" y="48387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800100" y="48387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952500" y="49149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Ways can be combined: test with small parcel, then move the winners into an overseas warehouse.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952500" y="51435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方式可组合：先用小包测试，再把赢家移入海外仓。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8  ·  跨境电商概论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14 / 28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SHIP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Overseas warehouse: the 0.30 question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海外仓：贵出的 0.30 美元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Teaching simulation  ·  教学模拟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200150"/>
            <a:ext cx="5143500" cy="2343150"/>
          </a:xfrm>
          <a:prstGeom prst="roundRect">
            <a:avLst>
              <a:gd name="adj" fmla="val 5000"/>
            </a:avLst>
          </a:prstGeom>
          <a:solidFill>
            <a:srgbClr val="E9F0FA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200150"/>
            <a:ext cx="57150" cy="23431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09650" y="1352550"/>
            <a:ext cx="4667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8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Small parcel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9650" y="16002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逐件小包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9650" y="1924049"/>
            <a:ext cx="2857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First-leg 2.30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05249" y="1924049"/>
            <a:ext cx="171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头程 2.30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9650" y="2343150"/>
            <a:ext cx="2857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Last-mile 2.00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05249" y="2343150"/>
            <a:ext cx="171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尾程 2.00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009650" y="2819400"/>
            <a:ext cx="28575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09650" y="2971800"/>
            <a:ext cx="2857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819" b="1" i="0">
                <a:solidFill>
                  <a:srgbClr val="3D7BD9"/>
                </a:solidFill>
                <a:latin typeface="Georgia"/>
                <a:ea typeface="Georgia"/>
                <a:cs typeface="Georgia"/>
              </a:rPr>
              <a:t>TOTAL 4.30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05249" y="3009900"/>
            <a:ext cx="171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合计 4.30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86500" y="1200150"/>
            <a:ext cx="5143500" cy="2343150"/>
          </a:xfrm>
          <a:prstGeom prst="roundRect">
            <a:avLst>
              <a:gd name="adj" fmla="val 5000"/>
            </a:avLst>
          </a:prstGeom>
          <a:solidFill>
            <a:srgbClr val="E9F0FA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286500" y="1200150"/>
            <a:ext cx="57150" cy="234315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34150" y="1352550"/>
            <a:ext cx="466725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8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Overseas warehouse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34150" y="16002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0E2A47"/>
                </a:solidFill>
                <a:latin typeface="微软雅黑"/>
                <a:ea typeface="微软雅黑"/>
                <a:cs typeface="微软雅黑"/>
              </a:rPr>
              <a:t>海外仓 / FBA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34150" y="1924049"/>
            <a:ext cx="2857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First-leg + storage 3.40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429750" y="1924049"/>
            <a:ext cx="171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头程加仓储 3.40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34150" y="2343150"/>
            <a:ext cx="2857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91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Last-mile 1.20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429750" y="2343150"/>
            <a:ext cx="171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本地尾程 1.20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534150" y="2819400"/>
            <a:ext cx="2857500" cy="9525"/>
          </a:xfrm>
          <a:prstGeom prst="rect">
            <a:avLst/>
          </a:prstGeom>
          <a:solidFill>
            <a:srgbClr val="DCE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534150" y="2971800"/>
            <a:ext cx="28575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819" b="1" i="0">
                <a:solidFill>
                  <a:srgbClr val="0E2A47"/>
                </a:solidFill>
                <a:latin typeface="Georgia"/>
                <a:ea typeface="Georgia"/>
                <a:cs typeface="Georgia"/>
              </a:rPr>
              <a:t>TOTAL 4.60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429750" y="3009900"/>
            <a:ext cx="1714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合计 4.60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62000" y="3733799"/>
            <a:ext cx="10668000" cy="9144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90599" y="3867150"/>
            <a:ext cx="990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BREAK-EVEN  ·  打平点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90599" y="4095750"/>
            <a:ext cx="9906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33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0.30  ÷  15.00  =  2%  conversion uplift needed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90599" y="4419600"/>
            <a:ext cx="990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若转化提升超过 2%，15 美元价格下可覆盖 0.30 美元；低于 2%，在计入库存风险前就已亏。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62000" y="48768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800100" y="48768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952500" y="49530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Fast is not the same as profitable: the warehouse must earn the 0.30 back through speed, conversion or repeat buying.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52500" y="51816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快不等于赚钱：海外仓必须靠时效、转化或复购赚回这 0.30 美元。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8  ·  跨境电商概论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15 / 28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EX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same 4% rate, two very different reserves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同样 4% 退货率，两种产品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After-sales reserve  ·  售后预留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1028700"/>
            <a:ext cx="10668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EXAMPLE 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62000" y="1409700"/>
            <a:ext cx="10668000" cy="9144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62000" y="1409700"/>
            <a:ext cx="57150" cy="91440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28700" y="1562100"/>
            <a:ext cx="266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Low-value product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28700" y="1809750"/>
            <a:ext cx="266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低值商品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00500" y="1581150"/>
            <a:ext cx="857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26" b="1" i="0">
                <a:solidFill>
                  <a:srgbClr val="12202E"/>
                </a:solidFill>
                <a:latin typeface="Georgia"/>
                <a:ea typeface="Georgia"/>
                <a:cs typeface="Georgia"/>
              </a:rPr>
              <a:t>4%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00500" y="1885950"/>
            <a:ext cx="1524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return rate  退货率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05500" y="1581150"/>
            <a:ext cx="1905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23" b="1" i="0">
                <a:solidFill>
                  <a:srgbClr val="12202E"/>
                </a:solidFill>
                <a:latin typeface="Georgia"/>
                <a:ea typeface="Georgia"/>
                <a:cs typeface="Georgia"/>
              </a:rPr>
              <a:t>$8 per return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05500" y="1885950"/>
            <a:ext cx="2095499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每单退货 8 美元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72500" y="1543050"/>
            <a:ext cx="17145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60" b="1" i="0">
                <a:solidFill>
                  <a:srgbClr val="3D7BD9"/>
                </a:solidFill>
                <a:latin typeface="Georgia"/>
                <a:ea typeface="Georgia"/>
                <a:cs typeface="Georgia"/>
              </a:rPr>
              <a:t>0.32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572500" y="1866899"/>
            <a:ext cx="2095499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0.32 美元/单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62000" y="2476500"/>
            <a:ext cx="10668000" cy="9144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62000" y="2476500"/>
            <a:ext cx="57150" cy="9144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28700" y="2628900"/>
            <a:ext cx="2667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07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High-value product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28700" y="2876550"/>
            <a:ext cx="266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0" i="0">
                <a:solidFill>
                  <a:srgbClr val="B04A45"/>
                </a:solidFill>
                <a:latin typeface="微软雅黑"/>
                <a:ea typeface="微软雅黑"/>
                <a:cs typeface="微软雅黑"/>
              </a:rPr>
              <a:t>高值商品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00500" y="2647950"/>
            <a:ext cx="85725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926" b="1" i="0">
                <a:solidFill>
                  <a:srgbClr val="12202E"/>
                </a:solidFill>
                <a:latin typeface="Georgia"/>
                <a:ea typeface="Georgia"/>
                <a:cs typeface="Georgia"/>
              </a:rPr>
              <a:t>4%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000500" y="2952750"/>
            <a:ext cx="1524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return rate  退货率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05500" y="2647950"/>
            <a:ext cx="1905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23" b="1" i="0">
                <a:solidFill>
                  <a:srgbClr val="12202E"/>
                </a:solidFill>
                <a:latin typeface="Georgia"/>
                <a:ea typeface="Georgia"/>
                <a:cs typeface="Georgia"/>
              </a:rPr>
              <a:t>$40 per return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905500" y="2952750"/>
            <a:ext cx="2095499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每单退货 40 美元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572500" y="2609850"/>
            <a:ext cx="17145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60" b="1" i="0">
                <a:solidFill>
                  <a:srgbClr val="B04A45"/>
                </a:solidFill>
                <a:latin typeface="Georgia"/>
                <a:ea typeface="Georgia"/>
                <a:cs typeface="Georgia"/>
              </a:rPr>
              <a:t>1.60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572500" y="2933700"/>
            <a:ext cx="2095499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1.60 美元/单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62000" y="38100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800100" y="38100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52500" y="38862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rate is the same; the reserve is not. Reserve depends on product value, not only on the percentage.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52500" y="41148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比例相同，准备金不同：售后预留取决于货值，不只是比例。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62000" y="4819650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A percentage alone never tells you the money. Always multiply by the cost of one return.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62000" y="5200650"/>
            <a:ext cx="10668000" cy="49260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4% rate on a cheap item costs 0.32 per order; the same rate on a costly item costs 1.60.</a:t>
            </a:r>
          </a:p>
          <a:p>
            <a:pPr algn="l">
              <a:lnSpc>
                <a:spcPct val="130000"/>
              </a:lnSpc>
            </a:pPr>
            <a:r>
              <a:rPr sz="1176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4% 在低值商品上每单 0.32 美元；同一比例在高值商品上每单 1.60 美元。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8  ·  跨境电商概论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16 / 28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COST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after-sales really costs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售后到底花多少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Teaching simulation  ·  教学模拟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66800"/>
            <a:ext cx="2552700" cy="11811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1181100"/>
            <a:ext cx="22479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Returns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1333500"/>
            <a:ext cx="2247900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退货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1524000"/>
            <a:ext cx="22479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0.32</a:t>
            </a:r>
            <a:r>
              <a:rPr sz="1507" b="0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 /order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1943100"/>
            <a:ext cx="2247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4% × $8 每单退货成本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467100" y="1066800"/>
            <a:ext cx="2552700" cy="1181100"/>
          </a:xfrm>
          <a:prstGeom prst="roundRect">
            <a:avLst>
              <a:gd name="adj" fmla="val 6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19500" y="1181100"/>
            <a:ext cx="22479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Disputes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19500" y="1333500"/>
            <a:ext cx="2247900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8695A8"/>
                </a:solidFill>
                <a:latin typeface="微软雅黑"/>
                <a:ea typeface="微软雅黑"/>
                <a:cs typeface="微软雅黑"/>
              </a:rPr>
              <a:t>纠纷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19500" y="1524000"/>
            <a:ext cx="22479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1B4F9C"/>
                </a:solidFill>
                <a:latin typeface="Georgia"/>
                <a:ea typeface="Georgia"/>
                <a:cs typeface="Georgia"/>
              </a:rPr>
              <a:t>0.225</a:t>
            </a:r>
            <a:r>
              <a:rPr sz="1507" b="0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 /order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19500" y="1943100"/>
            <a:ext cx="2247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28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1.5% × $15 每单纠纷成本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72200" y="1066800"/>
            <a:ext cx="2552700" cy="1181100"/>
          </a:xfrm>
          <a:prstGeom prst="roundRect">
            <a:avLst>
              <a:gd name="adj" fmla="val 6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24600" y="1181100"/>
            <a:ext cx="22479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9DB6D6"/>
                </a:solidFill>
                <a:latin typeface="Arial"/>
                <a:ea typeface="Arial"/>
                <a:cs typeface="Arial"/>
              </a:rPr>
              <a:t>Actual total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24600" y="1333500"/>
            <a:ext cx="2247900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实际合计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24600" y="1524000"/>
            <a:ext cx="22479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0.545</a:t>
            </a:r>
            <a:r>
              <a:rPr sz="1507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/order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24600" y="1943100"/>
            <a:ext cx="2247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28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低于 0.80 的预留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877300" y="1066800"/>
            <a:ext cx="2552700" cy="1181100"/>
          </a:xfrm>
          <a:prstGeom prst="roundRect">
            <a:avLst>
              <a:gd name="adj" fmla="val 6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029700" y="1181100"/>
            <a:ext cx="22479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9DB6D6"/>
                </a:solidFill>
                <a:latin typeface="Arial"/>
                <a:ea typeface="Arial"/>
                <a:cs typeface="Arial"/>
              </a:rPr>
              <a:t>Left per order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029700" y="1333500"/>
            <a:ext cx="2247900" cy="1333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28" b="0" i="0">
                <a:solidFill>
                  <a:srgbClr val="7E99BD"/>
                </a:solidFill>
                <a:latin typeface="微软雅黑"/>
                <a:ea typeface="微软雅黑"/>
                <a:cs typeface="微软雅黑"/>
              </a:rPr>
              <a:t>每单剩下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029700" y="1524000"/>
            <a:ext cx="2247900" cy="4000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0.26</a:t>
            </a:r>
            <a:r>
              <a:rPr sz="1507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/order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029700" y="1943100"/>
            <a:ext cx="2247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28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3000 单约 765 美元/月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62000" y="2514600"/>
            <a:ext cx="5143500" cy="205740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90599" y="2667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THE ASSUMPTIONS  ·  假设</a:t>
            </a:r>
          </a:p>
        </p:txBody>
      </p:sp>
      <p:sp>
        <p:nvSpPr>
          <p:cNvPr id="31" name="Oval 30"/>
          <p:cNvSpPr/>
          <p:nvPr/>
        </p:nvSpPr>
        <p:spPr>
          <a:xfrm>
            <a:off x="1000125" y="301959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143000" y="295275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Return rate 4%, cost 8 per return → 0.32.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43000" y="315916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退货率 4%，每单退货成本 8 美元。</a:t>
            </a:r>
          </a:p>
        </p:txBody>
      </p:sp>
      <p:sp>
        <p:nvSpPr>
          <p:cNvPr id="34" name="Oval 33"/>
          <p:cNvSpPr/>
          <p:nvPr/>
        </p:nvSpPr>
        <p:spPr>
          <a:xfrm>
            <a:off x="1000125" y="35671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1143000" y="350030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Dispute rate 1.5%, cost 15 per dispute → 0.225.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143000" y="370671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纠纷率 1.5%，每单纠纷 15 美元。</a:t>
            </a:r>
          </a:p>
        </p:txBody>
      </p:sp>
      <p:sp>
        <p:nvSpPr>
          <p:cNvPr id="37" name="Oval 36"/>
          <p:cNvSpPr/>
          <p:nvPr/>
        </p:nvSpPr>
        <p:spPr>
          <a:xfrm>
            <a:off x="1000125" y="411469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143000" y="404785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Fixed costs are not counted in this drill.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143000" y="425426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本练习不计固定成本。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286500" y="2514600"/>
            <a:ext cx="5143500" cy="20574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515100" y="266700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WHY THE ORDER ONLY BREAKS EVEN  ·  为何只是打平</a:t>
            </a:r>
          </a:p>
        </p:txBody>
      </p:sp>
      <p:sp>
        <p:nvSpPr>
          <p:cNvPr id="42" name="Oval 41"/>
          <p:cNvSpPr/>
          <p:nvPr/>
        </p:nvSpPr>
        <p:spPr>
          <a:xfrm>
            <a:off x="6524625" y="301959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667500" y="295275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The 0.80 reserve is already inside the 15.00.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667500" y="315916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0.80 预留已计入 15.00 之内。</a:t>
            </a:r>
          </a:p>
        </p:txBody>
      </p:sp>
      <p:sp>
        <p:nvSpPr>
          <p:cNvPr id="45" name="Oval 44"/>
          <p:cNvSpPr/>
          <p:nvPr/>
        </p:nvSpPr>
        <p:spPr>
          <a:xfrm>
            <a:off x="6524625" y="356714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667500" y="350030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Actual after-sales replaces it; it is not a second deduction.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667500" y="370671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实际售后是替换它，不是再扣一次。</a:t>
            </a:r>
          </a:p>
        </p:txBody>
      </p:sp>
      <p:sp>
        <p:nvSpPr>
          <p:cNvPr id="48" name="Oval 47"/>
          <p:cNvSpPr/>
          <p:nvPr/>
        </p:nvSpPr>
        <p:spPr>
          <a:xfrm>
            <a:off x="6524625" y="411469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667500" y="404785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If real returns exceed the reserve, the profit disappears.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667500" y="425426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若实际退货超过预留，利润就消失。</a:t>
            </a:r>
          </a:p>
        </p:txBody>
      </p:sp>
      <p:sp>
        <p:nvSpPr>
          <p:cNvPr id="51" name="Rectangle 50"/>
          <p:cNvSpPr/>
          <p:nvPr/>
        </p:nvSpPr>
        <p:spPr>
          <a:xfrm>
            <a:off x="762000" y="48006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800100" y="48006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952500" y="48768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reserve is an estimate made before the event; actual after-sales is what later replaces it.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52500" y="51054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预留是事前估计；实际售后是事后替换它的真实数字。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8  ·  跨境电商概论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17 / 28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FIX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Prevent first, remedy second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先预防，后补救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§1.7  ·  售后的两面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66800"/>
            <a:ext cx="5143500" cy="35433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066800"/>
            <a:ext cx="57150" cy="3543300"/>
          </a:xfrm>
          <a:prstGeom prst="rect">
            <a:avLst/>
          </a:prstGeom>
          <a:solidFill>
            <a:srgbClr val="2E7D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599" y="123825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2E7D5B"/>
                </a:solidFill>
                <a:latin typeface="Arial"/>
                <a:ea typeface="Arial"/>
                <a:cs typeface="Arial"/>
              </a:rPr>
              <a:t>PREVENTION  ·  预防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599" y="1466850"/>
            <a:ext cx="4667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8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Cheaper than any return</a:t>
            </a:r>
          </a:p>
        </p:txBody>
      </p:sp>
      <p:sp>
        <p:nvSpPr>
          <p:cNvPr id="13" name="Oval 12"/>
          <p:cNvSpPr/>
          <p:nvPr/>
        </p:nvSpPr>
        <p:spPr>
          <a:xfrm>
            <a:off x="1000125" y="187659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143000" y="180975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clear size chart in local units and width notes.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43000" y="201616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本地单位的清晰尺码表，并标明宽度。</a:t>
            </a:r>
          </a:p>
        </p:txBody>
      </p:sp>
      <p:sp>
        <p:nvSpPr>
          <p:cNvPr id="16" name="Oval 15"/>
          <p:cNvSpPr/>
          <p:nvPr/>
        </p:nvSpPr>
        <p:spPr>
          <a:xfrm>
            <a:off x="1000125" y="2414621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43000" y="2347775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Real photos in daylight, not studio-only images.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43000" y="2554193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日光实拍图，而不只是棚拍图。</a:t>
            </a:r>
          </a:p>
        </p:txBody>
      </p:sp>
      <p:sp>
        <p:nvSpPr>
          <p:cNvPr id="19" name="Oval 18"/>
          <p:cNvSpPr/>
          <p:nvPr/>
        </p:nvSpPr>
        <p:spPr>
          <a:xfrm>
            <a:off x="1000125" y="295264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143000" y="288580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Quality checks before packing.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43000" y="309221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装箱前的质检。</a:t>
            </a:r>
          </a:p>
        </p:txBody>
      </p:sp>
      <p:sp>
        <p:nvSpPr>
          <p:cNvPr id="22" name="Oval 21"/>
          <p:cNvSpPr/>
          <p:nvPr/>
        </p:nvSpPr>
        <p:spPr>
          <a:xfrm>
            <a:off x="1000125" y="3490672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143000" y="3423826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Honest delivery windows instead of best-case promises.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43000" y="3630244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诚实的时效区间，而非最好情况的承诺。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86500" y="1066800"/>
            <a:ext cx="5143500" cy="35433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286500" y="1066800"/>
            <a:ext cx="57150" cy="3543300"/>
          </a:xfrm>
          <a:prstGeom prst="rect">
            <a:avLst/>
          </a:prstGeom>
          <a:solidFill>
            <a:srgbClr val="B04A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15100" y="1238250"/>
            <a:ext cx="4667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B04A45"/>
                </a:solidFill>
                <a:latin typeface="Arial"/>
                <a:ea typeface="Arial"/>
                <a:cs typeface="Arial"/>
              </a:rPr>
              <a:t>REMEDY  ·  补救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15100" y="1466850"/>
            <a:ext cx="4667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82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Expensive, and never free</a:t>
            </a:r>
          </a:p>
        </p:txBody>
      </p:sp>
      <p:sp>
        <p:nvSpPr>
          <p:cNvPr id="29" name="Oval 28"/>
          <p:cNvSpPr/>
          <p:nvPr/>
        </p:nvSpPr>
        <p:spPr>
          <a:xfrm>
            <a:off x="6524625" y="1876596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667500" y="180975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A local return point needs volume to be viable.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667500" y="201616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本地退货点需要量才可行。</a:t>
            </a:r>
          </a:p>
        </p:txBody>
      </p:sp>
      <p:sp>
        <p:nvSpPr>
          <p:cNvPr id="32" name="Oval 31"/>
          <p:cNvSpPr/>
          <p:nvPr/>
        </p:nvSpPr>
        <p:spPr>
          <a:xfrm>
            <a:off x="6524625" y="2414621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667500" y="2347775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Refund-only policy can be abused and must be monitored.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67500" y="2554193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仅退款可能被滥用，必须监控。</a:t>
            </a:r>
          </a:p>
        </p:txBody>
      </p:sp>
      <p:sp>
        <p:nvSpPr>
          <p:cNvPr id="35" name="Oval 34"/>
          <p:cNvSpPr/>
          <p:nvPr/>
        </p:nvSpPr>
        <p:spPr>
          <a:xfrm>
            <a:off x="6524625" y="295264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667500" y="2885800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International reverse logistics is slow and costly.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667500" y="3092218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国际逆向物流慢且昂贵。</a:t>
            </a:r>
          </a:p>
        </p:txBody>
      </p:sp>
      <p:sp>
        <p:nvSpPr>
          <p:cNvPr id="38" name="Oval 37"/>
          <p:cNvSpPr/>
          <p:nvPr/>
        </p:nvSpPr>
        <p:spPr>
          <a:xfrm>
            <a:off x="6524625" y="3490672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667500" y="3423826"/>
            <a:ext cx="4514850" cy="24714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76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The seller often cannot inspect the returned item.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667500" y="3630244"/>
            <a:ext cx="451485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卖家往往无法检查退回的商品。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62000" y="48387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800100" y="48387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952500" y="49149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Refund-only is a remedy, not prevention; a size chart and real photos are prevention.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52500" y="51435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仅退款是补救，不是预防；清晰尺码表与实拍图才是预防。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8  ·  跨境电商概论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18 / 28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15-dollar ledger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15 美元账本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Teaching case  ·  教学虚构案例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066800"/>
            <a:ext cx="3619500" cy="38100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599" y="1238250"/>
            <a:ext cx="31432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BACKGROUND  ·  背景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0599" y="1485900"/>
            <a:ext cx="314325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6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3,000 orders / month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599" y="1924049"/>
            <a:ext cx="3143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Shenzhen seller · phone stand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0599" y="2171700"/>
            <a:ext cx="3143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Price 15.00, free shipping</a:t>
            </a:r>
          </a:p>
        </p:txBody>
      </p:sp>
      <p:sp>
        <p:nvSpPr>
          <p:cNvPr id="14" name="Oval 13"/>
          <p:cNvSpPr/>
          <p:nvPr/>
        </p:nvSpPr>
        <p:spPr>
          <a:xfrm>
            <a:off x="1000125" y="2597457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43000" y="2533650"/>
            <a:ext cx="2990850" cy="4371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18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 teaching cost exercise, not a real transaction.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2919061"/>
            <a:ext cx="2990850" cy="227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教学虚构成本练习，不对应真实交易。</a:t>
            </a:r>
          </a:p>
        </p:txBody>
      </p:sp>
      <p:sp>
        <p:nvSpPr>
          <p:cNvPr id="17" name="Oval 16"/>
          <p:cNvSpPr/>
          <p:nvPr/>
        </p:nvSpPr>
        <p:spPr>
          <a:xfrm>
            <a:off x="1000125" y="3297088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43000" y="3233280"/>
            <a:ext cx="2990850" cy="4371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18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The seller thinks goods cost 4.50, so profit is 4.50.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43000" y="3618692"/>
            <a:ext cx="2990850" cy="41666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4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卖家认为商品成本 4.50，所以每单赚 4.50。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90599" y="4095750"/>
            <a:ext cx="314325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The question: does this order make money, and which change breaks it?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667250" y="1066800"/>
            <a:ext cx="6762750" cy="3810000"/>
          </a:xfrm>
          <a:prstGeom prst="roundRect">
            <a:avLst>
              <a:gd name="adj" fmla="val 4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895850" y="1238250"/>
            <a:ext cx="6286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THE LEDGER AND THE ASSUMPTIONS  ·  账本与假设</a:t>
            </a:r>
          </a:p>
        </p:txBody>
      </p: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4895850" y="1504950"/>
          <a:ext cx="6286500" cy="28354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81250"/>
                <a:gridCol w="1905000"/>
                <a:gridCol w="2000250"/>
              </a:tblGrid>
              <a:tr h="395097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Line 科目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科目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Amount 金额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金额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Share 占比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占比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348615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Goods &amp; packing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商品与包装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4.50</a:t>
                      </a:r>
                    </a:p>
                    <a:p>
                      <a:pPr algn="r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4.50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30%</a:t>
                      </a:r>
                    </a:p>
                    <a:p>
                      <a:pPr algn="r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30%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348615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Marketing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营销获客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2.80</a:t>
                      </a:r>
                    </a:p>
                    <a:p>
                      <a:pPr algn="r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2.80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19%</a:t>
                      </a:r>
                    </a:p>
                    <a:p>
                      <a:pPr algn="r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19%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348615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First-leg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头程物流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2.30</a:t>
                      </a:r>
                    </a:p>
                    <a:p>
                      <a:pPr algn="r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2.30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15%</a:t>
                      </a:r>
                    </a:p>
                    <a:p>
                      <a:pPr algn="r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15%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348615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Last-mile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尾程配送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2.00</a:t>
                      </a:r>
                    </a:p>
                    <a:p>
                      <a:pPr algn="r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2.00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13%</a:t>
                      </a:r>
                    </a:p>
                    <a:p>
                      <a:pPr algn="r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13%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348615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Commission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佣金支付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1.70</a:t>
                      </a:r>
                    </a:p>
                    <a:p>
                      <a:pPr algn="r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1.70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11%</a:t>
                      </a:r>
                    </a:p>
                    <a:p>
                      <a:pPr algn="r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11%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348615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Duties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关税清关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0.90</a:t>
                      </a:r>
                    </a:p>
                    <a:p>
                      <a:pPr algn="r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0.90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6%</a:t>
                      </a:r>
                    </a:p>
                    <a:p>
                      <a:pPr algn="r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6%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348615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Reserve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售后预留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0.80</a:t>
                      </a:r>
                    </a:p>
                    <a:p>
                      <a:pPr algn="r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0.80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5%</a:t>
                      </a:r>
                    </a:p>
                    <a:p>
                      <a:pPr algn="r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5%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4895850" y="4438650"/>
            <a:ext cx="6286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113" b="0" i="0">
                <a:solidFill>
                  <a:srgbClr val="46586D"/>
                </a:solidFill>
                <a:latin typeface="Arial"/>
                <a:ea typeface="Arial"/>
                <a:cs typeface="Arial"/>
              </a:rPr>
              <a:t>Assumptions: return rate 4% at 8 per return; dispute rate 1.5% at 15; fixed costs excluded.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8  ·  跨境电商概论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19 / 28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happens under three changes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三种情景下的结果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Teaching case  ·  教学模拟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1028700"/>
          <a:ext cx="10667999" cy="23008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71750"/>
                <a:gridCol w="2381250"/>
                <a:gridCol w="1714500"/>
                <a:gridCol w="1905000"/>
                <a:gridCol w="2095499"/>
              </a:tblGrid>
              <a:tr h="488061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Scenario 情景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情景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Ledger 账本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账本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Per order 每单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每单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Per month 每月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每月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What it proves 说明什么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说明什么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Base case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基准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Seven lines = 15.00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七项合计 15.00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+0.26</a:t>
                      </a:r>
                    </a:p>
                    <a:p>
                      <a:pPr algn="r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+0.26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≈ 765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约 765 美元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Thin but positive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薄但为正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Marketing +1.00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营销涨 1.00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Marketing → 3.80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营销升至 3.80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−0.74</a:t>
                      </a:r>
                    </a:p>
                    <a:p>
                      <a:pPr algn="r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−0.74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loss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亏损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One line flips it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一项成本翻转盈亏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604266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Overseas warehouse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改用海外仓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4.30 → 4.60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4.30 升至 4.60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−0.30</a:t>
                      </a:r>
                    </a:p>
                    <a:p>
                      <a:pPr algn="r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−0.30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needs +2%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需 +2% 转化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Not cheaper by default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不自动更便宜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762000" y="3543300"/>
            <a:ext cx="10668000" cy="200025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599" y="3676649"/>
            <a:ext cx="990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READ IT THIS WAY  ·  这样读</a:t>
            </a:r>
          </a:p>
        </p:txBody>
      </p:sp>
      <p:sp>
        <p:nvSpPr>
          <p:cNvPr id="12" name="Oval 11"/>
          <p:cNvSpPr/>
          <p:nvPr/>
        </p:nvSpPr>
        <p:spPr>
          <a:xfrm>
            <a:off x="1000125" y="401323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3943350"/>
            <a:ext cx="975360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Before real after-sales arrives the order only breaks even, because the reserve is already a cost.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43000" y="4158717"/>
            <a:ext cx="975360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在真实售后发生前，订单刚好打平，因为预留已计入成本。</a:t>
            </a:r>
          </a:p>
        </p:txBody>
      </p:sp>
      <p:sp>
        <p:nvSpPr>
          <p:cNvPr id="15" name="Oval 14"/>
          <p:cNvSpPr/>
          <p:nvPr/>
        </p:nvSpPr>
        <p:spPr>
          <a:xfrm>
            <a:off x="1000125" y="453163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143000" y="4461750"/>
            <a:ext cx="975360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Actual after-sales is 0.545 against a 0.80 reserve, leaving about 0.26 per order.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43000" y="4677117"/>
            <a:ext cx="975360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实际售后 0.545 低于 0.80 预留，每单剩约 0.26 美元。</a:t>
            </a:r>
          </a:p>
        </p:txBody>
      </p:sp>
      <p:sp>
        <p:nvSpPr>
          <p:cNvPr id="18" name="Oval 17"/>
          <p:cNvSpPr/>
          <p:nvPr/>
        </p:nvSpPr>
        <p:spPr>
          <a:xfrm>
            <a:off x="1000125" y="5050034"/>
            <a:ext cx="57150" cy="57150"/>
          </a:xfrm>
          <a:prstGeom prst="ellipse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43000" y="4980150"/>
            <a:ext cx="9753600" cy="256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Margins this thin mean one cost line decides profit or loss.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43000" y="5195517"/>
            <a:ext cx="9753600" cy="2356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利润薄到一项成本变化就决定盈亏。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62000" y="56769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00100" y="56769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52500" y="57531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conclusion is not that cross-border trade cannot pay; it is that the ledger must be built line by line.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52500" y="59817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结论不是跨境不赚钱，而是账本必须逐项建、词汇要分开、交付与售后要设计。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8  ·  跨境电商概论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20 / 28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MYTH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Six things to unlearn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六个常见误解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Common sayings vs clarification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990599"/>
          <a:ext cx="10668000" cy="450875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62500"/>
                <a:gridCol w="5905500"/>
              </a:tblGrid>
              <a:tr h="464820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Common saying 常见说法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常见说法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What must be clarified 需要澄清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需要澄清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673989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Profit = price − goods cost.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利润 = 售价 − 商品成本。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Six more lines: marketing, freight, commission, duties, after-sales.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账本还包括营销、运费、佣金、关税与售后。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73989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Free shipping means no freight.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包邮就是没有运费。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Freight is inside the price or absorbed as a loss.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运费被算进价格或由卖家吸收为亏损。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673989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Platform GMV is seller revenue.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平台 GMV 就是卖家收入。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GMV counts platform orders; the seller keeps sales minus fees.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GMV 测平台成交；卖家只留扣除费用后的销售额。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73989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The overseas warehouse is cheaper.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海外仓更便宜。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It can cost more; it must earn back via conversion or speed.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它可能更贵，须靠转化或时效赚回成本。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673989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The return rate alone decides after-sales cost.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退货率单独决定售后成本。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Cost per return depends on value, freight and resale.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每单退货成本取决于货值、运费与能否再售。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73989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After-sales is only a service issue.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售后只是服务问题。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It is a cost designed into pricing, pages and quality checks.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它是被设计进定价、商品信息与质检的成本。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62000" y="56578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00100" y="56578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52500" y="57340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Every correction moves the same thing: a cost that was invisible becomes a line in the ledger.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59626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每条澄清都在做同一件事：把看不见的成本变成账本中的一行。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8  ·  跨境电商概论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21 / 28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TERMS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Ten terms to keep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十个关键英文术语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Glossary  ·  术语表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990599"/>
          <a:ext cx="10668000" cy="46249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19500"/>
                <a:gridCol w="7048500"/>
              </a:tblGrid>
              <a:tr h="441579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Term 术语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术语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Meaning in one line 一行释义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一行释义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418338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First-leg freight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头程物流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Transport to the export point or the destination country.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从工厂或仓库到出口口岸或目的国的运输。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418338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Last-mile delivery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尾程配送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From the destination warehouse to the consumer.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从目的国仓库到消费者手中的配送。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418338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Commission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佣金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The fee a platform charges on each transaction.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平台按成交收取的费用。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418338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After-sales reserve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售后预留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Cost accrued in advance for returns and disputes.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为退货与纠纷预先计提的成本。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418338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GMV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成交总额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Platform order value, including cancelled and returned orders.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平台成交金额，含取消与退货订单。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418338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Revenue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收入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Sales a business confirms, or a platform service fee.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企业确认的销售额，或平台的服务费。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418338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Profit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利润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What remains after every cost has been paid.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收入减全部成本之后的余额。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418338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Consolidated line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专线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 service that gathers loads on a fixed route.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在固定路线上集单运输的服务。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418338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Reverse logistics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逆向物流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Goods travelling back from the consumer to the seller.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商品从消费者返回卖家的物流。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418338">
                <a:tc>
                  <a:txBody>
                    <a:bodyPr wrap="square"/>
                    <a:lstStyle/>
                    <a:p>
                      <a:pPr algn="l"/>
                      <a:r>
                        <a:rPr sz="1160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Refund-only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仅退款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60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Refunding without asking for the goods to be sent back.</a:t>
                      </a:r>
                    </a:p>
                    <a:p>
                      <a:pPr algn="l"/>
                      <a:r>
                        <a:rPr sz="1008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不要求退回商品即退款的售后政策。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62000" y="581025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00100" y="581025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52500" y="588645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Say which word you mean: GMV, revenue and profit answer three different questions.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611505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先说清你指的是哪个词：GMV、收入与利润回答三个不同问题。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8  ·  跨境电商概论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22 / 28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TALK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Four questions for the room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课堂讨论四问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Discussion  ·  10 min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104900"/>
            <a:ext cx="10668000" cy="11239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104900"/>
            <a:ext cx="47625" cy="11239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599" y="1257300"/>
            <a:ext cx="571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C8A44D"/>
                </a:solidFill>
                <a:latin typeface="Georgia"/>
                <a:ea typeface="Georgia"/>
                <a:cs typeface="Georgia"/>
              </a:rPr>
              <a:t>Q1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76400" y="1238250"/>
            <a:ext cx="9525000" cy="51820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Which cost line can be cut most easily without hurting the customer?</a:t>
            </a:r>
          </a:p>
          <a:p>
            <a:pPr algn="l">
              <a:lnSpc>
                <a:spcPct val="13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账本中哪项成本最容易在不伤害顾客的前提下降低？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62000" y="2324100"/>
            <a:ext cx="10668000" cy="112395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62000" y="2324100"/>
            <a:ext cx="47625" cy="11239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90599" y="2476500"/>
            <a:ext cx="571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3D7BD9"/>
                </a:solidFill>
                <a:latin typeface="Georgia"/>
                <a:ea typeface="Georgia"/>
                <a:cs typeface="Georgia"/>
              </a:rPr>
              <a:t>Q2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76400" y="2457450"/>
            <a:ext cx="9525000" cy="51820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Why can a platform report record GMV while its sellers earn thin margins?</a:t>
            </a:r>
          </a:p>
          <a:p>
            <a:pPr algn="l">
              <a:lnSpc>
                <a:spcPct val="13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为什么平台可以报告创纪录 GMV，而卖家只赚薄利？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62000" y="3543300"/>
            <a:ext cx="10668000" cy="1123950"/>
          </a:xfrm>
          <a:prstGeom prst="roundRect">
            <a:avLst>
              <a:gd name="adj" fmla="val 5000"/>
            </a:avLst>
          </a:prstGeom>
          <a:solidFill>
            <a:srgbClr val="F5F8FC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62000" y="3543300"/>
            <a:ext cx="47625" cy="11239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90599" y="3695700"/>
            <a:ext cx="571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3D7BD9"/>
                </a:solidFill>
                <a:latin typeface="Georgia"/>
                <a:ea typeface="Georgia"/>
                <a:cs typeface="Georgia"/>
              </a:rPr>
              <a:t>Q3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76400" y="3676649"/>
            <a:ext cx="9525000" cy="51820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Would you move a 15-dollar item with a 4% return rate into an overseas warehouse? What would you test first?</a:t>
            </a:r>
          </a:p>
          <a:p>
            <a:pPr algn="l">
              <a:lnSpc>
                <a:spcPct val="13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4% 退货率的 15 美元商品，你会移入海外仓吗？先测试什么？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62000" y="4762500"/>
            <a:ext cx="10668000" cy="112395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762000" y="4762500"/>
            <a:ext cx="47625" cy="1123950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90599" y="4914900"/>
            <a:ext cx="571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5" b="1" i="0">
                <a:solidFill>
                  <a:srgbClr val="3D7BD9"/>
                </a:solidFill>
                <a:latin typeface="Georgia"/>
                <a:ea typeface="Georgia"/>
                <a:cs typeface="Georgia"/>
              </a:rPr>
              <a:t>Q4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76400" y="4895850"/>
            <a:ext cx="9525000" cy="51820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In your home country, which prevention measure would cut returns most? Why?</a:t>
            </a:r>
          </a:p>
          <a:p>
            <a:pPr algn="l">
              <a:lnSpc>
                <a:spcPct val="130000"/>
              </a:lnSpc>
            </a:pPr>
            <a:r>
              <a:rPr sz="1223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在你母国，哪项预防措施最能减少退货？为什么？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62000" y="60579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00100" y="60579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52500" y="61341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Every answer must name a cost line, not a feeling; feelings do not appear in the ledger.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52500" y="63627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每个答案都要落到账本中的一行成本，而不是感觉。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8  ·  跨境电商概论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23 / 28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TASK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12 minutes: take the ledger apart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12 分钟：拆账本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Individual + pairs  ·  个人 + 两人一组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104900"/>
            <a:ext cx="10668000" cy="9144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104900"/>
            <a:ext cx="914400" cy="9144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2000" y="1200150"/>
            <a:ext cx="914400" cy="4191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30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1657350"/>
            <a:ext cx="91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44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43100" y="1314450"/>
            <a:ext cx="9144000" cy="5142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Write the seven lines, sum them, and state your assumptions.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写出七项并求和，说明假设。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62000" y="2114550"/>
            <a:ext cx="10668000" cy="9144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62000" y="2114550"/>
            <a:ext cx="914400" cy="9144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62000" y="2209800"/>
            <a:ext cx="914400" cy="4191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30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2000" y="2667000"/>
            <a:ext cx="91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44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43100" y="2324100"/>
            <a:ext cx="9144000" cy="5142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Compute actual after-sales cost and the profit per order.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计算实际售后成本与每单利润。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62000" y="3124200"/>
            <a:ext cx="10668000" cy="9144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62000" y="3124200"/>
            <a:ext cx="914400" cy="9144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62000" y="3219450"/>
            <a:ext cx="914400" cy="4191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30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000" y="3676649"/>
            <a:ext cx="91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44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943100" y="3333750"/>
            <a:ext cx="9144000" cy="5142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Re-run it with marketing at 3.80. Write the new result.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把营销改为 3.80 重算，写出新结果。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62000" y="4133849"/>
            <a:ext cx="10668000" cy="914400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762000" y="4133849"/>
            <a:ext cx="914400" cy="9144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62000" y="4229100"/>
            <a:ext cx="914400" cy="4191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30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2000" y="4686300"/>
            <a:ext cx="91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044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min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943100" y="4343400"/>
            <a:ext cx="9144000" cy="51424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49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Find the conversion uplift the overseas warehouse needs.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求海外仓方案所需的转化提升。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62000" y="5219700"/>
            <a:ext cx="10668000" cy="742950"/>
          </a:xfrm>
          <a:prstGeom prst="roundRect">
            <a:avLst>
              <a:gd name="adj" fmla="val 4000"/>
            </a:avLst>
          </a:prstGeom>
          <a:solidFill>
            <a:srgbClr val="E9F0FA"/>
          </a:solidFill>
          <a:ln w="12700">
            <a:solidFill>
              <a:srgbClr val="3D7B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90599" y="5353050"/>
            <a:ext cx="990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1B4F9C"/>
                </a:solidFill>
                <a:latin typeface="Arial"/>
                <a:ea typeface="Arial"/>
                <a:cs typeface="Arial"/>
              </a:rPr>
              <a:t>DELIVERABLE  ·  学生产出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90599" y="5600700"/>
            <a:ext cx="9906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391" b="0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complete ledger with all three scenario results, plus the assumption behind each number.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8  ·  跨境电商概论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24 / 28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628650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628650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391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TEST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5850" y="95250"/>
            <a:ext cx="796290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Five questions before you leave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5850" y="457200"/>
            <a:ext cx="79629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五题自测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Check yourself  ·  自我检测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1028700"/>
          <a:ext cx="10668000" cy="40671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6250"/>
                <a:gridCol w="6096000"/>
                <a:gridCol w="4095750"/>
              </a:tblGrid>
              <a:tr h="464820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#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#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Question 自测题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自测题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Model answer 参考答案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参考答案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720471">
                <a:tc>
                  <a:txBody>
                    <a:bodyPr wrap="square"/>
                    <a:lstStyle/>
                    <a:p>
                      <a:pPr algn="ctr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  <a:p>
                      <a:pPr algn="ctr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List the seven cost lines and name the largest block.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列出七项成本，并指出最大成本块。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Goods 4.50 is the largest single line; marketing + logistics = 7.10.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商品 4.50 为最大单项；营销加物流达 7.10。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720471">
                <a:tc>
                  <a:txBody>
                    <a:bodyPr wrap="square"/>
                    <a:lstStyle/>
                    <a:p>
                      <a:pPr algn="ctr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</a:p>
                    <a:p>
                      <a:pPr algn="ctr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What question does GMV answer? Revenue? Profit?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GMV、收入与利润各自回答什么问题？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Activity; the firm’s own sales; what is left.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活动量；自身销售；剩下多少。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720471">
                <a:tc>
                  <a:txBody>
                    <a:bodyPr wrap="square"/>
                    <a:lstStyle/>
                    <a:p>
                      <a:pPr algn="ctr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</a:p>
                    <a:p>
                      <a:pPr algn="ctr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3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In the 15.00 order, how much do marketing and logistics cost?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15 美元订单中，营销与物流合计多少？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7.10, about 1.6 times the goods cost of 4.50.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7.10 美元，约为商品成本 4.50 的 1.6 倍。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720471">
                <a:tc>
                  <a:txBody>
                    <a:bodyPr wrap="square"/>
                    <a:lstStyle/>
                    <a:p>
                      <a:pPr algn="ctr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</a:p>
                    <a:p>
                      <a:pPr algn="ctr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4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The warehouse adds 0.30 per order. What uplift is needed?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海外仓每单多花 0.30，需要多少转化提升？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0.30 ÷ 15.00 = a 2% conversion uplift.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0.30 ÷ 15.00 = 2% 的转化提升。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720471">
                <a:tc>
                  <a:txBody>
                    <a:bodyPr wrap="square"/>
                    <a:lstStyle/>
                    <a:p>
                      <a:pPr algn="ctr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5</a:t>
                      </a:r>
                    </a:p>
                    <a:p>
                      <a:pPr algn="ctr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5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4% returns at 8 each; the reserve is 0.80. What is left?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退货 4%、每单 8 美元、预留 0.80，每单剩多少？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Returns 0.32; with disputes 0.545; about 0.26 left.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退货 0.32，加纠纷 0.545，剩约 0.26。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762000" y="52959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00100" y="52959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52500" y="53721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If you cannot rebuild the ledger from memory, you have not finished this lesson yet.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2500" y="56007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若还不能在白纸上重建这本账，说明本课还没学完。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8  ·  跨境电商概论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25 / 28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to carry out of the room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本课小结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Close  ·  收束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2000" y="1123950"/>
            <a:ext cx="10668000" cy="990599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1123950"/>
            <a:ext cx="57150" cy="990599"/>
          </a:xfrm>
          <a:prstGeom prst="rect">
            <a:avLst/>
          </a:prstGeom>
          <a:solidFill>
            <a:srgbClr val="3D7B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47749" y="1276350"/>
            <a:ext cx="409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23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Build the ledger line by line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47749" y="1543050"/>
            <a:ext cx="4095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3D7BD9"/>
                </a:solidFill>
                <a:latin typeface="微软雅黑"/>
                <a:ea typeface="微软雅黑"/>
                <a:cs typeface="微软雅黑"/>
              </a:rPr>
              <a:t>账本要逐项建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29250" y="1257300"/>
            <a:ext cx="5810250" cy="6918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Seven lines, not one subtraction. The price is the result, not the starting point.</a:t>
            </a:r>
          </a:p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七项，不是一次减法；价格是结果，不是起点。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62000" y="2209800"/>
            <a:ext cx="10668000" cy="990599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62000" y="2209800"/>
            <a:ext cx="57150" cy="990599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47749" y="2362200"/>
            <a:ext cx="409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23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Keep the three words apart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7749" y="2628900"/>
            <a:ext cx="4095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1B4F9C"/>
                </a:solidFill>
                <a:latin typeface="微软雅黑"/>
                <a:ea typeface="微软雅黑"/>
                <a:cs typeface="微软雅黑"/>
              </a:rPr>
              <a:t>词汇要分开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29250" y="2343150"/>
            <a:ext cx="5810250" cy="6918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GMV measures activity, revenue measures own sales, profit measures what is left.</a:t>
            </a:r>
          </a:p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GMV 测活动量，收入测自身销售，利润测剩下多少。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62000" y="3295650"/>
            <a:ext cx="10668000" cy="990599"/>
          </a:xfrm>
          <a:prstGeom prst="roundRect">
            <a:avLst>
              <a:gd name="adj" fmla="val 5000"/>
            </a:avLst>
          </a:prstGeom>
          <a:solidFill>
            <a:srgbClr val="F8FAFD"/>
          </a:solidFill>
          <a:ln w="12700">
            <a:solidFill>
              <a:srgbClr val="DCE3E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62000" y="3295650"/>
            <a:ext cx="57150" cy="990599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47749" y="3448050"/>
            <a:ext cx="40957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23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Design delivery and after-sales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47749" y="3714750"/>
            <a:ext cx="40957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0" i="0">
                <a:solidFill>
                  <a:srgbClr val="0E2A47"/>
                </a:solidFill>
                <a:latin typeface="微软雅黑"/>
                <a:ea typeface="微软雅黑"/>
                <a:cs typeface="微软雅黑"/>
              </a:rPr>
              <a:t>交付与售后要设计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29250" y="3429000"/>
            <a:ext cx="5810250" cy="4886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34" b="0" i="0">
                <a:solidFill>
                  <a:srgbClr val="12202E"/>
                </a:solidFill>
                <a:latin typeface="Arial"/>
                <a:ea typeface="Arial"/>
                <a:cs typeface="Arial"/>
              </a:rPr>
              <a:t>Do not wait for them to happen; prevention is cheaper than any return.</a:t>
            </a:r>
          </a:p>
          <a:p>
            <a:pPr algn="l">
              <a:lnSpc>
                <a:spcPct val="130000"/>
              </a:lnSpc>
            </a:pPr>
            <a:r>
              <a:rPr sz="1152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不要等它发生；预防比任何一次退货都便宜。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62000" y="4476750"/>
            <a:ext cx="10668000" cy="12192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90599" y="4610100"/>
            <a:ext cx="990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THE BRIDGE  ·  下一课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90599" y="4876800"/>
            <a:ext cx="9906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23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Lesson 10 builds trust on this base; Lesson 14 turns that trust into retention.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90599" y="5200650"/>
            <a:ext cx="990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6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第 10 课在此基础之上建立信任；第 14 课把信任转为留存。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62000" y="59055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00100" y="59055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52500" y="59817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The conclusion is not that cross-border trade cannot pay; it is that the ledger must be built first.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52500" y="62103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结论不是跨境不赚钱，而是账本必须先逐项建好。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8  ·  跨境电商概论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26 / 28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800100"/>
          </a:xfrm>
          <a:prstGeom prst="rect">
            <a:avLst/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800100"/>
            <a:ext cx="12192000" cy="1905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323850" y="209550"/>
            <a:ext cx="495299" cy="381000"/>
          </a:xfrm>
          <a:prstGeom prst="roundRect">
            <a:avLst>
              <a:gd name="adj" fmla="val 16000"/>
            </a:avLst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23850" y="209550"/>
            <a:ext cx="495299" cy="3810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5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REF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52500" y="95250"/>
            <a:ext cx="8096249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4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 the content comes from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457200"/>
            <a:ext cx="8096249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560" b="0" i="0">
                <a:solidFill>
                  <a:srgbClr val="9DB6D6"/>
                </a:solidFill>
                <a:latin typeface="微软雅黑"/>
                <a:ea typeface="微软雅黑"/>
                <a:cs typeface="微软雅黑"/>
              </a:rPr>
              <a:t>本节素材来源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72500" y="266700"/>
            <a:ext cx="329565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Sources  ·  引用说明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762000" y="990599"/>
          <a:ext cx="10668000" cy="24867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7500"/>
                <a:gridCol w="2476500"/>
                <a:gridCol w="5334000"/>
              </a:tblGrid>
              <a:tr h="464820"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Source 来源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名称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Section 小节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小节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2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Used for 用途</a:t>
                      </a:r>
                    </a:p>
                    <a:p>
                      <a:r>
                        <a:rPr sz="940">
                          <a:solidFill>
                            <a:srgbClr val="9DB6D6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内容</a:t>
                      </a:r>
                    </a:p>
                  </a:txBody>
                  <a:tcPr marL="95250" marR="95250" marT="38100" marB="38100" anchor="ctr">
                    <a:solidFill>
                      <a:srgbClr val="0E2A47"/>
                    </a:solidFill>
                  </a:tcPr>
                </a:tc>
              </a:tr>
              <a:tr h="673989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SRC-001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Textbook Ch.1 教材第 1 章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§1.6 — §1.7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§1.6—1.7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Advantages and challenges; the basis of the seven cost categories.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电商优势与挑战；七项成本类别的依据。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  <a:tr h="673989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SRC-002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Textbook Ch.2 教材第 2 章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§2.2.5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§2.2.5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B2C and mobile buying; the buying context behind the order.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B2C 与移动购买；订单背后的购买情境。</a:t>
                      </a:r>
                    </a:p>
                  </a:txBody>
                  <a:tcPr marL="95250" marR="95250" marT="28575" marB="28575" anchor="ctr">
                    <a:solidFill>
                      <a:srgbClr val="F5F8FC"/>
                    </a:solidFill>
                  </a:tcPr>
                </a:tc>
              </a:tr>
              <a:tr h="673989">
                <a:tc>
                  <a:txBody>
                    <a:bodyPr wrap="square"/>
                    <a:lstStyle/>
                    <a:p>
                      <a:pPr algn="l"/>
                      <a:r>
                        <a:rPr sz="1218" b="1">
                          <a:solidFill>
                            <a:srgbClr val="0E2A47"/>
                          </a:solidFill>
                          <a:latin typeface="Arial"/>
                          <a:ea typeface="Arial"/>
                          <a:cs typeface="Arial"/>
                        </a:rPr>
                        <a:t>CASE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This course 本课程教学案例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The 15-dollar ledger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15 美元账本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18" b="0">
                          <a:solidFill>
                            <a:srgbClr val="12202E"/>
                          </a:solidFill>
                          <a:latin typeface="Arial"/>
                          <a:ea typeface="Arial"/>
                          <a:cs typeface="Arial"/>
                        </a:rPr>
                        <a:t>All figures are simulated for teaching, not real quotations.</a:t>
                      </a:r>
                    </a:p>
                    <a:p>
                      <a:pPr algn="l"/>
                      <a:r>
                        <a:rPr sz="1080">
                          <a:solidFill>
                            <a:srgbClr val="46586D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全部数字为教学模拟，不是真实报价。</a:t>
                      </a:r>
                    </a:p>
                  </a:txBody>
                  <a:tcPr marL="95250" marR="95250" marT="28575" marB="285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762000" y="3810000"/>
            <a:ext cx="10668000" cy="1104900"/>
          </a:xfrm>
          <a:prstGeom prst="roundRect">
            <a:avLst>
              <a:gd name="adj" fmla="val 4000"/>
            </a:avLst>
          </a:prstGeom>
          <a:solidFill>
            <a:srgbClr val="0E2A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599" y="3943350"/>
            <a:ext cx="990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90" b="1" i="0">
                <a:solidFill>
                  <a:srgbClr val="C8A44D"/>
                </a:solidFill>
                <a:latin typeface="Arial"/>
                <a:ea typeface="Arial"/>
                <a:cs typeface="Arial"/>
              </a:rPr>
              <a:t>A NOTE ON THE NUMBERS  ·  关于数字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599" y="4210050"/>
            <a:ext cx="9906000" cy="24764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49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Every figure in this lesson is a teaching simulation showing magnitude, not a real quote.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0599" y="4514850"/>
            <a:ext cx="9906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60" b="0" i="0">
                <a:solidFill>
                  <a:srgbClr val="A8C0E8"/>
                </a:solidFill>
                <a:latin typeface="微软雅黑"/>
                <a:ea typeface="微软雅黑"/>
                <a:cs typeface="微软雅黑"/>
              </a:rPr>
              <a:t>本课所有数字均为表示量级的教学模拟，不是真实报价或统计。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62000" y="5143500"/>
            <a:ext cx="38100" cy="438150"/>
          </a:xfrm>
          <a:prstGeom prst="rect">
            <a:avLst/>
          </a:prstGeom>
          <a:solidFill>
            <a:srgbClr val="1B4F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0100" y="5143500"/>
            <a:ext cx="10629900" cy="438150"/>
          </a:xfrm>
          <a:prstGeom prst="rect">
            <a:avLst/>
          </a:prstGeom>
          <a:solidFill>
            <a:srgbClr val="E9F0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52500" y="5219700"/>
            <a:ext cx="10287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34" b="1" i="0">
                <a:solidFill>
                  <a:srgbClr val="0E2A47"/>
                </a:solidFill>
                <a:latin typeface="Arial"/>
                <a:ea typeface="Arial"/>
                <a:cs typeface="Arial"/>
              </a:rPr>
              <a:t>When you reuse these numbers, keep the label “teaching simulation” attached to them.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52500" y="5448300"/>
            <a:ext cx="10287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rgbClr val="46586D"/>
                </a:solidFill>
                <a:latin typeface="微软雅黑"/>
                <a:ea typeface="微软雅黑"/>
                <a:cs typeface="微软雅黑"/>
              </a:rPr>
              <a:t>引用这些数字时，请保留"教学模拟"这个标签。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62000" y="6572250"/>
            <a:ext cx="7620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2" b="0" i="0">
                <a:solidFill>
                  <a:srgbClr val="8695A8"/>
                </a:solidFill>
                <a:latin typeface="Arial"/>
                <a:ea typeface="Arial"/>
                <a:cs typeface="Arial"/>
              </a:rPr>
              <a:t>Cross-border Ecommerce  ·  Lesson 8  ·  跨境电商概论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525000" y="6572250"/>
            <a:ext cx="1905000" cy="152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102" b="1" i="0">
                <a:solidFill>
                  <a:srgbClr val="3D7BD9"/>
                </a:solidFill>
                <a:latin typeface="Arial"/>
                <a:ea typeface="Arial"/>
                <a:cs typeface="Arial"/>
              </a:rPr>
              <a:t>27 / 28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A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noFill/>
          <a:ln w="19050">
            <a:solidFill>
              <a:srgbClr val="1B3F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620250" y="-285750"/>
            <a:ext cx="2857500" cy="2857500"/>
          </a:xfrm>
          <a:prstGeom prst="ellipse">
            <a:avLst/>
          </a:prstGeom>
          <a:noFill/>
          <a:ln w="15240">
            <a:solidFill>
              <a:srgbClr val="245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2000" y="914400"/>
            <a:ext cx="438150" cy="28575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123950"/>
            <a:ext cx="85725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20" b="1" i="0">
                <a:solidFill>
                  <a:srgbClr val="C8A44D"/>
                </a:solidFill>
                <a:latin typeface="微软雅黑"/>
                <a:ea typeface="微软雅黑"/>
                <a:cs typeface="微软雅黑"/>
              </a:rPr>
              <a:t>L E S S O N   8   ·   订单成本与交付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1600200"/>
            <a:ext cx="95250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32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 the money goes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247900"/>
            <a:ext cx="9525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3200" b="1" i="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a cross-border order</a:t>
            </a:r>
          </a:p>
        </p:txBody>
      </p:sp>
      <p:sp>
        <p:nvSpPr>
          <p:cNvPr id="8" name="Rectangle 7"/>
          <p:cNvSpPr/>
          <p:nvPr/>
        </p:nvSpPr>
        <p:spPr>
          <a:xfrm>
            <a:off x="762000" y="2971800"/>
            <a:ext cx="10668000" cy="9525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62000" y="3238500"/>
            <a:ext cx="28575" cy="723900"/>
          </a:xfrm>
          <a:prstGeom prst="rect">
            <a:avLst/>
          </a:prstGeom>
          <a:solidFill>
            <a:srgbClr val="C8A4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33449" y="3238500"/>
            <a:ext cx="3143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23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Seven lines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449" y="3505200"/>
            <a:ext cx="3143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1" i="0">
                <a:solidFill>
                  <a:srgbClr val="C8A44D"/>
                </a:solidFill>
                <a:latin typeface="微软雅黑"/>
                <a:ea typeface="微软雅黑"/>
                <a:cs typeface="微软雅黑"/>
              </a:rPr>
              <a:t>七项成本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3449" y="3771900"/>
            <a:ext cx="3143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13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Build the ledger before you name a price.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05300" y="3238500"/>
            <a:ext cx="28575" cy="723900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76750" y="3238500"/>
            <a:ext cx="3143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23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Three words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76750" y="3505200"/>
            <a:ext cx="3143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1" i="0">
                <a:solidFill>
                  <a:srgbClr val="C8A44D"/>
                </a:solidFill>
                <a:latin typeface="微软雅黑"/>
                <a:ea typeface="微软雅黑"/>
                <a:cs typeface="微软雅黑"/>
              </a:rPr>
              <a:t>三个词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76750" y="3771900"/>
            <a:ext cx="3143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13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GMV, revenue and profit answer different questions.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848600" y="3238500"/>
            <a:ext cx="28575" cy="723900"/>
          </a:xfrm>
          <a:prstGeom prst="rect">
            <a:avLst/>
          </a:prstGeom>
          <a:solidFill>
            <a:srgbClr val="2A55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020050" y="3238500"/>
            <a:ext cx="314325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23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Design it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20050" y="3505200"/>
            <a:ext cx="3143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60" b="1" i="0">
                <a:solidFill>
                  <a:srgbClr val="C8A44D"/>
                </a:solidFill>
                <a:latin typeface="微软雅黑"/>
                <a:ea typeface="微软雅黑"/>
                <a:cs typeface="微软雅黑"/>
              </a:rPr>
              <a:t>先设计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20050" y="3771900"/>
            <a:ext cx="3143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113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After-sales is a cost you design, not a surprise.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000" y="4476750"/>
            <a:ext cx="99060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507" b="1" i="1">
                <a:solidFill>
                  <a:srgbClr val="8FA9C8"/>
                </a:solidFill>
                <a:latin typeface="Georgia"/>
                <a:ea typeface="Georgia"/>
                <a:cs typeface="Georgia"/>
              </a:rPr>
              <a:t>“Free shipping is never free. The buyer sees one price; the seller sees two freight lines and a duty.”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000" y="5200650"/>
            <a:ext cx="9906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320" b="0" i="0">
                <a:solidFill>
                  <a:srgbClr val="5F7DA3"/>
                </a:solidFill>
                <a:latin typeface="微软雅黑"/>
                <a:ea typeface="微软雅黑"/>
                <a:cs typeface="微软雅黑"/>
              </a:rPr>
              <a:t>跨境电商概论  ·  桂林旅游学院  ·  2026—2027 学年第一学期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000" y="5905500"/>
            <a:ext cx="9906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18" b="0" i="0">
                <a:solidFill>
                  <a:srgbClr val="7E99BD"/>
                </a:solidFill>
                <a:latin typeface="Arial"/>
                <a:ea typeface="Arial"/>
                <a:cs typeface="Arial"/>
              </a:rPr>
              <a:t>Next: Lesson 9 · Shopping context  下一课：购物情境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