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25.7</c:v>
                </c:pt>
                <c:pt idx="1">
                  <c:v>17.1</c:v>
                </c:pt>
                <c:pt idx="2">
                  <c:v>12.2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160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210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3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60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sweatshirt,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conditions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购物情境  ·  六要素 · 移动优先 · 母国现实 · 数据口径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§2.5, §2.7, §2.8, §3.1.1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§2.5 · §2.7 · §2.8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“Same product, different order of events. Which part is shopping, and which part is infrastructure?”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一句话先记住：同一件商品，顺序不同。哪一部分是“购物”，哪一部分是基础设施？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one sweatshirt, three cities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two cities, one garment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案例开场：两城一衣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A mini-program in Shenzhen; an agent in Nairobi.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six conditions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六个条件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Who, where, device, pay, receive, trust.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China’s stack vs your market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中国整合栈 vs 母国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Mobile-first, super apps, cash on delivery, data cost.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Build a six-row table and rank two changes.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asks the same question: which of the six conditions differs, and what decision does that difference change?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四个环节问同一个问题：六条件中哪一项不同，这项差异改变哪个决策？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28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00125"/>
            <a:ext cx="10096500" cy="7312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Describe a market’s shopping context in six elements: who buys, where, on what device, how they pay, how they receive, whether they trust the seller.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用六个要素描述一个市场的购物情境：谁买、在哪买、用什么设备、怎么付款、怎么收货、是否信任卖家。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47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193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Separate the device dimension of mobile commerce from the actor dimension of B2B, B2C and C2C.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区分移动电商的设备维度与 B2B、B2C、C2C 的交易主体维度。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67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467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38525"/>
            <a:ext cx="10096500" cy="7312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Compare China’s mobile-first, super-app and social setting with the market, cash-on-delivery and data-cost reality at home.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比较中国的移动优先、超级应用与社交购物环境，与母国的集市、货到付款与流量成本现实。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6863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86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57725"/>
            <a:ext cx="10096500" cy="7312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the §2.8 growth figures with a year and a calibre label, and explain why Chinese domestic ecommerce is not cross-border data.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在标明年份与口径的前提下使用 §2.8 的增速数字，并解释中国国内电商数据为何不等于跨境电商数据。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§2.5, §2.7, §2.8 or §3.1.1 and to one row of the six-row table.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1–4, 8 → 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1—4、8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Business models, platforms and country profiles (Lessons 1–4).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6901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商业模式、平台与国家概况（第 1—4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800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210142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order ledger: cost, delivery and after-sales (Lesson 8).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631353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订单账本：成本、交付与售后（第 8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423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72485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know what an order costs. Lesson 9 asks how the buying happens at all.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93696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你已知道订单花多少；第 9 课问购买本身怎么发生。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ledger explains the economics; a context explains whether the purchase can happen.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Describe the same product in two markets with six observable conditions.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869010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用六个可观察条件描述同一商品在两个市场的买法。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2800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210142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Turn each difference into a page, payment, delivery or returns change.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631353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把每个差异变成页面、支付、交付或退货的改动。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30423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972485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the year and the calibre attached to every market number.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3393696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每个市场数字都带上年份与口径。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Context is infrastructure and habit, not national culture.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8 priced the order; Lesson 9 explains why the same page converts in one market and fails in another.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8 课给订单算价；第 9 课解释为何同一页面在一个市场转化、在另一个市场失效。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sweatshirt, two orders of events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一件卫衣，两种顺序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5143500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192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SHENZHEN  ·  深圳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15748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150495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Opens a mini-program from the chat window.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172031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从聊天窗口打开小程序。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1122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0424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Pays with the mobile wallet, one tap.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2577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用移动钱包付款，一键完成。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26497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257985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Receives it the same day.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279521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当天收到卫衣。</a:t>
            </a:r>
          </a:p>
        </p:txBody>
      </p:sp>
      <p:sp>
        <p:nvSpPr>
          <p:cNvPr id="21" name="Oval 20"/>
          <p:cNvSpPr/>
          <p:nvPr/>
        </p:nvSpPr>
        <p:spPr>
          <a:xfrm>
            <a:off x="1000125" y="318718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31173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Leaves a rating inside the same app.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33326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在同一个 App 内留下评价。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500" y="1028700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86500" y="1028700"/>
            <a:ext cx="5143500" cy="571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15100" y="12192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NAIROBI  ·  内罗毕</a:t>
            </a:r>
          </a:p>
        </p:txBody>
      </p:sp>
      <p:sp>
        <p:nvSpPr>
          <p:cNvPr id="27" name="Oval 26"/>
          <p:cNvSpPr/>
          <p:nvPr/>
        </p:nvSpPr>
        <p:spPr>
          <a:xfrm>
            <a:off x="6524625" y="15748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67500" y="150495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Searches inside the platform app.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0" y="172031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在平台 App 内搜索。</a:t>
            </a:r>
          </a:p>
        </p:txBody>
      </p:sp>
      <p:sp>
        <p:nvSpPr>
          <p:cNvPr id="30" name="Oval 29"/>
          <p:cNvSpPr/>
          <p:nvPr/>
        </p:nvSpPr>
        <p:spPr>
          <a:xfrm>
            <a:off x="6524625" y="21122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67500" y="20424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Waits for an SMS, then walks to an agent.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22577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等短信通知，走到代理点。</a:t>
            </a:r>
          </a:p>
        </p:txBody>
      </p:sp>
      <p:sp>
        <p:nvSpPr>
          <p:cNvPr id="33" name="Oval 32"/>
          <p:cNvSpPr/>
          <p:nvPr/>
        </p:nvSpPr>
        <p:spPr>
          <a:xfrm>
            <a:off x="6524625" y="26497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67500" y="257985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Inspects the garment, then pays cash.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7500" y="279521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验货后付现金。</a:t>
            </a:r>
          </a:p>
        </p:txBody>
      </p:sp>
      <p:sp>
        <p:nvSpPr>
          <p:cNvPr id="36" name="Oval 35"/>
          <p:cNvSpPr/>
          <p:nvPr/>
        </p:nvSpPr>
        <p:spPr>
          <a:xfrm>
            <a:off x="6524625" y="318718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7500" y="31173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trust moment is at the counter, not at checkout.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67500" y="33326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信任时刻发生在柜台，不在结账页。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4076699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4076699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4152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product is identical. The sequence is not. The order of events changes the page, the promise and the cost.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4381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商品完全相同，顺序不同；顺序改变了页面、承诺与成本。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48768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Which part of this sequence is “shopping”, and which part is infrastructure?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521970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lesson gives you six conditions to answer with: who buys, where, on what device, how they pay, how they receive, whether they trust.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本课给你六个条件来回答：谁买、在哪买、什么设备、怎么付款、怎么收货、是否信任。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343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43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Shopping is a sequence of six conditions, not one click.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5063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购物是六个条件组成的序列，不是一次“点击购买”。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344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68788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China’s advantage is an integrated stack: mobile-first UI, super apps, social discovery, dense delivery, standard returns.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64940"/>
            <a:ext cx="45148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中国的优势是一套整合栈：移动优先界面、超级应用、社交发现、密集配送、标准化退货。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93352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67890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Differences at home in payment, pickup, data cost and trust change the page, the promise and the unit economics.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64042"/>
            <a:ext cx="45148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母国在支付、自提、流量成本与信任上的差异，会改变页面、时效承诺与单位经济。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343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mobile commerce as a fourth transaction type beside B2B, B2C and C2C.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43951"/>
            <a:ext cx="45148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把移动电商当成与 B2B、B2C、C2C 并列的第四种交易类型。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4125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346902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Copying China’s integrated stack into a market built on cash on delivery and pickup.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74305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把中国的整合栈直接套用到以货到付款与自提为主的市场。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31268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3061203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Citing §2.8 growth without a year or a calibre, and mixing domestic retail with cross-border trade.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457355"/>
            <a:ext cx="45148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引用 §2.8 增速时不写年份与口径，并把国内网上零售与跨境贸易混为一谈。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5029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62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911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Six rows, two gaps, two changes. Build the table before you design the page.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Shopping context: six observable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购物情境的六个要素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§2.7  ·  核心概念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181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23950"/>
            <a:ext cx="3238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3500" y="11239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Who buys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33500" y="13716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谁买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33500" y="1600200"/>
            <a:ext cx="4381500" cy="4502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Income, age, household; a consumer or a small business.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收入、年龄、家庭结构；消费者还是小企业。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1009650"/>
            <a:ext cx="51435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86500" y="1009650"/>
            <a:ext cx="47625" cy="1181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7000" y="1123950"/>
            <a:ext cx="3238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0" y="11239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Where they buy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0" y="13716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在哪买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0" y="1600200"/>
            <a:ext cx="4381500" cy="4502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Market, mall, app, social feed or a chat group.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线下集市、商场、App、社交信息流或聊天群。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324100"/>
            <a:ext cx="51435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2324100"/>
            <a:ext cx="47625" cy="11811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2500" y="2438400"/>
            <a:ext cx="3238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33500" y="24384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Which device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500" y="268605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什么设备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33500" y="2914650"/>
            <a:ext cx="4381500" cy="4502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Phone model, screen, data plan and page speed.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手机型号、屏幕、流量套餐与页面速度。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86500" y="2324100"/>
            <a:ext cx="51435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86500" y="2324100"/>
            <a:ext cx="47625" cy="11811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77000" y="2438400"/>
            <a:ext cx="3238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0" y="243840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How they pay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0" y="268605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怎么付款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0" y="2914650"/>
            <a:ext cx="4381500" cy="4502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Wallet, card, transfer, cash on delivery or credit.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钱包、银行卡、转账、货到付款与赊账。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638550"/>
            <a:ext cx="51435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3638550"/>
            <a:ext cx="47625" cy="1181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3752850"/>
            <a:ext cx="3238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33500" y="37528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How they receive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33500" y="40005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怎么收货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33500" y="4229100"/>
            <a:ext cx="4381500" cy="4502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Parcel network, pickup point, agent, city courier.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包裹网络、取货点、代理与同城快递。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3638550"/>
            <a:ext cx="51435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86500" y="3638550"/>
            <a:ext cx="47625" cy="1181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77000" y="3752850"/>
            <a:ext cx="3238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0" y="37528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Whether they trust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58000" y="40005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是否信任卖家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58000" y="4229100"/>
            <a:ext cx="4381500" cy="4502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Reviews, platform guarantee, right to inspect, return address.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评价、平台担保、验货权与退货地址。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51054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51054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5181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Change any one row and the same page can convert in one market and fail in another.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54102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任何一项不同，同一个页面就可能在一个市场转化、在另一个市场失效。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conditions, six seller decisions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六个条件对应六个决策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§2.7  ·  从情境到决策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47749"/>
          <a:ext cx="10668000" cy="42298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3810000"/>
                <a:gridCol w="2857500"/>
                <a:gridCol w="161925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Condition 条件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条件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changes 改变什么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改变什么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Seller decision 卖家决策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卖家决策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 指标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指标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buys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Segment and price point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客群与价格带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Range and message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品类与话术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Conversion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转化率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Where they buy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在哪买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Discovery path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发现路径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Channel choice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渠道选择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Traffic cost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Which device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什么设备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Page weight and steps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页面重量与步数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Mobile-first build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移动优先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Load time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加载时间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How they pay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怎么付款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Risk and cash timing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风险与现金时点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Wallet, COD, credit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钱包 / 货到付款 / 赊账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Refusal rate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拒收率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How they receive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怎么收货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Credibility of the promise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承诺可信度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Courier or pickup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快递或自提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On-time rate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准时率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Whether they trust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是否信任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Evidence needed before paying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付款前所需证据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Reviews, guarantee, returns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评价 / 担保 / 退货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Return rate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467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467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543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table is a checklist, not a ranking: the binding condition differs by product and by market.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772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这张表是清单，不是排序：真正的约束条件因商品与市场而异。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Mobile is a device dimension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移动是设备维度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§2.5  ·  图 2-10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430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Global retail m-commerce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2954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全球零售移动电商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4859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2.8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tn USD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9050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2020 年，eMarketer 经图 2-10 转引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800" y="10287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1200" y="11430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Growth in 2020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1200" y="12954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2020 年增速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1200" y="14859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32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1200" y="19050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同一口径的同比增速，非预测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75600" y="10287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8000" y="11430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Forecast for 2024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28000" y="12954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2024 年预测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28000" y="14859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4.5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tn USD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28000" y="19050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是预测，不是已实现结果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2400300"/>
            <a:ext cx="5143500" cy="23241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25527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WHAT THE TEXTBOOK SAYS  ·  教材原话</a:t>
            </a:r>
          </a:p>
        </p:txBody>
      </p:sp>
      <p:sp>
        <p:nvSpPr>
          <p:cNvPr id="26" name="Oval 25"/>
          <p:cNvSpPr/>
          <p:nvPr/>
        </p:nvSpPr>
        <p:spPr>
          <a:xfrm>
            <a:off x="1000125" y="29052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43000" y="283845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M-commerce means transactions completed on wireless handheld devices.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3000" y="3241761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移动电商指通过无线手持设备完成的交易。</a:t>
            </a:r>
          </a:p>
        </p:txBody>
      </p:sp>
      <p:sp>
        <p:nvSpPr>
          <p:cNvPr id="29" name="Oval 28"/>
          <p:cNvSpPr/>
          <p:nvPr/>
        </p:nvSpPr>
        <p:spPr>
          <a:xfrm>
            <a:off x="1000125" y="362675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43000" y="3559911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can be B2B, B2C or C2C — a device dimension, not a fourth actor type.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" y="3963222"/>
            <a:ext cx="45148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它可以是 B2B、B2C 或 C2C——是设备维度，不是第四种主体类型。</a:t>
            </a:r>
          </a:p>
        </p:txBody>
      </p:sp>
      <p:sp>
        <p:nvSpPr>
          <p:cNvPr id="32" name="Oval 31"/>
          <p:cNvSpPr/>
          <p:nvPr/>
        </p:nvSpPr>
        <p:spPr>
          <a:xfrm>
            <a:off x="1000125" y="45330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43000" y="4466173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Retail m-commerce is simply B2C completed on a mobile device.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3000" y="4672591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零售移动电商就是通过移动设备完成的 B2C。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86500" y="2400300"/>
            <a:ext cx="5143500" cy="2324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15100" y="25527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THREE TESTABLE REQUIREMENTS  ·  三条可检验要求</a:t>
            </a:r>
          </a:p>
        </p:txBody>
      </p:sp>
      <p:sp>
        <p:nvSpPr>
          <p:cNvPr id="37" name="Oval 36"/>
          <p:cNvSpPr/>
          <p:nvPr/>
        </p:nvSpPr>
        <p:spPr>
          <a:xfrm>
            <a:off x="6524625" y="29052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67500" y="28384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Price and buy button visible on the first screen.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67500" y="304486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价格与购买按钮在首屏可见。</a:t>
            </a:r>
          </a:p>
        </p:txBody>
      </p:sp>
      <p:sp>
        <p:nvSpPr>
          <p:cNvPr id="40" name="Oval 39"/>
          <p:cNvSpPr/>
          <p:nvPr/>
        </p:nvSpPr>
        <p:spPr>
          <a:xfrm>
            <a:off x="6524625" y="342986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7500" y="3363018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Checkout in no more than three steps.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7500" y="3569436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结账不超过三步。</a:t>
            </a:r>
          </a:p>
        </p:txBody>
      </p:sp>
      <p:sp>
        <p:nvSpPr>
          <p:cNvPr id="43" name="Oval 42"/>
          <p:cNvSpPr/>
          <p:nvPr/>
        </p:nvSpPr>
        <p:spPr>
          <a:xfrm>
            <a:off x="6524625" y="39544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67500" y="3887586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Portrait assets that load fast on a mid-range phone.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67500" y="4094005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竖屏素材在中端手机上快速加载。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62000" y="4876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0100" y="4876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52500" y="4953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Mobile-first is not “build an app”: a fast mobile web page can beat a neglected app.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" y="5181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移动优先不是“做一个 App”：一个快速的移动网页可以胜过一个被忽视的 App。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China feels integrated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为什么中国的语境格外整合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Super app  ·  超级应用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238250"/>
            <a:ext cx="1943100" cy="1600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238250"/>
            <a:ext cx="1943100" cy="476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390650"/>
            <a:ext cx="16383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Discover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6192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发现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905000"/>
            <a:ext cx="16383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Social feed, chat, search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381250"/>
            <a:ext cx="16383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社交信息流、聊天、搜索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24150" y="1866899"/>
            <a:ext cx="2095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43225" y="1238250"/>
            <a:ext cx="1943100" cy="1600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943225" y="1238250"/>
            <a:ext cx="1943100" cy="476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95625" y="1390650"/>
            <a:ext cx="16383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Decide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95625" y="16192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决策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95625" y="1905000"/>
            <a:ext cx="16383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Reviews inside the app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95625" y="2381250"/>
            <a:ext cx="16383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App 内评价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05375" y="1866899"/>
            <a:ext cx="2095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24450" y="1238250"/>
            <a:ext cx="1943100" cy="1600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124450" y="1238250"/>
            <a:ext cx="1943100" cy="4762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276850" y="1390650"/>
            <a:ext cx="16383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76850" y="16192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支付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76850" y="1905000"/>
            <a:ext cx="16383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Wallet, one tap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76850" y="2381250"/>
            <a:ext cx="16383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钱包，一键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6600" y="1866899"/>
            <a:ext cx="2095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05675" y="1238250"/>
            <a:ext cx="1943100" cy="1600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305675" y="1238250"/>
            <a:ext cx="1943100" cy="476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58075" y="1390650"/>
            <a:ext cx="16383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Receive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58075" y="16192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收货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58075" y="1905000"/>
            <a:ext cx="16383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Dense courier network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58075" y="2381250"/>
            <a:ext cx="16383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密集配送网络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67825" y="1866899"/>
            <a:ext cx="2095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12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486900" y="1238250"/>
            <a:ext cx="1943100" cy="1600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486900" y="1238250"/>
            <a:ext cx="1943100" cy="476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639300" y="1390650"/>
            <a:ext cx="16383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Serve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39300" y="16192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服务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39300" y="1905000"/>
            <a:ext cx="16383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9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Returns and support in-app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39300" y="2381250"/>
            <a:ext cx="16383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80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站内退货与客服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2000" y="302895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90599" y="31623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“INTEGRATED” MEANS  ·  整合的含义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0599" y="34099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Discovery, payment, delivery and service sit in one place; the buyer rarely leaves the phone.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0599" y="3676649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发现、支付、交付与服务都在同一处，顾客很少离开手机。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62000" y="4114800"/>
            <a:ext cx="5143500" cy="15621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90599" y="42481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MAKES IT WORK  ·  什么让它成立</a:t>
            </a:r>
          </a:p>
        </p:txBody>
      </p:sp>
      <p:sp>
        <p:nvSpPr>
          <p:cNvPr id="49" name="Oval 48"/>
          <p:cNvSpPr/>
          <p:nvPr/>
        </p:nvSpPr>
        <p:spPr>
          <a:xfrm>
            <a:off x="1000125" y="4578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143000" y="451485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Payment apps remove the card step.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43000" y="471052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支付应用省去刷卡步骤。</a:t>
            </a:r>
          </a:p>
        </p:txBody>
      </p:sp>
      <p:sp>
        <p:nvSpPr>
          <p:cNvPr id="52" name="Oval 51"/>
          <p:cNvSpPr/>
          <p:nvPr/>
        </p:nvSpPr>
        <p:spPr>
          <a:xfrm>
            <a:off x="1000125" y="50498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143000" y="4986646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Mini-programs let a shop live inside a chat app.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43000" y="518232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小程序让商家在聊天 App 内开店。</a:t>
            </a:r>
          </a:p>
        </p:txBody>
      </p:sp>
      <p:sp>
        <p:nvSpPr>
          <p:cNvPr id="55" name="Oval 54"/>
          <p:cNvSpPr/>
          <p:nvPr/>
        </p:nvSpPr>
        <p:spPr>
          <a:xfrm>
            <a:off x="1000125" y="552164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143000" y="5458443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Dense delivery makes short promises credible.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43000" y="565412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密集配送让短时效承诺可信。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286500" y="4114800"/>
            <a:ext cx="5143500" cy="15621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515100" y="42481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WHAT YOU CANNOT ASSUME  ·  不能假定的</a:t>
            </a:r>
          </a:p>
        </p:txBody>
      </p:sp>
      <p:sp>
        <p:nvSpPr>
          <p:cNvPr id="60" name="Oval 59"/>
          <p:cNvSpPr/>
          <p:nvPr/>
        </p:nvSpPr>
        <p:spPr>
          <a:xfrm>
            <a:off x="6524625" y="4578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667500" y="45148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Integration depends on platform rules, licences and competition policy.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667500" y="48966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整合依赖平台规则、牌照与竞争政策。</a:t>
            </a:r>
          </a:p>
        </p:txBody>
      </p:sp>
      <p:sp>
        <p:nvSpPr>
          <p:cNvPr id="63" name="Oval 62"/>
          <p:cNvSpPr/>
          <p:nvPr/>
        </p:nvSpPr>
        <p:spPr>
          <a:xfrm>
            <a:off x="6524625" y="5236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667500" y="517280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Elsewhere users switch between several apps mid-purchase.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667500" y="536847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在其他市场，用户常在多个 App 之间切换。</a:t>
            </a:r>
          </a:p>
        </p:txBody>
      </p:sp>
      <p:sp>
        <p:nvSpPr>
          <p:cNvPr id="66" name="Oval 65"/>
          <p:cNvSpPr/>
          <p:nvPr/>
        </p:nvSpPr>
        <p:spPr>
          <a:xfrm>
            <a:off x="6524625" y="57077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667500" y="5644597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“Super app” is this course’s shorthand, not a textbook category.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67500" y="584027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“超级应用”是本课简称，不是教材分类。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same parts, assembled differently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同样的部件，不同的组装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Home market  ·  母国现实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219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219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4300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Market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390650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集市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638300"/>
            <a:ext cx="4572000" cy="457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strong offline market competes on touch and immediacy.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强势线下集市以“摸得到、马上拿”竞争。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6500" y="1009650"/>
            <a:ext cx="5143500" cy="1219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86500" y="1009650"/>
            <a:ext cx="47625" cy="12192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5100" y="114300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Cash on delivery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5100" y="1390650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货到付款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5100" y="1638300"/>
            <a:ext cx="4572000" cy="457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buyer pays after seeing the goods, so refusal is a real cost.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买家验货后付款，因此拒收是真实成本。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343150"/>
            <a:ext cx="5143500" cy="1219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2343150"/>
            <a:ext cx="47625" cy="12192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599" y="247650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Pickup and agents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2724150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自提与代理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2971800"/>
            <a:ext cx="4572000" cy="457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parcel stops at a counter, not at a door.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包裹停在柜台，而不是门口。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500" y="2343150"/>
            <a:ext cx="5143500" cy="1219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86500" y="2343150"/>
            <a:ext cx="47625" cy="12192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15100" y="247650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Data cost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5100" y="2724150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流量成本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5100" y="2971800"/>
            <a:ext cx="4572000" cy="457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Prepaid mobile data makes heavy pages an obstacle, not a taste.</a:t>
            </a:r>
          </a:p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预付费流量让重页面变成障碍，而不是品味问题。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381000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3449" y="39433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Kenya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3449" y="41148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肯尼亚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3449" y="4343400"/>
            <a:ext cx="3048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45.36 m mobile-money subscriptions; 416,994 agents, Q1 2025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49" y="4743450"/>
            <a:ext cx="30480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4536 万移动货币订阅、416994 个代理，2025 Q1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81500" y="381000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52950" y="39433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Kenya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52950" y="41148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肯尼亚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52950" y="4343400"/>
            <a:ext cx="3048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300+ Jumia pickup points; 26,000+ JForce agents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52950" y="4743450"/>
            <a:ext cx="30480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Jumia 300 多个取货点、2.6 万多名代理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01000" y="381000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72450" y="39433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Bangladesh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72450" y="41148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孟加拉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72450" y="4343400"/>
            <a:ext cx="3048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238.1 m registered, 89.4 m active, 1.84 m agents, Feb 2025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72450" y="4743450"/>
            <a:ext cx="30480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2.3808 亿注册、8938 万活跃、184 万代理，2025-02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2000" y="5086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00100" y="5086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52500" y="5162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These are different starting points, not failures to become China. Sources: SRC-070, SRC-071, SRC-073, SRC-076, SRC-078.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2500" y="5391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这些是不同的起点，不是“没变成中国”的失败。来源：SRC-070、071、073、076、078。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refusal, two legs of freight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一次拒收，两段运费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simulation  ·  教学模拟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5143500" cy="22098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143500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573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PREPAID ORDER  ·  预付订单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524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Outbound freight 3.00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7907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No return leg: the goods stay with the buyer.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2098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Credit rating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599" y="243840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Expected logistics 3.00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27813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每单预期物流成本 3.00 美元。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6500" y="1066800"/>
            <a:ext cx="5143500" cy="22098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86500" y="1066800"/>
            <a:ext cx="5143500" cy="571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5100" y="12573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CASH ON DELIVERY  ·  货到付款订单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5100" y="1524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Outbound freight 3.00 · refusal rate 20%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5100" y="17907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One parcel in five travels back.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5100" y="22098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Expected cost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5100" y="243840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3.00 × 1.2  =  3.60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5100" y="27813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每五件包裹有一件要走回程。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46710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36004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DIFFERENCE  ·  差别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0599" y="3848099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Payment method changes unit economics, not only convenience: +0.60 per order before packing.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0599" y="41148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支付方式改变单位经济，而不只是便利性：装箱前每单多 0.60 美元。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4610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4610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figures are illustrative, not market data; the structure is what matters.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4914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数字为示意，不是市场数据；结构才是重点。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labels before a number is usable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一个数字可用之前的三标签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§2.8  ·  口径纪律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47749"/>
            <a:ext cx="2133600" cy="800100"/>
          </a:xfrm>
          <a:prstGeom prst="roundRect">
            <a:avLst>
              <a:gd name="adj" fmla="val 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162050"/>
            <a:ext cx="213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Metric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1428750"/>
            <a:ext cx="213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指标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638300"/>
            <a:ext cx="2133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What exactly is counted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24200" y="1047749"/>
            <a:ext cx="2133600" cy="800100"/>
          </a:xfrm>
          <a:prstGeom prst="roundRect">
            <a:avLst>
              <a:gd name="adj" fmla="val 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24200" y="1162050"/>
            <a:ext cx="213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Year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4200" y="1428750"/>
            <a:ext cx="213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年份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4200" y="1638300"/>
            <a:ext cx="2133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When it was measured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0" y="1047749"/>
            <a:ext cx="2133600" cy="800100"/>
          </a:xfrm>
          <a:prstGeom prst="roundRect">
            <a:avLst>
              <a:gd name="adj" fmla="val 8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0" y="1162050"/>
            <a:ext cx="213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Calibre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0" y="1428750"/>
            <a:ext cx="213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0" y="1638300"/>
            <a:ext cx="2133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Which boundary it includes</a:t>
            </a:r>
          </a:p>
        </p:txBody>
      </p:sp>
      <p:graphicFrame>
        <p:nvGraphicFramePr>
          <p:cNvPr id="21" name="Chart 20"/>
          <p:cNvGraphicFramePr>
            <a:graphicFrameLocks noGrp="1"/>
          </p:cNvGraphicFramePr>
          <p:nvPr/>
        </p:nvGraphicFramePr>
        <p:xfrm>
          <a:off x="704850" y="2057400"/>
          <a:ext cx="5334000" cy="28575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2" name="Rounded Rectangle 21"/>
          <p:cNvSpPr/>
          <p:nvPr/>
        </p:nvSpPr>
        <p:spPr>
          <a:xfrm>
            <a:off x="6286500" y="2057400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15100" y="22098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WHAT §2.8 ACTUALLY REPORTS  ·  教材原文</a:t>
            </a:r>
          </a:p>
        </p:txBody>
      </p:sp>
      <p:sp>
        <p:nvSpPr>
          <p:cNvPr id="24" name="Oval 23"/>
          <p:cNvSpPr/>
          <p:nvPr/>
        </p:nvSpPr>
        <p:spPr>
          <a:xfrm>
            <a:off x="6524625" y="25599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67500" y="249555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Global retail ecommerce growth: 25.7% in 2020, 17.1% in 2021, 12.2% in 2022.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2884541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全球零售电商增速：2020 年 25.7%、2021 年 17.1%、2022 年 12.2%。</a:t>
            </a:r>
          </a:p>
        </p:txBody>
      </p:sp>
      <p:sp>
        <p:nvSpPr>
          <p:cNvPr id="27" name="Oval 26"/>
          <p:cNvSpPr/>
          <p:nvPr/>
        </p:nvSpPr>
        <p:spPr>
          <a:xfrm>
            <a:off x="6524625" y="342499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67500" y="3360578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2022: about 2.56 bn online shoppers, up only 3.4%.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0" y="3559836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2022 年全球网购者约 25.6 亿，仅增 3.4%。</a:t>
            </a:r>
          </a:p>
        </p:txBody>
      </p:sp>
      <p:sp>
        <p:nvSpPr>
          <p:cNvPr id="30" name="Oval 29"/>
          <p:cNvSpPr/>
          <p:nvPr/>
        </p:nvSpPr>
        <p:spPr>
          <a:xfrm>
            <a:off x="6524625" y="391942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67500" y="3855005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2021: global retail ecommerce about 5.2 tn USD.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054263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2021 年全球零售电商约 5.2 万亿美元。</a:t>
            </a:r>
          </a:p>
        </p:txBody>
      </p:sp>
      <p:sp>
        <p:nvSpPr>
          <p:cNvPr id="33" name="Oval 32"/>
          <p:cNvSpPr/>
          <p:nvPr/>
        </p:nvSpPr>
        <p:spPr>
          <a:xfrm>
            <a:off x="6524625" y="44138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67500" y="4349431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None of these is a cross-border figure.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7500" y="454869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以上没有一个是跨境数字。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0" y="5086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00100" y="5086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162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Write the sentence as “metric + year + calibre”. Missing any one label, do not use the number for a decision.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391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把句子写成“指标 + 年份 + 口径”。缺任何一个标签，就不要用这个数字做决策。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calibre errors that create fake opportunity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三种口径错误制造虚假机会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§2.8  ·  常见混淆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10668000" cy="1257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1257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8700" y="1219200"/>
            <a:ext cx="381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121920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Global retail ecommerce ≠ cross-border ecommerce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485900"/>
            <a:ext cx="952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全球零售电商 ≠ 跨境电商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1752600"/>
            <a:ext cx="9525000" cy="4648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Retail totals include domestic sales. A 12.2% growth rate is not a cross-border growth rate.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零售总量包含国内销售；12.2% 不是跨境增速。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419350"/>
            <a:ext cx="10668000" cy="1257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419350"/>
            <a:ext cx="57150" cy="1257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28700" y="2571750"/>
            <a:ext cx="381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85900" y="2571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China’s domestic online retail ≠ China’s cross-border exports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85900" y="2838450"/>
            <a:ext cx="952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中国国内网上零售 ≠ 中国跨境出口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3105150"/>
            <a:ext cx="9525000" cy="4648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two series measure different populations of transactions and different destinations.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两个序列测的交易集合与目的地不同。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771900"/>
            <a:ext cx="10668000" cy="1257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771900"/>
            <a:ext cx="57150" cy="1257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28700" y="3924300"/>
            <a:ext cx="381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85900" y="392430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device trend ≠ a transaction model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85900" y="4190999"/>
            <a:ext cx="952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设备趋势 ≠ 交易模式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85900" y="4457700"/>
            <a:ext cx="9525000" cy="4648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“Shopping moved to mobile” says nothing about who sells to whom.</a:t>
            </a:r>
          </a:p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“购物转向移动”并不说明谁卖给谁。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5257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0100" y="5257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52500" y="5334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Ask what the number excludes before you ask what it promises. A small seller’s reachable share is smaller still.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" y="5562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先问这个数字排除了什么，再问它承诺了什么；小卖家能触达的份额更小。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sweatshirt, two checkout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一件卫衣，两条结账路径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Shopping context  ·  购物情境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009650"/>
            <a:ext cx="1066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EXAMPLE 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0" y="1295400"/>
          <a:ext cx="10668000" cy="3486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/>
                <a:gridCol w="4381500"/>
                <a:gridCol w="438150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Step 步骤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步骤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Shenzhen 深圳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深圳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Nairobi 内罗毕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内罗毕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Entry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入口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Chat link → mini-program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聊天链接 → 小程序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 search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 App 内搜索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Decision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决策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Ratings inside the app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App 内评价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Word of mouth in a group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群里口碑推荐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Wallet, before delivery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钱包，收货前付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Cash, after inspection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现金，验货后付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Same-day courier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当日快递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SMS, then an agent counter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短信通知，到代理点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Trust moment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信任时刻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At the checkout page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结账页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At the counter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柜台前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62000" y="447675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0599" y="46101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WHY IT MATTERS  ·  为什么重要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48577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same six elements produce a different sequence, and the trust moment moves.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51244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同样的六要素产生不同的顺序，“信任时刻”也随之移动。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5524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0100" y="5524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2500" y="5600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page that answers “is it safe to pay now?” answers the wrong question where the buyer pays at the counter.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5829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在买家柜台付款的市场，回答“现在付款安全吗”的页面回答错了问题。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19-dollar sweatshirt, three markets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一件 19 美元卫衣，三个市场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0" cy="3810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200150"/>
            <a:ext cx="3333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BACKGROUND  ·  背景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66850"/>
            <a:ext cx="33337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6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$19 sweatshirt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905000"/>
            <a:ext cx="3333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One product, three markets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114550"/>
            <a:ext cx="3333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One landing page, one payment 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324100"/>
            <a:ext cx="3333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One set of return promises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90599" y="2686050"/>
            <a:ext cx="333375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90599" y="2838450"/>
            <a:ext cx="3333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PROBLEM  ·  问题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1505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086100"/>
            <a:ext cx="31813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Trial traffic shows three different binding constraints.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475091"/>
            <a:ext cx="31813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试运行显示，三个市场的约束各不相同。</a:t>
            </a:r>
          </a:p>
        </p:txBody>
      </p:sp>
      <p:sp>
        <p:nvSpPr>
          <p:cNvPr id="20" name="Oval 19"/>
          <p:cNvSpPr/>
          <p:nvPr/>
        </p:nvSpPr>
        <p:spPr>
          <a:xfrm>
            <a:off x="1000125" y="381562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3751210"/>
            <a:ext cx="31813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Which two changes come first?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950468"/>
            <a:ext cx="31813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应先做哪两项改动？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4210050"/>
            <a:ext cx="33337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The buyers and funnel numbers are fictional; only the market conditions are sourced.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819650" y="1028700"/>
            <a:ext cx="6610350" cy="38100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48250" y="1200150"/>
            <a:ext cx="609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WHERE EACH MARKET BINDS  ·  各市场的约束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48250" y="1504950"/>
            <a:ext cx="6153150" cy="99059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48250" y="1504950"/>
            <a:ext cx="47625" cy="990599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95900" y="161925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Shenzhen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95900" y="1866899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深圳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29500" y="16192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Page speed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29500" y="1828800"/>
            <a:ext cx="3619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页面速度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29500" y="2057400"/>
            <a:ext cx="3619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7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Fast networks reward weight; a slow first screen loses the visit.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48250" y="2609850"/>
            <a:ext cx="6153150" cy="99059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048250" y="2609850"/>
            <a:ext cx="47625" cy="990599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295900" y="272415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Nairobi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95900" y="2971800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内罗毕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29500" y="27241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Trust at pickup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29500" y="2933700"/>
            <a:ext cx="3619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取货时的信任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29500" y="3162300"/>
            <a:ext cx="3619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7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buyer pays after inspecting, so evidence must work at the counter.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48250" y="3714750"/>
            <a:ext cx="6153150" cy="99059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48250" y="3714750"/>
            <a:ext cx="47625" cy="990599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295900" y="3829050"/>
            <a:ext cx="190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Dhaka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95900" y="4076699"/>
            <a:ext cx="190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达卡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29500" y="3829050"/>
            <a:ext cx="3619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Size certainty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29500" y="4038600"/>
            <a:ext cx="3619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尺码确定性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29500" y="4267200"/>
            <a:ext cx="3619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7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Buyers ask to change size before paying; the size chart decides.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62000" y="50292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00100" y="50292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52500" y="51054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Observed market conditions come from registered sources; simulated buyer behaviour is labelled as such.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" y="5334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观察到的市场条件来自已登记来源；模拟的买家行为单独标注。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 simulated test showed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模拟测试的结果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simulation  ·  教学模拟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10668000" cy="26262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/>
                <a:gridCol w="1238250"/>
                <a:gridCol w="1238250"/>
                <a:gridCol w="3619500"/>
                <a:gridCol w="266700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Market 市场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市场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Visits 访问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访问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Orders 订单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buyers did 买家行为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买家行为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After the fix 改动后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改动后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Shenzhen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深圳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9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Nobody asked about returns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无人询问退货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Stays at 9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保持 9 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Nairobi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内罗毕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 COD, 1 refused at pickup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 单货到付款、1 单拒收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 → 6 after pickup explained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说明取货与验货后 4→6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Dhaka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达卡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200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 asked to change size first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 人付款前要求换尺码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 → 7 with local size chart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加入本地尺码表后 5→7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3714750"/>
            <a:ext cx="10668000" cy="2095499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38290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IT THIS WAY  ·  这样读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40458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81450"/>
            <a:ext cx="975360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Shenzhen did not move because its constraint — speed — was already met.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4180708"/>
            <a:ext cx="97536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深圳没有变化，因为其约束（速度）已经满足。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448314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4418726"/>
            <a:ext cx="975360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Nairobi moved when the pickup and inspection process was explained, not when the price changed.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617985"/>
            <a:ext cx="97536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内罗毕在说明取货与验货流程后上升，而不是在改价后。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49204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856003"/>
            <a:ext cx="975360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Dhaka moved when a local size chart removed the reason to hesitate before paying.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5055261"/>
            <a:ext cx="97536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达卡在本土尺码表消除了付款前的犹豫后上升。</a:t>
            </a:r>
          </a:p>
        </p:txBody>
      </p:sp>
      <p:sp>
        <p:nvSpPr>
          <p:cNvPr id="21" name="Oval 20"/>
          <p:cNvSpPr/>
          <p:nvPr/>
        </p:nvSpPr>
        <p:spPr>
          <a:xfrm>
            <a:off x="1000125" y="535769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5293280"/>
            <a:ext cx="975360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These are teaching numbers, not market research.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492538"/>
            <a:ext cx="97536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这些是教学数字，不是市场调研。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59245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0100" y="59245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6000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No price changed in this test. The constraint was evidence, not price.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" y="62293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这个测试中没有改价；约束是证据，不是价格。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76200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76200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18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DIAGRAM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95250"/>
            <a:ext cx="7829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six elements as a sequence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57200"/>
            <a:ext cx="78295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六个要素构成的序列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Figure  ·  示意图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333500"/>
            <a:ext cx="1571625" cy="1771650"/>
          </a:xfrm>
          <a:prstGeom prst="roundRect">
            <a:avLst>
              <a:gd name="adj" fmla="val 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504950"/>
            <a:ext cx="15716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6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Who buys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1752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谁买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7749" y="2019300"/>
            <a:ext cx="1000125" cy="95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133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Segment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23241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客群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81250" y="2114550"/>
            <a:ext cx="1714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71750" y="1333500"/>
            <a:ext cx="1571625" cy="1771650"/>
          </a:xfrm>
          <a:prstGeom prst="roundRect">
            <a:avLst>
              <a:gd name="adj" fmla="val 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71750" y="1504950"/>
            <a:ext cx="15716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6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71750" y="1752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在哪买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57500" y="2019300"/>
            <a:ext cx="1000125" cy="95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71750" y="2133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Channel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71750" y="23241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渠道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90999" y="2114550"/>
            <a:ext cx="1714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1500" y="1333500"/>
            <a:ext cx="1571625" cy="1771650"/>
          </a:xfrm>
          <a:prstGeom prst="roundRect">
            <a:avLst>
              <a:gd name="adj" fmla="val 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81500" y="1504950"/>
            <a:ext cx="15716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6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Device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1500" y="1752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什么设备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67250" y="2019300"/>
            <a:ext cx="1000125" cy="95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81500" y="2133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Screen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1500" y="23241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屏幕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00750" y="2114550"/>
            <a:ext cx="1714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91250" y="1333500"/>
            <a:ext cx="1571625" cy="177165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91250" y="1504950"/>
            <a:ext cx="15716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6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91250" y="1752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怎么付款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77000" y="2019300"/>
            <a:ext cx="1000125" cy="95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191250" y="2133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Method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91250" y="23241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方式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10499" y="2114550"/>
            <a:ext cx="1714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01000" y="1333500"/>
            <a:ext cx="1571625" cy="177165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001000" y="1504950"/>
            <a:ext cx="15716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6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Receive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01000" y="1752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怎么送达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86750" y="2019300"/>
            <a:ext cx="1000125" cy="95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001000" y="2133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Network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01000" y="23241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网络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20250" y="2114550"/>
            <a:ext cx="1714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810750" y="1333500"/>
            <a:ext cx="1571625" cy="177165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810750" y="1504950"/>
            <a:ext cx="15716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6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Trust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810750" y="1752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信不信卖家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096500" y="2019300"/>
            <a:ext cx="1000125" cy="95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810750" y="21336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10750" y="2324100"/>
            <a:ext cx="157162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证据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62000" y="3276600"/>
            <a:ext cx="10668000" cy="8382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90599" y="3409950"/>
            <a:ext cx="990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first three decide what the buyer can see; the last three decide whether they finish paying.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0599" y="3676649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前三个要素决定买家能看到什么；后三个要素决定买家是否完成付款。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62000" y="4267200"/>
            <a:ext cx="10668000" cy="51435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52500" y="4324350"/>
            <a:ext cx="304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333500" y="43243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Read it left to right as one purchase, not six topics.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333500" y="4533900"/>
            <a:ext cx="990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从左到右读成一次购买序列，而不是六个互不相关的主题。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62000" y="4857750"/>
            <a:ext cx="10668000" cy="51435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52500" y="4914900"/>
            <a:ext cx="304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333500" y="49149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order is analytical, not a law: the binding element varies by product.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333500" y="5124450"/>
            <a:ext cx="990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顺序是分析性的，不是定律：真正的约束要素因商品而异。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62000" y="5448300"/>
            <a:ext cx="10668000" cy="51435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52500" y="5505450"/>
            <a:ext cx="304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333500" y="55054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 row is “culture”: every row is observable and measurable.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333500" y="5715000"/>
            <a:ext cx="990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没有一行是“文化”：每一行都可观察、可测量。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to unlearn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Common sayings vs clarification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508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2500"/>
                <a:gridCol w="590550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Common saying 常见说法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常见说法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must be clarified 需要澄清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需要澄清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Mobile commerce is a fourth transaction type.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移动电商是与 B2B、B2C、C2C 并列的第四种模式。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can be B2B, B2C or C2C; it is a device dimension.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它可以是 B2B、B2C 或 C2C；是设备维度。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China’s playbook copies straight into any market.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中国的打法可以直接复制到任何母国。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Payment, pickup, data cost and returns all differ.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支付、自提、流量成本与退货条件都不同。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Cash on delivery costs the seller nothing.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货到付款对卖家没有成本。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Refusals add a return leg and tie up cash.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拒收会增加回程并占用现金。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Local ecommerce means a locally owned shop.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本地电商就是本地人开的店。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driver is where the buyer is, not who owns the shop.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驱动因素是买家所在地，不是店主国籍。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The 12.2% in §2.8 is cross-border growth.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 §2.8 的 12.2% 是跨境电商增速。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is 2022 global retail ecommerce, domestic included.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那是 2022 年全球零售电商增速，含国内销售。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If the desktop page works, mobile is fine.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桌面页面能用，手机用户就够用。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Screen, speed, data cost and payment all change.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屏幕、速度、流量成本与支付流程都变了。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6578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6578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734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correction replaces a national stereotype with a measurable condition.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9626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每条澄清都在用可测量的条件替换国民性刻板印象。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Ten terms to keep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十个关键英文术语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Glossary  ·  术语表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624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9500"/>
                <a:gridCol w="70485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 术语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术语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Meaning in one line 一行释义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一行释义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Shopping context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购物情境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Device, payment, delivery, channel and trust conditions together.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影响购买方式的设备、支付、交付、渠道与信任条件组合。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M-commerce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移动电商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Transactions completed on phones and other handheld devices.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通过手机等无线手持设备完成的交易。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Super app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超级应用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app bundling messaging, payment, services and shopping.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把消息、支付、服务与购物整合在一个 App 内。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Mini-program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小程序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light app running inside a super app, without installation.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在超级应用内运行、无需单独安装的轻量应用。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Cash on delivery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货到付款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buyer pays in cash when the goods arrive.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收货时以现金支付的结算方式。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Pickup point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取货点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physical node where the buyer collects the parcel.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消费者自行提取包裹的线下节点。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Mobile money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移动货币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Transfers and payments through a phone account.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通过手机账户转账、收款与支付的金融服务。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Conversion barrier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转化障碍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specific step that stops a buyer ordering or paying.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阻碍消费者完成下单或付款的具体环节。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Data cost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What a user pays for mobile data, per megabyte or per plan.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用户为移动数据支付的费用。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Cross-border ecommerce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跨境电商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Ecommerce across customs territories, with goods crossing borders.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交易双方分处不同关境、商品跨越国界的电商活动。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8102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8102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8864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Say which condition you mean: “culture” cannot be measured, but data cost and refusal rate can.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61150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先说清你指的是哪个条件：“文化”测不了，但流量成本与拒收率可以。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questions for the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课堂讨论四问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Discussion  ·  10 min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104900"/>
            <a:ext cx="47625" cy="11239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57300"/>
            <a:ext cx="571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76400" y="1238250"/>
            <a:ext cx="9525000" cy="7135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Build a six-row table for your home country and for China. Which two rows differ most, and what decision does each change?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为母国与中国各做一张六要素表。哪两行差异最大？各自改变什么决策？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3241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23241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2476500"/>
            <a:ext cx="571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76400" y="2457450"/>
            <a:ext cx="9525000" cy="7135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high cash-on-delivery share brings which opportunities and which risks? How would you cut refusal losses without refusing COD buyers?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货到付款比例高带来哪些机会与风险？如何在不拒绝货到付款客户的前提下降低拒收损失？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35433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2000" y="35433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0599" y="3695700"/>
            <a:ext cx="571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76400" y="3676649"/>
            <a:ext cx="9525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your market, does conversion improve more from cheaper data or from a local payment method? Explain the trade-off.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在你的市场，提升转化更靠更便宜的流量还是本地支付方式？说明取舍。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47625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47625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4914900"/>
            <a:ext cx="571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76400" y="4895850"/>
            <a:ext cx="9525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Can one seller serve Shenzhen, Nairobi and Dhaka with one page and one return promise? What changes first?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一个卖家能用同一个页面与同一套退货承诺服务深圳、内罗毕与达卡吗？先改什么？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6000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6000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6076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answer must name an observable condition and a measurable metric, not a cultural generalisation.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6305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每个答案都要落到可观察的条件与可测量的指标，而不是文化概括。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12 minutes: a six-row context audit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12 分钟：六要素情境审计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Pairs  ·  两人一组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104900"/>
            <a:ext cx="914400" cy="9144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200150"/>
            <a:ext cx="9144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657350"/>
            <a:ext cx="91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43100" y="1314450"/>
            <a:ext cx="9144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Pick one product and one home market. Fill the six rows without adjectives such as “traditional”.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选一件商品与一个母国市场，填六行，不要用“传统”这类形容词。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11455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114550"/>
            <a:ext cx="914400" cy="9144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2209800"/>
            <a:ext cx="9144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2667000"/>
            <a:ext cx="91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3100" y="2324100"/>
            <a:ext cx="9144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Mark the two rows that differ most from China, and say what each difference changes.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标出与中国差异最大的两行，说明各自改变了什么。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12420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124200"/>
            <a:ext cx="914400" cy="9144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3219450"/>
            <a:ext cx="9144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3676649"/>
            <a:ext cx="91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43100" y="3333750"/>
            <a:ext cx="9144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Write one page, payment, delivery or returns change for each gap.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为每个差距写出一项页面、支付、交付或退货改动。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133849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4133849"/>
            <a:ext cx="914400" cy="9144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4229100"/>
            <a:ext cx="9144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4686300"/>
            <a:ext cx="91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43100" y="4343400"/>
            <a:ext cx="9144000" cy="5014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Give a 30-second conclusion: what changes first, and which metric proves it worked.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 30 秒给出结论：先改什么，用哪个指标判断是否有效。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521970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0599" y="53530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DELIVERABLE  ·  学生产出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0599" y="56007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One six-row table, plus two ranked changes with one metric each.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a finished table looks like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产出模板：一页六行表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Worked example  ·  填写示例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10667999" cy="4369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5499"/>
                <a:gridCol w="3333750"/>
                <a:gridCol w="3333750"/>
                <a:gridCol w="190500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 要素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Shenzhen 深圳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深圳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Your market 你的母国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你的母国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 change 一项改动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一项改动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buys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Students, mobile-native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学生，移动原生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Write your segment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写出你的客群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Segment page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客群页面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Where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在哪买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Mini-program inside chat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聊天窗口内的小程序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Market, app or social feed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集市、App 或信息流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Channel choice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渠道选择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Device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什么设备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Mid-range phone, fast data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中端机、快网络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Prepaid data, older phones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预付费流量、旧机型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Lighter pages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更轻的页面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怎么付款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Wallet, one tap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钱包，一键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Cash on delivery, mobile money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货到付款、移动货币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Add COD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加入货到付款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怎么收货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Same-day courier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当日快递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Pickup point or agent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取货点或代理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Pickup option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自提选项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Trust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是否信任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Ratings inside the app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App 内评价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Inspection at the counter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柜台前验货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Clear return address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清晰退货地址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334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334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410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right-hand column is the point of the exercise: a table that changes nothing is only a description.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38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最右一列才是这次练习的目的：不带来任何改动的表格只是描述。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questions before you leave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五题自测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Check yourself  ·  自我检测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10668000" cy="4067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250"/>
                <a:gridCol w="6096000"/>
                <a:gridCol w="409575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#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#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 自测题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自测题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Model answer 参考答案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参考答案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Name the six elements of a shopping context.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购物情境的六个要素是什么？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Who, where, device, pay, receive, trust.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谁买、在哪买、什么设备、怎么付款、怎么收货、是否信任。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Is mobile commerce a transaction type?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移动电商是一种交易类型吗？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No: it can be B2B, B2C or C2C — a device dimension.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不是：它可以是 B2B、B2C 或 C2C，是设备维度。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Is the 12.2% in §2.8 a cross-border growth rate?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§2.8 的 12.2% 是跨境电商增速吗？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No: 2022 global retail ecommerce, domestic included.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不是：那是 2022 年全球零售电商增速，含国内销售。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COD order of 18, outbound 3, refusal 20%. Expected logistics?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18 美元货到付款，去程 3 美元，拒收 20%，预期物流？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3.00 × 1.2 = 3.60 per order.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3.00 × 1.2 = 每单 3.60 美元。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Name two parts of China’s integrated stack.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中国整合栈的两个部件是什么？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Payment apps and mini-programs (also social buy buttons, dense delivery).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支付应用与小程序（另有社交购买按钮、密集配送）。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295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295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If you cannot state a condition without the word “culture”, you have not yet made it observable.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00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若还不能不用“文化”二字说清一个条件，说明它还没变成可观察的。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figure used today, with its labels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本课数字速查（含年份与口径）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Data sheet  ·  口径表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7179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0750"/>
                <a:gridCol w="4476750"/>
                <a:gridCol w="40005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Figure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measures 测什么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测什么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Year and calibre 年份与口径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年份与口径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$2.8 tn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2.8 万亿美元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Global retail mobile commerce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全球零售移动电商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2020 · eMarketer via Fig 2-10 · retail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2020 · 零售口径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+32%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+32%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Growth of the same measure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同一口径的增速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2020 · a growth rate, not a forecast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2020 · 增速，非预测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$4.5 tn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4.5 万亿美元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Mobile commerce in 2024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2024 年移动电商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forecast, not a result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是预测，不是结果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25.7 / 17.1 / 12.2%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25.7 / 17.1 / 12.2%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Global retail ecommerce growth 2020–22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2020—2022 全球零售电商增速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Includes domestic sales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含国内销售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2.56 bn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25.6 亿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Online shoppers, up only 3.4%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网购者，仅增 3.4%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2022 · shoppers, not spend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2022 · 人数，非金额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$5.2 tn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5.2 万亿美元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Global retail ecommerce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全球零售电商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2021 · retail, not cross-border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2021 · 非跨境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45.36 m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4536 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Kenya mobile-money subscriptions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肯尼亚移动货币订阅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Q1 2025 · subscriptions, not people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2025 Q1 · 订阅≠人数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238.1 m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2.3808 亿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Bangladesh mobile-finance registered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孟加拉移动金融注册客户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Feb 2025 · 89.4 m active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2025-02 · 8938 万活跃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8864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8864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figure without a year and a calibre is not evidence; it is decoration.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61912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没有年份与口径的数字不是证据，只是装饰。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carry out of the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Close  ·  收束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239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123950"/>
            <a:ext cx="57150" cy="990599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47749" y="1276350"/>
            <a:ext cx="409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Six rows, not one click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7749" y="1543050"/>
            <a:ext cx="409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六行，不是一次点击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9250" y="1257300"/>
            <a:ext cx="5810250" cy="6918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Shopping is a sequence of conditions: who, where, device, pay, receive, trust.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购物是条件组成的序列：谁、在哪、设备、支付、收货、信任。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2098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209800"/>
            <a:ext cx="57150" cy="990599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47749" y="2362200"/>
            <a:ext cx="409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Context is infrastructure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7749" y="2628900"/>
            <a:ext cx="409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情境是基础设施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29250" y="2343150"/>
            <a:ext cx="581025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gap is payment, pickup, data cost and returns — not national character.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差距在支付、自提、流量成本与退货，而不在国民性。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2956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295650"/>
            <a:ext cx="57150" cy="990599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47749" y="3448050"/>
            <a:ext cx="409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number needs three labels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7749" y="3714750"/>
            <a:ext cx="409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每个数字要三个标签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29250" y="3429000"/>
            <a:ext cx="581025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Metric, year, calibre. Drop one and you have a slogan, not a market fact.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指标、年份、口径。少一个，就成了口号而不是市场事实。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476750"/>
            <a:ext cx="10668000" cy="12192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46101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BRIDGE  ·  下一课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0599" y="4876800"/>
            <a:ext cx="990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If context explains whether a purchase is possible, decision stages explain how a buyer gets there.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0599" y="52197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若情境解释“购买是否可能”，决策阶段就解释“买家如何从需要走到购买及之后”。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905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905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10 walks one pair of shoes through five stages and asks where trust is won or lost.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21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10 课用一双鞋走一遍五个阶段，问信任在哪里赢得、在哪里失去。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content comes from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本节素材来源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Sources  ·  引用说明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7999" cy="3067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2095499"/>
                <a:gridCol w="609600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Section 小节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小节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SRC-002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Textbook Ch.2 教材第 2 章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§2.5 · §2.7 · §2.8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§2.5 · §2.7 · §2.8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Mobile commerce, local ecommerce, current state figures and Fig 2-10.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移动电商、本地电商、现状数字与图 2-10。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Textbook Ch.3 教材第 3 章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§3.1.1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§3.1.1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Consumer behaviour: the stage model previewed here and used in Lesson 10.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消费者行为：本课预览、第 10 课展开的阶段模型。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SRC-070/071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Country and payment reports 国别与支付报告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Kenya, Bangladesh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肯尼亚、孟加拉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Mobile-money subscriptions, agents, pickup points and COD shares.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移动货币订阅、代理、取货点与货到付款比例。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5074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SRC-073/076/078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Logistics and survey sources 物流与调查来源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Pickup, COD, data cost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自提、货到付款、流量成本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Jumia pickup network, Dhaka COD survey and mobile-finance registration.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Jumia 取货网络、达卡货到付款调查与移动金融注册。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3810000"/>
            <a:ext cx="10668000" cy="1104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39433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A NOTE ON THE CASE  ·  关于案例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42100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Market conditions come from the sources above; the three buyers and all funnel numbers are simulated.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45148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市场条件来自上述来源；三位买家与全部漏斗数字为模拟。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5143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0100" y="5143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5219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Keep the two apart in your own writing: observed conditions and simulated behaviour are different kinds of claim.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5448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写作时把两者分开：观察到的条件与模拟的行为是两类不同的主张。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9  ·  跨境电商概论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20250" y="-285750"/>
            <a:ext cx="2857500" cy="2857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123950"/>
            <a:ext cx="857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1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L E S S O N   9   ·   购物情境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60020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sweatshirt,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4790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conditions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29718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3238500"/>
            <a:ext cx="28575" cy="7239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32385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Six rows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35052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1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六行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37719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Build the table before you design the page.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05300" y="3238500"/>
            <a:ext cx="28575" cy="7239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2385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Infrastructure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6750" y="35052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1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基础设施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76750" y="37719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Payment, pickup and data cost, not culture.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48600" y="3238500"/>
            <a:ext cx="28575" cy="7239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20050" y="32385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Three labels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0050" y="35052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1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三个标签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0050" y="37719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Metric, year, calibre — or it is not evidence.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4476750"/>
            <a:ext cx="9906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49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“Same product, different order of events. Which part is shopping, and which part is infrastructure?”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2006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0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跨境电商概论  ·  桂林旅游学院  ·  2026—2027 学年第一学期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59055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Next: Lesson 10 · Consumer decision stages  下一课：消费者决策五阶段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