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2020 B2C online retail (US$ bn)</c:v>
                </c:pt>
              </c:strCache>
            </c:strRef>
          </c:tx>
          <c:spPr>
            <a:solidFill>
              <a:srgbClr val="3D7BD9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Visits 访问</c:v>
                </c:pt>
                <c:pt idx="1">
                  <c:v>Opened size chart 看尺码表</c:v>
                </c:pt>
                <c:pt idx="2">
                  <c:v>Added to cart 加购</c:v>
                </c:pt>
                <c:pt idx="3">
                  <c:v>Reached payment 到支付</c:v>
                </c:pt>
                <c:pt idx="4">
                  <c:v>Completed 完成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500</c:v>
                </c:pt>
                <c:pt idx="1">
                  <c:v>210</c:v>
                </c:pt>
                <c:pt idx="2">
                  <c:v>96</c:v>
                </c:pt>
                <c:pt idx="3">
                  <c:v>61</c:v>
                </c:pt>
                <c:pt idx="4">
                  <c:v>12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102" b="1">
                  <a:solidFill>
                    <a:srgbClr val="0E2A47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CE3EC"/>
            </a:solidFill>
          </a:ln>
        </c:spPr>
        <c:txPr>
          <a:bodyPr/>
          <a:lstStyle/>
          <a:p>
            <a:pPr>
              <a:defRPr sz="1152" b="1">
                <a:solidFill>
                  <a:srgbClr val="12202E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580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2">
          <a:solidFill>
            <a:srgbClr val="46586D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905750" y="-1143000"/>
            <a:ext cx="5334000" cy="5334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953500" y="-95250"/>
            <a:ext cx="3238500" cy="3238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810750" y="762000"/>
            <a:ext cx="1524000" cy="15240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333500" y="4476750"/>
            <a:ext cx="4000500" cy="40005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91440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047749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GUILIN TOURISM UNIVERSITY   ·   桂林旅游学院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4287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 E S S O N   1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695450"/>
            <a:ext cx="108585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shoe left</a:t>
            </a:r>
          </a:p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cart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1432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消费者决策  ·  五阶段 · 信任证据 · 本地适配 · 个性化与定制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50520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§3.1, §3.1.1, §3.1.2   ·   a 90-minute bilingual lesson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4000500"/>
            <a:ext cx="28575" cy="3810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90 minutes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一课时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147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480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English first, Chinese support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480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英文在前 · 中文在后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674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007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§3.1 · §3.1.1 · §3.1.2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007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教材小节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201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534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 – 2027 Semester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534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2026—2027 学年第一学期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2000" y="47244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49530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Course  ·  跨境电商概论  Cross-border Ecommerce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1816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Instructor  授课教师  宋友开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5638800"/>
            <a:ext cx="99060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“She had not failed to decide about the shoes. She could not trust the purchase.”</a:t>
            </a:r>
          </a:p>
          <a:p>
            <a:pPr algn="l">
              <a:lnSpc>
                <a:spcPct val="140000"/>
              </a:lnSpc>
            </a:pPr>
            <a:r>
              <a:rPr sz="1128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一句话先记住：她不是没想好要不要买鞋，而是无法信任这次购买。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this lesson runs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本课的组织方式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90 min  ·  one shoe, five stages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1066800"/>
            <a:ext cx="47625" cy="9144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9650" y="1047749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3550" y="10858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50" y="14668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Warm-up: a cart that stalls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17145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案例开场：停住的购物车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0" y="15049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A 28-dollar shoe in Dhaka, three days in the cart.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2000" y="21336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9650" y="21145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3550" y="21526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25336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Five stages, four reasons, four proofs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9650" y="27813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五阶段、四理由、四证据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7500" y="25717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Buyer psychology, then trust as observable evidence.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32004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9650" y="31813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3550" y="32194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9650" y="36004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Local adaptation as customisation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9650" y="3848099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本地适配属于定制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500" y="36385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Six dimensions: language, size, pay, deliver, return, festival.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2000" y="42672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9650" y="42481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3550" y="42862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9650" y="46672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Task and close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9650" y="49149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课堂任务与收束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47053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Diagnose the stage, name the missing proof, pick one change.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3340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2000" y="5562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5562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638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stage asks one question: which stage is the buyer stuck in, and which piece of evidence is missing?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5867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四个环节问同一个问题：买家卡在哪一阶段，缺哪一类证据？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02 / 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you will be able to 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By the end of the lesson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0287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2550" y="10001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Explain the five consumer decision stages and why post-purchase behaviour decides loyalty.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解释消费者决策五阶段，并说明为什么购后行为决定忠诚。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2479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22479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2550" y="22193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Compare the four reasons people buy online and explain why total cost includes time and risk.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比较线上购买的四类理由，并说明总体成本为何包含时间与风险。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4671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34671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2550" y="34385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Evaluate the four kinds of trust evidence and explain how each reduces perceived risk.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评价四类信任证据，并解释各自如何降低感知风险。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6863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46863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2550" y="46577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Distinguish personalisation from customisation, and apply the six dimensions of local adaptation to one product.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区分个性化与定制，并把本地适配的六个维度应用到一件商品上。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59055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2000" y="6057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Each objective maps to §3.1, §3.1.1 or §3.1.2 and to one row of the audit sheet.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03 / 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ROLE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this lesson sits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本课定位与前置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Lessons 8, 9 → 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1432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BEFORE THIS LESSON  ·  前置知识（第 8、9 课）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order ledger: cost, delivery, after-sales (Lesson 8).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63167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订单账本：成本、交付与售后（第 8 课）。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741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004300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Shopping context: device, payment, pickup, trust (Lesson 9).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425510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购物情境：设备、支付、自提与信任（第 9 课）。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83652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766642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You know whether a purchase can happen; this lesson asks how.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187853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你已知道购买是否可能；本课问购买如何发生。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3600450"/>
            <a:ext cx="46672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context explains whether buying is possible; a decision path explains how it happens.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0" y="990599"/>
            <a:ext cx="5334000" cy="3143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11430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THIS LESSON DOES  ·  本课作用</a:t>
            </a:r>
          </a:p>
        </p:txBody>
      </p:sp>
      <p:sp>
        <p:nvSpPr>
          <p:cNvPr id="23" name="Oval 22"/>
          <p:cNvSpPr/>
          <p:nvPr/>
        </p:nvSpPr>
        <p:spPr>
          <a:xfrm>
            <a:off x="6334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77000" y="1447800"/>
            <a:ext cx="47053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Walk one product through need, search, evaluation, purchase and after.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7000" y="1869010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用一件商品走完需要、搜索、评估、购买与购后。</a:t>
            </a:r>
          </a:p>
        </p:txBody>
      </p:sp>
      <p:sp>
        <p:nvSpPr>
          <p:cNvPr id="26" name="Oval 25"/>
          <p:cNvSpPr/>
          <p:nvPr/>
        </p:nvSpPr>
        <p:spPr>
          <a:xfrm>
            <a:off x="6334125" y="228002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77000" y="2210142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Locate the stall in a stage, then name the missing evidence.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7000" y="2425510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把停顿定位到某一阶段，再指出缺失的证据。</a:t>
            </a:r>
          </a:p>
        </p:txBody>
      </p:sp>
      <p:sp>
        <p:nvSpPr>
          <p:cNvPr id="29" name="Oval 28"/>
          <p:cNvSpPr/>
          <p:nvPr/>
        </p:nvSpPr>
        <p:spPr>
          <a:xfrm>
            <a:off x="6334125" y="283652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77000" y="2766642"/>
            <a:ext cx="47053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Turn adaptation into two specific product and service changes.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77000" y="3187853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把适配落成两项具体产品与服务改动。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24600" y="3600450"/>
            <a:ext cx="48577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Trust is a judgement built from evidence, not a feeling built from advertising.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44767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44767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45529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Lesson 9 explained the conditions around the buyer; Lesson 10 explains the questions inside the buyer.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47815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第 9 课讲买家周围的条件；第 10 课讲买家心里的问题。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04 / 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days in the cart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在购物车里放了三天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教学虚构案例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5143500" cy="28194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28700"/>
            <a:ext cx="5143500" cy="571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2192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WHAT THE PAGE SHOWS  ·  页面给了什么</a:t>
            </a:r>
          </a:p>
        </p:txBody>
      </p:sp>
      <p:sp>
        <p:nvSpPr>
          <p:cNvPr id="12" name="Oval 11"/>
          <p:cNvSpPr/>
          <p:nvPr/>
        </p:nvSpPr>
        <p:spPr>
          <a:xfrm>
            <a:off x="1000125" y="15717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15049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28-dollar running shoe, cheaper than the mall.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1711368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28 美元跑鞋，比商场便宜。</a:t>
            </a:r>
          </a:p>
        </p:txBody>
      </p:sp>
      <p:sp>
        <p:nvSpPr>
          <p:cNvPr id="15" name="Oval 14"/>
          <p:cNvSpPr/>
          <p:nvPr/>
        </p:nvSpPr>
        <p:spPr>
          <a:xfrm>
            <a:off x="1000125" y="207731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43000" y="2010468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Model photos only, no buyer photos.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2216886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只有模特图，没有买家晒图。</a:t>
            </a:r>
          </a:p>
        </p:txBody>
      </p:sp>
      <p:sp>
        <p:nvSpPr>
          <p:cNvPr id="18" name="Oval 17"/>
          <p:cNvSpPr/>
          <p:nvPr/>
        </p:nvSpPr>
        <p:spPr>
          <a:xfrm>
            <a:off x="1000125" y="258283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2515986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Eleven reviews, none from the region.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2722405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11 条评价，没有一条来自本地区。</a:t>
            </a:r>
          </a:p>
        </p:txBody>
      </p:sp>
      <p:sp>
        <p:nvSpPr>
          <p:cNvPr id="21" name="Oval 20"/>
          <p:cNvSpPr/>
          <p:nvPr/>
        </p:nvSpPr>
        <p:spPr>
          <a:xfrm>
            <a:off x="1000125" y="308835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43000" y="3021505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European sizes only; card payment only.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3227923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只有欧码；只收银行卡。</a:t>
            </a:r>
          </a:p>
        </p:txBody>
      </p:sp>
      <p:sp>
        <p:nvSpPr>
          <p:cNvPr id="24" name="Oval 23"/>
          <p:cNvSpPr/>
          <p:nvPr/>
        </p:nvSpPr>
        <p:spPr>
          <a:xfrm>
            <a:off x="1000125" y="359387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143000" y="3527023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Estimated 18 days; returns to an address in China.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3733441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预计 18 天；退货地址在中国。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86500" y="1028700"/>
            <a:ext cx="5143500" cy="28194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286500" y="1028700"/>
            <a:ext cx="5143500" cy="571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15100" y="12192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THE BUYER IS ASKING  ·  买家在问什么</a:t>
            </a:r>
          </a:p>
        </p:txBody>
      </p:sp>
      <p:sp>
        <p:nvSpPr>
          <p:cNvPr id="30" name="Oval 29"/>
          <p:cNvSpPr/>
          <p:nvPr/>
        </p:nvSpPr>
        <p:spPr>
          <a:xfrm>
            <a:off x="6524625" y="15717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667500" y="15049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Will a 39 fit me? Which width?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1711368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39 码合不合脚？宽度是多少？</a:t>
            </a:r>
          </a:p>
        </p:txBody>
      </p:sp>
      <p:sp>
        <p:nvSpPr>
          <p:cNvPr id="33" name="Oval 32"/>
          <p:cNvSpPr/>
          <p:nvPr/>
        </p:nvSpPr>
        <p:spPr>
          <a:xfrm>
            <a:off x="6524625" y="207731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667500" y="2010468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What does it look like on a real foot?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67500" y="2216886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穿在真人脚上是什么样？</a:t>
            </a:r>
          </a:p>
        </p:txBody>
      </p:sp>
      <p:sp>
        <p:nvSpPr>
          <p:cNvPr id="36" name="Oval 35"/>
          <p:cNvSpPr/>
          <p:nvPr/>
        </p:nvSpPr>
        <p:spPr>
          <a:xfrm>
            <a:off x="6524625" y="258283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667500" y="2515986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If it does not fit, what does it cost me?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67500" y="2722405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不合脚我要付多少代价？</a:t>
            </a:r>
          </a:p>
        </p:txBody>
      </p:sp>
      <p:sp>
        <p:nvSpPr>
          <p:cNvPr id="39" name="Oval 38"/>
          <p:cNvSpPr/>
          <p:nvPr/>
        </p:nvSpPr>
        <p:spPr>
          <a:xfrm>
            <a:off x="6524625" y="308835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667500" y="3021505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Can I pay the way I already pay?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67500" y="3227923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我能不能用我常用的方式付款？</a:t>
            </a:r>
          </a:p>
        </p:txBody>
      </p:sp>
      <p:sp>
        <p:nvSpPr>
          <p:cNvPr id="42" name="Oval 41"/>
          <p:cNvSpPr/>
          <p:nvPr/>
        </p:nvSpPr>
        <p:spPr>
          <a:xfrm>
            <a:off x="6524625" y="359387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667500" y="3527023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Who answers if something goes wrong?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67500" y="3733441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出问题时谁负责？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62000" y="4038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00100" y="4038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52500" y="4114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seller assumed price. The stall was in evaluation: the page could not answer the questions that decide the order.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500" y="4343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卖家以为是价格；停顿其实在评估阶段：页面回答不了决定下单的问题。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000" y="48387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Was she undecided about the shoes, or unable to trust the purchase?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62000" y="5200650"/>
            <a:ext cx="10668000" cy="4926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This lesson separates five stages, four reasons and four kinds of evidence, so the stall can be named instead of guessed.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本课把五阶段、四类理由与四类证据分开，让停顿可以被命名，而不是被猜。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05 / 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FOCUS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to master, what to watch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学习重点与难点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Focus and pitfalls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810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KEY POINTS  ·  学习重点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343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48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Five stages describe buyer psychology; a funnel describes seller actions and counts.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43951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五阶段描述买家心理；漏斗描述卖家动作与汇总指标。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22773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162101"/>
            <a:ext cx="4514850" cy="448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Trust is a judgement built from evidence: reviews, return policy, payment protection, brand endorsement.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558253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信任是由证据构成的判断：评价、退货政策、支付保障、品牌背书。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94203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876403"/>
            <a:ext cx="4514850" cy="2433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Local adaptation changes six details, not just the language.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079242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本地适配改变六个细节，不只是翻译。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810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DIFFICULTIES  ·  可能的难点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343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448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Treating the five stages as a funnel and assuming every buyer walks them in order.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843951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把五阶段当成漏斗，并假定每位买家都线性走完。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22773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162101"/>
            <a:ext cx="4514850" cy="448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Reducing trust to “good feeling” or a star rating instead of observable evidence.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558253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把信任简化成“好感”或星级，而不是可观察的证据。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94203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876403"/>
            <a:ext cx="4514850" cy="448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Calling a translated page local adaptation while sizes, payment, delivery and returns stay unchanged.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3272555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把翻译过的页面称为本地适配，而尺码、支付、配送与退货都没变。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" y="50292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0599" y="51625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ONE-LINE RULE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0599" y="53911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Name the stage before you name the fix. A discount repairs neither a size chart nor a return address.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06 / 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Consumer decision: five stages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消费者决策五阶段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§3.1.1  ·  图 3-1  ·  核心概念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0668000" cy="742950"/>
          </a:xfrm>
          <a:prstGeom prst="roundRect">
            <a:avLst>
              <a:gd name="adj" fmla="val 5000"/>
            </a:avLst>
          </a:prstGeom>
          <a:solidFill>
            <a:srgbClr val="E9F0FA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47625" cy="7429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1550" y="1257300"/>
            <a:ext cx="419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4950" y="11430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Need awareness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4950" y="139065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需求认知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1200150"/>
            <a:ext cx="6572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Something breaks or is missing; the buyer notices a gap.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1428750"/>
            <a:ext cx="6572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某物坏了或缺了，买家意识到缺口。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2000" y="1847850"/>
            <a:ext cx="10668000" cy="7429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62000" y="1847850"/>
            <a:ext cx="47625" cy="7429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71550" y="2095499"/>
            <a:ext cx="419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4950" y="1981199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Information search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04950" y="222885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信息搜索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0" y="2038349"/>
            <a:ext cx="6572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Keywords, categories, friends, short video, the brand name.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0" y="2266950"/>
            <a:ext cx="6572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关键词、类目、朋友推荐、短视频、品牌名。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2000" y="2686050"/>
            <a:ext cx="10668000" cy="7429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2000" y="2686050"/>
            <a:ext cx="47625" cy="7429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71550" y="2933700"/>
            <a:ext cx="419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04950" y="28194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Evaluation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4950" y="306705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方案评估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0" y="2876550"/>
            <a:ext cx="6572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Price, reviews, size chart, delivery date, return address.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0" y="3105150"/>
            <a:ext cx="6572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价格、评价、尺码表、送达日期、退货地址。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62000" y="3524250"/>
            <a:ext cx="10668000" cy="7429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62000" y="3524250"/>
            <a:ext cx="47625" cy="7429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71550" y="3771900"/>
            <a:ext cx="419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04950" y="36576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Purchase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04950" y="3905249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购买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0" y="3714750"/>
            <a:ext cx="6572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Payment security, address, confirmation, waiting.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72000" y="3943350"/>
            <a:ext cx="6572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支付安全、地址、确认、等待。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62000" y="4362450"/>
            <a:ext cx="10668000" cy="742950"/>
          </a:xfrm>
          <a:prstGeom prst="roundRect">
            <a:avLst>
              <a:gd name="adj" fmla="val 5000"/>
            </a:avLst>
          </a:prstGeom>
          <a:solidFill>
            <a:srgbClr val="E9F0FA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62000" y="4362450"/>
            <a:ext cx="47625" cy="7429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71550" y="4610100"/>
            <a:ext cx="419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04950" y="44958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Post-purchase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04950" y="474345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购后行为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0" y="4552950"/>
            <a:ext cx="6572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Fit, review, exchange, return, repeat or never again.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72000" y="4781550"/>
            <a:ext cx="6572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合脚、评价、换货、退货、复购或再也不买。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62000" y="52578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800100" y="52578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52500" y="53340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first four stages decide whether an order happens; the fifth decides whether there is a second one.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2500" y="55626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前四阶段决定“买不买”，第五阶段决定“还会不会再买”。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07 / 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people buy online: four reasons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线上购买的四类理由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§3.1  ·  表 3-1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5143500" cy="13335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28700"/>
            <a:ext cx="47625" cy="13335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2500" y="1143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Price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1390650"/>
            <a:ext cx="476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价格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1619250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Lower visible price than the local shop.</a:t>
            </a:r>
          </a:p>
          <a:p>
            <a:pPr algn="l">
              <a:lnSpc>
                <a:spcPct val="12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标价低于本地商店。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52500" y="20193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52500" y="20764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Watch: Cheapest is not the same as best value.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500" y="2209800"/>
            <a:ext cx="476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1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便宜不等于总成本低。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86500" y="1028700"/>
            <a:ext cx="5143500" cy="13335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86500" y="1028700"/>
            <a:ext cx="47625" cy="13335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77000" y="1143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Convenience and availability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7000" y="1390650"/>
            <a:ext cx="476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便利与可得性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77000" y="1619250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About five minutes of browsing, delivered to the door.</a:t>
            </a:r>
          </a:p>
          <a:p>
            <a:pPr algn="l">
              <a:lnSpc>
                <a:spcPct val="12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约五分钟浏览，送货上门。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77000" y="20193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77000" y="20764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Watch: Waiting time is part of the price.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77000" y="2209800"/>
            <a:ext cx="476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1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等待时间也是价格的一部分。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2495550"/>
            <a:ext cx="5143500" cy="13335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62000" y="2495550"/>
            <a:ext cx="47625" cy="13335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52500" y="26098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Greater comparable variety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500" y="2857500"/>
            <a:ext cx="476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更多可比较的品类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2500" y="3086100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More sellers, models and reviews in one screen.</a:t>
            </a:r>
          </a:p>
          <a:p>
            <a:pPr algn="l">
              <a:lnSpc>
                <a:spcPct val="12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一屏之内更多卖家、型号与评价。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52500" y="348615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35433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Watch: Choice without a filter is work.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" y="3676649"/>
            <a:ext cx="476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1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没有筛选的选择是负担。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286500" y="2495550"/>
            <a:ext cx="5143500" cy="13335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286500" y="2495550"/>
            <a:ext cx="47625" cy="13335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77000" y="26098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Lower overall cost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77000" y="2857500"/>
            <a:ext cx="476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总体成本下降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77000" y="3086100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Time, freight and risk included, not only the tag.</a:t>
            </a:r>
          </a:p>
          <a:p>
            <a:pPr algn="l">
              <a:lnSpc>
                <a:spcPct val="12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含时间、运费与风险，不只看标价。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477000" y="348615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77000" y="35433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Watch: A cheap item with hard returns is expensive.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77000" y="3676649"/>
            <a:ext cx="476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1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便宜但退货难的商品其实更贵。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62000" y="41148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00100" y="41148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52500" y="4190999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four reasons explain why cross-border buying attracts. They also explain why price alone rarely closes the order.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2500" y="44196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四类理由解释跨境购物为何有吸引力，也解释为什么仅靠低价很难成交。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62000" y="4876800"/>
            <a:ext cx="10668000" cy="8763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90599" y="5010150"/>
            <a:ext cx="1009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TOTAL COST, NOT TAG PRICE  ·  总体成本不是标价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90599" y="5238750"/>
            <a:ext cx="10096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28-dollar shoe with a 9-dollar return and three weeks of waiting can be dearer than a 34-dollar shoe you can exchange across the counter.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08 / 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Trust is evidence, not atmosphere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信任由证据构成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§3.1  ·  §3.1.2  ·  four kinds of proof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6667500" cy="9715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47625" cy="9715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1550" y="1104900"/>
            <a:ext cx="609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Reviews and buyer photos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1550" y="1333500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评价与买家晒图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1550" y="1562100"/>
            <a:ext cx="609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“Does this work for someone like me?”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1550" y="1752600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“这件商品对像我这样的人是否有效？”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0" y="1066800"/>
            <a:ext cx="3810000" cy="8572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10499" y="1143000"/>
            <a:ext cx="34671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LIMIT  ·  局限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0499" y="1333500"/>
            <a:ext cx="34671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Can be faked, or irrelevant to my size.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10499" y="1581150"/>
            <a:ext cx="34671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可能造假，也可能与我的尺码无关。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2114550"/>
            <a:ext cx="6667500" cy="9715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2000" y="2114550"/>
            <a:ext cx="47625" cy="9715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71550" y="2209800"/>
            <a:ext cx="609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Clear return and refund policy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1550" y="2438400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清晰的退货退款政策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1550" y="2667000"/>
            <a:ext cx="609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“What happens if it does not fit?”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1550" y="2857500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“不合脚怎么办？”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0" y="2171700"/>
            <a:ext cx="3810000" cy="8572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10499" y="2247900"/>
            <a:ext cx="34671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LIMIT  ·  局限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0499" y="2438400"/>
            <a:ext cx="34671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Useless if the address is unreachable.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10499" y="2686050"/>
            <a:ext cx="34671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地址不可达就毫无用处。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3219450"/>
            <a:ext cx="6667500" cy="9715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62000" y="3219450"/>
            <a:ext cx="47625" cy="9715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71550" y="3314700"/>
            <a:ext cx="609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Payment protection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1550" y="3543300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支付保障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1550" y="3771900"/>
            <a:ext cx="609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“Is my money safe if the seller vanishes?”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1550" y="3962399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“卖家消失时我的钱是否安全？”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620000" y="3276600"/>
            <a:ext cx="3810000" cy="8572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810499" y="3352800"/>
            <a:ext cx="34671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LIMIT  ·  局限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810499" y="3543300"/>
            <a:ext cx="34671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Separate from how friendly the seller is.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810499" y="3790949"/>
            <a:ext cx="34671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与卖家是否热情是两件事。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62000" y="4324350"/>
            <a:ext cx="6667500" cy="9715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62000" y="4324350"/>
            <a:ext cx="47625" cy="9715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71550" y="4419600"/>
            <a:ext cx="609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Brand or platform endorsement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1550" y="4648200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品牌或平台背书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71550" y="4876800"/>
            <a:ext cx="609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“Is a reputable party answerable for this?”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71550" y="5067300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“是否有有声望的一方为交易负责？”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620000" y="4381500"/>
            <a:ext cx="3810000" cy="8572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810499" y="4457700"/>
            <a:ext cx="34671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LIMIT  ·  局限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810499" y="4648200"/>
            <a:ext cx="34671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Stronger than a seller promise alone.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810499" y="4895850"/>
            <a:ext cx="34671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强于仅凭卖家承诺。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62000" y="54673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800100" y="54673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52500" y="55435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This four-part list is the teaching summary of §3.1 and §3.1.2; the textbook does not list “trust” as a single entry.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52500" y="57721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这份四类清单是本课对 §3.1 与 §3.1.2 的教学归纳；教材没有单列“信任”词条。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09 / 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Local adaptation: six dimensions, not a translation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本地适配的六个维度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§3.1.2.2  ·  customisation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3429000" cy="1524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3429000" cy="38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49" y="11430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Language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49" y="139065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语言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49" y="1638300"/>
            <a:ext cx="30861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Search terms people actually type, not literal translation.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3449" y="2019300"/>
            <a:ext cx="30861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人们真正会输入搜索的词，不是字面翻译。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1500" y="1009650"/>
            <a:ext cx="3429000" cy="1524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81500" y="1009650"/>
            <a:ext cx="3429000" cy="38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52950" y="11430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Size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52950" y="139065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尺码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52950" y="1638300"/>
            <a:ext cx="30861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Centimetres, width, fit notes, and a chart with how to measure.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52950" y="2019300"/>
            <a:ext cx="30861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厘米、宽度、版型说明，以及量法图表。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01000" y="1009650"/>
            <a:ext cx="3429000" cy="1524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01000" y="1009650"/>
            <a:ext cx="3429000" cy="38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72450" y="11430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Payment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72450" y="139065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支付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72450" y="1638300"/>
            <a:ext cx="30861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method already in the buyer’s hand: wallet, transfer, cash.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72450" y="2019300"/>
            <a:ext cx="30861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买家手里已有的方式：钱包、转账、现金。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2000" y="2686050"/>
            <a:ext cx="3429000" cy="1524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62000" y="2686050"/>
            <a:ext cx="3429000" cy="38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33449" y="28194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Delivery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3449" y="306705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配送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3449" y="3314700"/>
            <a:ext cx="30861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Promise matched to the real network: pickup point or door.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3449" y="3695700"/>
            <a:ext cx="30861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承诺匹配真实网络：取货点还是送货上门。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381500" y="2686050"/>
            <a:ext cx="3429000" cy="1524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81500" y="2686050"/>
            <a:ext cx="3429000" cy="38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52950" y="28194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Returns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52950" y="306705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退换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52950" y="3314700"/>
            <a:ext cx="30861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An address the buyer can physically reach and afford.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52950" y="3695700"/>
            <a:ext cx="30861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买家真正到得了、付得起的地址。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01000" y="2686050"/>
            <a:ext cx="3429000" cy="1524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01000" y="2686050"/>
            <a:ext cx="3429000" cy="38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172450" y="28194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Festival timing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172450" y="306705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节庆时点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172450" y="3314700"/>
            <a:ext cx="30861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Demand, gifting and cut-off dates on the local calendar.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72450" y="3695700"/>
            <a:ext cx="30861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本地日历上的需求、送礼与截单日期。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62000" y="44577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00100" y="44577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52500" y="45339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Adaptation belongs to customisation: it changes the product and the service, not the wording.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500" y="47625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本地适配属于定制：它改变产品与服务，而不只是措辞。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62000" y="5200650"/>
            <a:ext cx="10668000" cy="7429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990599" y="5314950"/>
            <a:ext cx="1009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TEST  ·  检验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90599" y="5543550"/>
            <a:ext cx="10096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Translate the page, keep European sizes, accept one card and return to another country — you changed the words, not the purchase.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10 / 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Personalisation, customisation, and two numbers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个性化、定制与两个数字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§3.1.2.2  ·  read the base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23812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620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PERSONALISATION  ·  个性化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409700"/>
            <a:ext cx="466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Changes what is shown, and in what order.</a:t>
            </a:r>
          </a:p>
        </p:txBody>
      </p:sp>
      <p:sp>
        <p:nvSpPr>
          <p:cNvPr id="12" name="Oval 11"/>
          <p:cNvSpPr/>
          <p:nvPr/>
        </p:nvSpPr>
        <p:spPr>
          <a:xfrm>
            <a:off x="1000125" y="181701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1752600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Recommendation modules and retargeted advertising.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1951858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推荐模块与重定向广告。</a:t>
            </a:r>
          </a:p>
        </p:txBody>
      </p:sp>
      <p:sp>
        <p:nvSpPr>
          <p:cNvPr id="15" name="Oval 14"/>
          <p:cNvSpPr/>
          <p:nvPr/>
        </p:nvSpPr>
        <p:spPr>
          <a:xfrm>
            <a:off x="1000125" y="233049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43000" y="2266076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Same product, different display for different users.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2465335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同一产品，对不同用户不同展示。</a:t>
            </a:r>
          </a:p>
        </p:txBody>
      </p:sp>
      <p:sp>
        <p:nvSpPr>
          <p:cNvPr id="18" name="Oval 17"/>
          <p:cNvSpPr/>
          <p:nvPr/>
        </p:nvSpPr>
        <p:spPr>
          <a:xfrm>
            <a:off x="1000125" y="284396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2779553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Measured in clicks, views and assisted orders.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2978811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以点击、浏览与辅助订单衡量。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86500" y="1009650"/>
            <a:ext cx="5143500" cy="2381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15100" y="11620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CUSTOMISATION  ·  定制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15100" y="1409700"/>
            <a:ext cx="466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49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Changes the product and the service itself.</a:t>
            </a:r>
          </a:p>
        </p:txBody>
      </p:sp>
      <p:sp>
        <p:nvSpPr>
          <p:cNvPr id="24" name="Oval 23"/>
          <p:cNvSpPr/>
          <p:nvPr/>
        </p:nvSpPr>
        <p:spPr>
          <a:xfrm>
            <a:off x="6524625" y="181701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667500" y="1752600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Local size chart, local payment, reachable return point.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500" y="1951858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本地尺码表、本地支付、可达的退货点。</a:t>
            </a:r>
          </a:p>
        </p:txBody>
      </p:sp>
      <p:sp>
        <p:nvSpPr>
          <p:cNvPr id="27" name="Oval 26"/>
          <p:cNvSpPr/>
          <p:nvPr/>
        </p:nvSpPr>
        <p:spPr>
          <a:xfrm>
            <a:off x="6524625" y="233049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67500" y="2266076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Configurable versions and bundles.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67500" y="2465335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可配置的版本与组合。</a:t>
            </a:r>
          </a:p>
        </p:txBody>
      </p:sp>
      <p:sp>
        <p:nvSpPr>
          <p:cNvPr id="30" name="Oval 29"/>
          <p:cNvSpPr/>
          <p:nvPr/>
        </p:nvSpPr>
        <p:spPr>
          <a:xfrm>
            <a:off x="6524625" y="284396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667500" y="2779553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Measured in conversion, returns and repeat rate.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2978811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以转化、退货与复购衡量。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35814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35814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36576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Only a festival banner with no local size is still surface adaptation: it decorates the page without changing the purchase.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38862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只有节庆横幅、没有本地尺码，仍是表面适配：装饰了页面，没改变购买。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62000" y="4343400"/>
            <a:ext cx="5143500" cy="16002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90599" y="44767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TWO NUMBERS FROM §3.1.2.2  ·  两个数字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90599" y="4724400"/>
            <a:ext cx="46672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~95%</a:t>
            </a: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  of marketers ran some form of personalisation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90599" y="5200650"/>
            <a:ext cx="46672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97%</a:t>
            </a: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  of that group reported a lift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599" y="56769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44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Two percentages on different bases: do not multiply them, and do not read them as causal proof.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286500" y="4343400"/>
            <a:ext cx="5143500" cy="16002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515100" y="44767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WHY SEARCH STILL WINS INTENT  ·  为什么搜索仍承接意图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15100" y="4724400"/>
            <a:ext cx="46672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4 – 10×</a:t>
            </a: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  more effective than traditional advertising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515100" y="5238750"/>
            <a:ext cx="4667250" cy="46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query states the need explicitly; a banner only hopes for it.</a:t>
            </a:r>
          </a:p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查询明确说出需求；横幅只能指望需求存在。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62000" y="60198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00100" y="60198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52500" y="60960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Personalisation wins attention; customisation wins the purchase. A page can do the first and still fail the second.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52500" y="63246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个性化赢得注意力，定制赢得成交；页面可以做到前者，仍然败在后者。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11 / 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shoe, five stages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一双鞋，五个阶段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Example 1  ·  diagnostic sheet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09650"/>
          <a:ext cx="10668000" cy="44157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0750"/>
                <a:gridCol w="3810000"/>
                <a:gridCol w="4667250"/>
              </a:tblGrid>
              <a:tr h="464820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Stage 阶段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阶段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happens 发生了什么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发生什么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The buyer’s question 买家的问题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买家的问题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90194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Need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需要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old pair has a hole.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旧鞋破了。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Is this the thing that solves my problem?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这件商品能否解决我的问题？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90194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Search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搜索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friend names a brand; she types it.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朋友提到一个品牌，她输入搜索词。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Which words and categories find it?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用什么词与类目能找到？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90194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Evaluate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评估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Two sellers, reviews, size chart, dates.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两个卖家、评价、尺码表、日期。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Is this seller, size, price and date acceptable?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这个卖家、尺码、价格与时效是否可接受？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90194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Purchase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购买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Card entry, address, confirmation.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填卡、填地址、确认。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Is payment safe and the address right?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支付是否安全、地址是否正确？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90194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Post-purchase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购后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Fit, review, exchange or return.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合脚、评价、换货或退货。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Did it match the promise, and can a problem be fixed?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是否匹配承诺，问题能否解决？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58165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58165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6578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Each stage asks a different question. A page that answers the first three and then offers one card and an overseas return breaks the sequence at the last moment.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604837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每个阶段问不同问题；页面回答了前三个，却在最后只给一张卡与海外退货地址，序列就在这里中断。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12 / 28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size chart that prevents a return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阻止退货的尺码表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Example 2  ·  teaching simulation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6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WITHOUT A LOCAL CHART  ·  没有本地尺码表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49438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28750"/>
            <a:ext cx="4514850" cy="2433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Buyer guesses between two European sizes.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31588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买家在两个欧码之间猜。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1536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1949738"/>
            <a:ext cx="4514850" cy="2433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Orders the larger one to be safe.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152576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为了保险选大一号。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53635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470727"/>
            <a:ext cx="4514850" cy="2433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Arrives too big; return costs 9 dollars.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673565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到货偏大，退货 9 美元。</a:t>
            </a:r>
          </a:p>
        </p:txBody>
      </p:sp>
      <p:sp>
        <p:nvSpPr>
          <p:cNvPr id="20" name="Oval 19"/>
          <p:cNvSpPr/>
          <p:nvPr/>
        </p:nvSpPr>
        <p:spPr>
          <a:xfrm>
            <a:off x="1000125" y="30573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43000" y="2991715"/>
            <a:ext cx="4514850" cy="2433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Thirty orders, three size returns: 27 dollars.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000" y="3194553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30 单中 3 次尺码退货：27 美元。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86500" y="1009650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6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WITH A LOCAL CHART  ·  有本地尺码表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149438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1428750"/>
            <a:ext cx="4514850" cy="2433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Centimetres, width, and how to measure the foot.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1631588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厘米、宽度，以及如何量脚。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01536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1949738"/>
            <a:ext cx="4514850" cy="2433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Buyer checks her own measurement once.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2152576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买家自己量一次。</a:t>
            </a:r>
          </a:p>
        </p:txBody>
      </p:sp>
      <p:sp>
        <p:nvSpPr>
          <p:cNvPr id="31" name="Oval 30"/>
          <p:cNvSpPr/>
          <p:nvPr/>
        </p:nvSpPr>
        <p:spPr>
          <a:xfrm>
            <a:off x="6524625" y="253635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667500" y="2470727"/>
            <a:ext cx="4514850" cy="2433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Two of the three returns disappear.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67500" y="2673565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三次退货中两次消失。</a:t>
            </a:r>
          </a:p>
        </p:txBody>
      </p:sp>
      <p:sp>
        <p:nvSpPr>
          <p:cNvPr id="34" name="Oval 33"/>
          <p:cNvSpPr/>
          <p:nvPr/>
        </p:nvSpPr>
        <p:spPr>
          <a:xfrm>
            <a:off x="6524625" y="30573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667500" y="2991715"/>
            <a:ext cx="4514850" cy="2433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chart, reused on every order.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67500" y="3194553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一张表，每单复用。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62000" y="40576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00100" y="40576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52500" y="4133849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chart is a fixed cost paid once and a variable saving earned on every order. Prevention is cheaper than remedy.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500" y="43624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尺码表是一次性固定成本、每单都能兑现的变动节省；预防比补救便宜。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62000" y="4781550"/>
            <a:ext cx="10668000" cy="1143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90599" y="4895850"/>
            <a:ext cx="1009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WHY THIS IS CUSTOMISATION, NOT PERSONALISATION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90599" y="5143500"/>
            <a:ext cx="100965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9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recommendation engine could show the shoe to more people and still lose the order at the size question. The chart changes the product information itself, so the purchase becomes possible.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13 / 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shoe that stayed in the cart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留在购物车里的鞋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background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11049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23950"/>
            <a:ext cx="1009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BACKGROUND AND TIMING  ·  背景与时间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71600"/>
            <a:ext cx="10096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teaching case: buyer, seller and all funnel numbers are fictional. A 28-dollar running shoe sold across borders to a student in Dhaka.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714500"/>
            <a:ext cx="10096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教学虚构案例：买家、卖家与全部漏斗数字均为虚构。一双 28 美元跑鞋跨境卖给达卡的一名学生。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2286000"/>
            <a:ext cx="5143500" cy="2381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599" y="24193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THE PROBLEM  ·  面临的问题</a:t>
            </a:r>
          </a:p>
        </p:txBody>
      </p:sp>
      <p:sp>
        <p:nvSpPr>
          <p:cNvPr id="15" name="Oval 14"/>
          <p:cNvSpPr/>
          <p:nvPr/>
        </p:nvSpPr>
        <p:spPr>
          <a:xfrm>
            <a:off x="1000125" y="277073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43000" y="2705100"/>
            <a:ext cx="4514850" cy="2433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shoe sat in the cart for three days.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2907938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鞋在购物车里放了三天。</a:t>
            </a:r>
          </a:p>
        </p:txBody>
      </p:sp>
      <p:sp>
        <p:nvSpPr>
          <p:cNvPr id="18" name="Oval 17"/>
          <p:cNvSpPr/>
          <p:nvPr/>
        </p:nvSpPr>
        <p:spPr>
          <a:xfrm>
            <a:off x="1000125" y="32917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3226088"/>
            <a:ext cx="4514850" cy="2433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seller concluded the price was too high.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3428926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卖家判断价格太高。</a:t>
            </a:r>
          </a:p>
        </p:txBody>
      </p:sp>
      <p:sp>
        <p:nvSpPr>
          <p:cNvPr id="21" name="Oval 20"/>
          <p:cNvSpPr/>
          <p:nvPr/>
        </p:nvSpPr>
        <p:spPr>
          <a:xfrm>
            <a:off x="1000125" y="381270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43000" y="3747077"/>
            <a:ext cx="4514850" cy="2433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discount was the proposed fix.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3949915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提议的解法是打折。</a:t>
            </a:r>
          </a:p>
        </p:txBody>
      </p:sp>
      <p:sp>
        <p:nvSpPr>
          <p:cNvPr id="24" name="Oval 23"/>
          <p:cNvSpPr/>
          <p:nvPr/>
        </p:nvSpPr>
        <p:spPr>
          <a:xfrm>
            <a:off x="1000125" y="43336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143000" y="4268065"/>
            <a:ext cx="4514850" cy="2433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real question: which stage, and which missing evidence?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4470903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真正的问题是：卡在哪一阶段，缺哪类证据？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86500" y="2286000"/>
            <a:ext cx="5143500" cy="2381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15100" y="24193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EVIDENCE-BASED ACTION  ·  有证据的做法</a:t>
            </a:r>
          </a:p>
        </p:txBody>
      </p:sp>
      <p:sp>
        <p:nvSpPr>
          <p:cNvPr id="29" name="Oval 28"/>
          <p:cNvSpPr/>
          <p:nvPr/>
        </p:nvSpPr>
        <p:spPr>
          <a:xfrm>
            <a:off x="6524625" y="277073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67500" y="2705100"/>
            <a:ext cx="4514850" cy="2433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Audit the page against five stages and four proofs.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67500" y="2907938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按五阶段与四类证据审计页面。</a:t>
            </a:r>
          </a:p>
        </p:txBody>
      </p:sp>
      <p:sp>
        <p:nvSpPr>
          <p:cNvPr id="32" name="Oval 31"/>
          <p:cNvSpPr/>
          <p:nvPr/>
        </p:nvSpPr>
        <p:spPr>
          <a:xfrm>
            <a:off x="6524625" y="32536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667500" y="3187988"/>
            <a:ext cx="4514850" cy="2433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Add a centimetre chart with width and fit notes.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67500" y="3390826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加入带宽度与版型说明的厘米尺码表。</a:t>
            </a:r>
          </a:p>
        </p:txBody>
      </p:sp>
      <p:sp>
        <p:nvSpPr>
          <p:cNvPr id="35" name="Oval 34"/>
          <p:cNvSpPr/>
          <p:nvPr/>
        </p:nvSpPr>
        <p:spPr>
          <a:xfrm>
            <a:off x="6524625" y="373650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667500" y="3670877"/>
            <a:ext cx="4514850" cy="2433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Collect buyer photos from the region.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67500" y="3873715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收集本地区买家晒图。</a:t>
            </a:r>
          </a:p>
        </p:txBody>
      </p:sp>
      <p:sp>
        <p:nvSpPr>
          <p:cNvPr id="38" name="Oval 37"/>
          <p:cNvSpPr/>
          <p:nvPr/>
        </p:nvSpPr>
        <p:spPr>
          <a:xfrm>
            <a:off x="6524625" y="42193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667500" y="4153765"/>
            <a:ext cx="4514850" cy="2433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Add a local exchange point and a local payment method.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67500" y="4356603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增加本地换货点与本地支付方式。</a:t>
            </a:r>
          </a:p>
        </p:txBody>
      </p:sp>
      <p:sp>
        <p:nvSpPr>
          <p:cNvPr id="41" name="Oval 40"/>
          <p:cNvSpPr/>
          <p:nvPr/>
        </p:nvSpPr>
        <p:spPr>
          <a:xfrm>
            <a:off x="6524625" y="470228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667500" y="4636654"/>
            <a:ext cx="4514850" cy="2433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State the delivery range honestly.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667500" y="4839492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诚实说明送达区间。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62000" y="50673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800100" y="50673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52500" y="51435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Price was never changed in the test. That is what makes the result a diagnosis rather than a promotion.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2500" y="53721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测试中没有改价；这正是结果能算诊断、而不是促销的原因。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14 / 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Auditing the page against four proofs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按四类证据审计页面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Case  ·  before the change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7999" cy="38115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1250"/>
                <a:gridCol w="2667000"/>
                <a:gridCol w="1047749"/>
                <a:gridCol w="4572000"/>
              </a:tblGrid>
              <a:tr h="441579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Proof 证据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证据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the page had 页面现状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页面现状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Status 状态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状态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The change 改动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改动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Reviews and buyer photos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评价与晒图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11 reviews, none local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11 条，无本地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Weak</a:t>
                      </a:r>
                    </a:p>
                    <a:p>
                      <a:pPr algn="ct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薄弱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Add regional buyer photos and fit notes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加本地买家晒图与版型说明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Return policy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退货政策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Returns to China, buyer pays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退回中国，买家付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Missing</a:t>
                      </a:r>
                    </a:p>
                    <a:p>
                      <a:pPr algn="ct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缺失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Local exchange point, cost stated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本地换货点，写明费用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Payment protection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支付保障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Card only, no local wallet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只收卡，无本地钱包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Missing</a:t>
                      </a:r>
                    </a:p>
                    <a:p>
                      <a:pPr algn="ct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缺失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Add the wallet buyers already use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接入买家已在用的钱包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Brand endorsement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品牌背书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 local proof of any kind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没有任何本地证明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Weak</a:t>
                      </a:r>
                    </a:p>
                    <a:p>
                      <a:pPr algn="ct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薄弱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Show the platform guarantee explicitly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明确展示平台担保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Size information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尺码信息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European sizes only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只有欧码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Broken</a:t>
                      </a:r>
                    </a:p>
                    <a:p>
                      <a:pPr algn="ct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断裂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Centimetres, width, how to measure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厘米、宽度、量法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1625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1625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2387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Four of five rows were weak or missing. A discount would not have moved a single one of them.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4673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五行中有四行薄弱或缺失；打折一行都修不了。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15 / 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the test showed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测试结果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Case  ·  simulated, 500 visits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2552700" cy="12192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10490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Visits in the test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25730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测试访问量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144780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500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sessions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1866899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模拟 500 次访问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67100" y="990599"/>
            <a:ext cx="2552700" cy="12192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19500" y="110490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Checkout rate before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9500" y="125730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改前结账率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19500" y="144780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1.3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9500" y="1866899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改动之前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990599"/>
            <a:ext cx="2552700" cy="12192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24600" y="110490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Checkout rate after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24600" y="125730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改后结账率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24600" y="144780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2.4</a:t>
            </a: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4600" y="1866899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五项改动之后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877300" y="990599"/>
            <a:ext cx="2552700" cy="12192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029700" y="110490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Size returns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29700" y="125730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尺码退货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29700" y="144780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6 → 2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/100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29700" y="1866899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每百单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2400300"/>
            <a:ext cx="5143500" cy="2000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90599" y="25336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MOVED  ·  变的是什么</a:t>
            </a:r>
          </a:p>
        </p:txBody>
      </p:sp>
      <p:sp>
        <p:nvSpPr>
          <p:cNvPr id="31" name="Oval 30"/>
          <p:cNvSpPr/>
          <p:nvPr/>
        </p:nvSpPr>
        <p:spPr>
          <a:xfrm>
            <a:off x="1000125" y="286476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143000" y="2800350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Checkout completion rose from 1.3% to 2.4%.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43000" y="2999608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结账完成率从 1.3% 升到 2.4%。</a:t>
            </a:r>
          </a:p>
        </p:txBody>
      </p:sp>
      <p:sp>
        <p:nvSpPr>
          <p:cNvPr id="34" name="Oval 33"/>
          <p:cNvSpPr/>
          <p:nvPr/>
        </p:nvSpPr>
        <p:spPr>
          <a:xfrm>
            <a:off x="1000125" y="337824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143000" y="3313826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Size-related return requests fell from 6 to 2 per hundred orders.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43000" y="3702818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尺码退货申请从每百单 6 次降到 2 次。</a:t>
            </a:r>
          </a:p>
        </p:txBody>
      </p:sp>
      <p:sp>
        <p:nvSpPr>
          <p:cNvPr id="37" name="Oval 36"/>
          <p:cNvSpPr/>
          <p:nvPr/>
        </p:nvSpPr>
        <p:spPr>
          <a:xfrm>
            <a:off x="1000125" y="408145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143000" y="4017036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Price was unchanged throughout.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43000" y="4216295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全程未改价。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286500" y="2400300"/>
            <a:ext cx="5143500" cy="2000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515100" y="25336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WHAT DID NOT MOVE  ·  没变的是什么</a:t>
            </a:r>
          </a:p>
        </p:txBody>
      </p:sp>
      <p:sp>
        <p:nvSpPr>
          <p:cNvPr id="42" name="Oval 41"/>
          <p:cNvSpPr/>
          <p:nvPr/>
        </p:nvSpPr>
        <p:spPr>
          <a:xfrm>
            <a:off x="6524625" y="286476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667500" y="2800350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Price, product and delivery distance.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67500" y="2999608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价格、商品与配送距离。</a:t>
            </a:r>
          </a:p>
        </p:txBody>
      </p:sp>
      <p:sp>
        <p:nvSpPr>
          <p:cNvPr id="45" name="Oval 44"/>
          <p:cNvSpPr/>
          <p:nvPr/>
        </p:nvSpPr>
        <p:spPr>
          <a:xfrm>
            <a:off x="6524625" y="337824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667500" y="3313826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buyer’s need: the old pair was still broken.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667500" y="3513085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买家的需要：旧鞋仍然是破的。</a:t>
            </a:r>
          </a:p>
        </p:txBody>
      </p:sp>
      <p:sp>
        <p:nvSpPr>
          <p:cNvPr id="48" name="Oval 47"/>
          <p:cNvSpPr/>
          <p:nvPr/>
        </p:nvSpPr>
        <p:spPr>
          <a:xfrm>
            <a:off x="6524625" y="38917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667500" y="3827303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evidence was the constraint, not the price.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667500" y="4026561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约束是证据，不是价格。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62000" y="45339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00100" y="45339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52500" y="4610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These are teaching simulations, not a field experiment. What travels is the method: change the proof, hold the price.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52500" y="48387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这些是教学模拟，不是现场实验；可迁移的是方法：改证据、按住价格。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762000" y="5238750"/>
            <a:ext cx="10668000" cy="7239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90599" y="5353050"/>
            <a:ext cx="1009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DIAGNOSTIC SENTENCE  ·  诊断句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90599" y="5581650"/>
            <a:ext cx="100965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91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“The buyer is stuck in evaluation because the page cannot answer the size question.”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16 / 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CHART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500 visitors stop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500 位访问者停在哪里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illustration  ·  not platform data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762000" y="1028700"/>
          <a:ext cx="6858000" cy="3810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810499" y="1028700"/>
            <a:ext cx="3619500" cy="3810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39099" y="1181100"/>
            <a:ext cx="320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HOW TO READ IT  ·  怎样读</a:t>
            </a:r>
          </a:p>
        </p:txBody>
      </p:sp>
      <p:sp>
        <p:nvSpPr>
          <p:cNvPr id="12" name="Oval 11"/>
          <p:cNvSpPr/>
          <p:nvPr/>
        </p:nvSpPr>
        <p:spPr>
          <a:xfrm>
            <a:off x="8048625" y="150613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91500" y="1447800"/>
            <a:ext cx="3048000" cy="4029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Each bar is a count of people, not a conversion rate.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91500" y="1800993"/>
            <a:ext cx="3048000" cy="215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每根柱是人数，不是转化率。</a:t>
            </a:r>
          </a:p>
        </p:txBody>
      </p:sp>
      <p:sp>
        <p:nvSpPr>
          <p:cNvPr id="15" name="Oval 14"/>
          <p:cNvSpPr/>
          <p:nvPr/>
        </p:nvSpPr>
        <p:spPr>
          <a:xfrm>
            <a:off x="8048625" y="218080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91500" y="2122465"/>
            <a:ext cx="3048000" cy="2205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500 to 210 is the size question arriving.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91500" y="2303824"/>
            <a:ext cx="3048000" cy="215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500 到 210 是尺码问题出现。</a:t>
            </a:r>
          </a:p>
        </p:txBody>
      </p:sp>
      <p:sp>
        <p:nvSpPr>
          <p:cNvPr id="18" name="Oval 17"/>
          <p:cNvSpPr/>
          <p:nvPr/>
        </p:nvSpPr>
        <p:spPr>
          <a:xfrm>
            <a:off x="8048625" y="268363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91500" y="2625297"/>
            <a:ext cx="3048000" cy="2205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96 to 12 is where the evidence gap is paid for.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91500" y="2806656"/>
            <a:ext cx="3048000" cy="215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96 到 12 是证据缺口要付代价的地方。</a:t>
            </a:r>
          </a:p>
        </p:txBody>
      </p:sp>
      <p:sp>
        <p:nvSpPr>
          <p:cNvPr id="21" name="Oval 20"/>
          <p:cNvSpPr/>
          <p:nvPr/>
        </p:nvSpPr>
        <p:spPr>
          <a:xfrm>
            <a:off x="8048625" y="318646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91500" y="3128128"/>
            <a:ext cx="3048000" cy="2205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Teaching illustration, not a benchmark.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91500" y="3309487"/>
            <a:ext cx="3048000" cy="215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教学示意，不是行业基准。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10499" y="5029200"/>
            <a:ext cx="3619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Illustrative counts for this lesson only.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2000" y="52959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0100" y="52959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52500" y="5372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Read counts and rates together: 61 people reached payment and 12 completed, so the last step lost four out of five.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500" y="56007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人数与比率要一起读：61 人到支付、12 人完成，最后一步丢掉五分之四。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17 / 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LIMIT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the five stages do not say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五阶段模型说不了什么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Boundaries of the model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47625" cy="10287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1550" y="1143000"/>
            <a:ext cx="381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1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It is not a mandatory path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1550" y="1390650"/>
            <a:ext cx="381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它不是必经路径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43500" y="1219200"/>
            <a:ext cx="6096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familiar category skips search; an impulse buy skips evaluation.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43500" y="1504950"/>
            <a:ext cx="609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熟悉品类可跳过搜索；冲动购买可跳过评估。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217170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2000" y="2171700"/>
            <a:ext cx="47625" cy="10287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71550" y="2305050"/>
            <a:ext cx="381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1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It is not the seller funnel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1550" y="2552700"/>
            <a:ext cx="381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它不是卖家漏斗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43500" y="2381250"/>
            <a:ext cx="6096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funnel counts exposures and clicks; the stages are questions in the buyer’s head.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43500" y="2667000"/>
            <a:ext cx="609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漏斗计曝光与点击；阶段是买家脑中的问题。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333375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62000" y="3333750"/>
            <a:ext cx="47625" cy="10287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71550" y="3467100"/>
            <a:ext cx="381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1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bad after-sale restarts it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1550" y="3714750"/>
            <a:ext cx="381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糟糕购后会让它重来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43500" y="3543300"/>
            <a:ext cx="6096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failed purchase sends the buyer back to search, not politely to the exit.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43500" y="3829050"/>
            <a:ext cx="609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失败会把买家送回搜索，而不是礼貌退场。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2000" y="449580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62000" y="4495800"/>
            <a:ext cx="47625" cy="10287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71550" y="4629150"/>
            <a:ext cx="381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1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It describes one buyer, not a market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1550" y="4876800"/>
            <a:ext cx="381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它描述一个买家，不是市场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143500" y="4705350"/>
            <a:ext cx="6096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student in Dhaka is not a national average.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43500" y="4991100"/>
            <a:ext cx="609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达卡一名学生不是全国平均。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753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5753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5829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Use the stages to decide what to say, and the funnel to see how many were lost at each handover. Do not use one as the other.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6057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用阶段决定该说什么，用漏斗看每次交接丢了多少人；不要把一件工具当成另一件。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18 / 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MYTH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Six things students get wrong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六个常见误解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Misconceptions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1638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990599"/>
            <a:ext cx="38100" cy="16383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49" y="108585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SAY  ·  常见说法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49" y="1257300"/>
            <a:ext cx="4762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1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“The purchase completes the conversion; after-sales does not affect the business.”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49" y="1562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“下单就完成转化，购后不影响生意。”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33449" y="1790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33449" y="184785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CLARIFY  ·  需要澄清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3449" y="2019300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§3.1.1 says post-purchase behaviour decides loyalty. Reviews and returns shape the next buyer’s evaluation.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3449" y="232410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教材 §3.1.1 说购后行为决定忠诚；评价与退货会影响下一位买家的评估。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86500" y="990599"/>
            <a:ext cx="5143500" cy="1638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86500" y="990599"/>
            <a:ext cx="38100" cy="16383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57950" y="108585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SAY  ·  常见说法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57950" y="1257300"/>
            <a:ext cx="4762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1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“Price is the only reason people buy online.”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57950" y="1562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“价格是线上购买的唯一理由。”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57950" y="1790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57950" y="184785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CLARIFY  ·  需要澄清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57950" y="2019300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Price is one of four: convenience, variety and total cost matter as much.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57950" y="232410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价格只是四类之一；便利、品类与总体成本同样重要。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2000" y="2762250"/>
            <a:ext cx="5143500" cy="1638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62000" y="2762250"/>
            <a:ext cx="38100" cy="16383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33449" y="285750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SAY  ·  常见说法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3449" y="3028950"/>
            <a:ext cx="4762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1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“Personalisation is local adaptation.”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3449" y="33337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“个性化就是本地适配。”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33449" y="356235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33449" y="361950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CLARIFY  ·  需要澄清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3449" y="3790949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Personalisation changes advertising or display; adaptation changes the product and service.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3449" y="40957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个性化改广告或信息；本地适配改产品与服务细节。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286500" y="2762250"/>
            <a:ext cx="5143500" cy="1638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6286500" y="2762250"/>
            <a:ext cx="38100" cy="16383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57950" y="285750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SAY  ·  常见说法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57950" y="3028950"/>
            <a:ext cx="4762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1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“Trust is the good feeling an advert creates.”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57950" y="33337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“信任是广告营造的好感。”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457950" y="356235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57950" y="361950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CLARIFY  ·  需要澄清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57950" y="3790949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Trust is a judgement about predictability, built from evidence a buyer can check.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57950" y="40957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信任是对可预期性的判断，由买家能核对的证据建立。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62000" y="4533900"/>
            <a:ext cx="5143500" cy="1638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62000" y="4533900"/>
            <a:ext cx="38100" cy="16383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3449" y="462915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SAY  ·  常见说法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33449" y="4800600"/>
            <a:ext cx="4762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1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“The five stages are the sales funnel.”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33449" y="51054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“决策五阶段就是销售漏斗。”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3449" y="53340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33449" y="539115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CLARIFY  ·  需要澄清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33449" y="5562600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Stages describe buyer psychology; the funnel describes seller actions and aggregate loss.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33449" y="586740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阶段描述买家心理；漏斗描述卖家动作与汇总流失。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286500" y="4533900"/>
            <a:ext cx="5143500" cy="1638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6286500" y="4533900"/>
            <a:ext cx="38100" cy="16383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57950" y="462915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SAY  ·  常见说法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57950" y="4800600"/>
            <a:ext cx="4762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1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“Local adaptation means translating the page.”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457950" y="51054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“本地适配就是翻译页面。”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457950" y="53340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457950" y="539115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CLARIFY  ·  需要澄清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457950" y="5562600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Language is one of six; sizes, payment, delivery, returns and festival timing also change.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457950" y="586740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语言只是六个维度之一；尺码、支付、配送、退换与节庆也要改。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19 / 28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Key English terms (1 of 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关键英文术语（上）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Ten terms  ·  first five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104900"/>
          <a:ext cx="10667999" cy="41601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7810499"/>
              </a:tblGrid>
              <a:tr h="441579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Term 术语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术语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One-line meaning 一行释义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一行释义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Consumer decision stages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消费者决策阶段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five-step frame from need awareness to post-purchase behaviour.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从需求认知到购后行为的五步分析框架。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Need awareness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需求认知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moment a buyer notices that something is missing or broken.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买家意识到某物缺失或损坏的时刻。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Information search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信息搜索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Keywords, categories, friends and content used to find options.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用关键词、类目、朋友与内容寻找方案。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Evaluation of alternatives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方案评估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Comparing price, reviews, size, timing and risk across options.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比较价格、评价、尺码、时效与风险。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Post-purchase behaviour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购后行为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Sharing, reviewing, complaining, exchanging or returning after the order.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购买后的分享、评价、投诉、换货与退货。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4673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4673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5435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Terms one to five describe the buyer’s side of the journey.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7721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前五个术语描述旅程的买家一侧。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20 / 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Key English terms (2 of 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关键英文术语（下）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Ten terms  ·  last five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104900"/>
          <a:ext cx="10667999" cy="41601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7810499"/>
              </a:tblGrid>
              <a:tr h="441579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Term 术语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术语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One-line meaning 一行释义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一行释义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Perceived risk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感知风险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buyer’s subjective estimate of what could go wrong.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买家对可能出问题的损失的主观判断。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Trust evidence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信任证据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Reviews, return policy, payment protection and brand endorsement.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评价、退货政策、支付保障与品牌背书。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Personalisation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个性化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Adjusting advertising or displayed content to user characteristics.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按用户特征调整广告或展示内容。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Customisation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定制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Changing the product and service to fit user preference.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按用户偏好改变产品与服务本身。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Local adaptation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本地适配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Language, size, payment, delivery, returns and festival timing for one market.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面向一个市场的语言、尺码、支付、配送、退换与节庆。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4673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4673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5435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Terms six to ten describe what the seller can change, and which of those changes count as customisation.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7721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后五个术语描述卖家能改什么，以及其中哪些属于定制。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21 / 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TALK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Four questions for the room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课堂讨论四问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10 minutes  ·  in pairs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10668000" cy="11239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28700"/>
            <a:ext cx="47625" cy="11239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238250"/>
            <a:ext cx="4381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19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1219200"/>
            <a:ext cx="9525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45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Think of the last payment you abandoned. Which stage were you in, and what evidence would have changed your decision?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1695450"/>
            <a:ext cx="95250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回想你最近一次放弃付款：卡在哪个阶段？什么证据会改变你的决定？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2266950"/>
            <a:ext cx="10668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62000" y="2266950"/>
            <a:ext cx="47625" cy="11239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90599" y="2476500"/>
            <a:ext cx="4381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19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00200" y="2457450"/>
            <a:ext cx="9525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45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 your country, which reduces perceived risk most: reviews, return policy or payment protection? Why that one?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00200" y="2933700"/>
            <a:ext cx="95250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在你的母国，评价、退货政策、支付保障三者中哪一个最能降低感知风险？为什么？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3505200"/>
            <a:ext cx="10668000" cy="11239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2000" y="3505200"/>
            <a:ext cx="47625" cy="11239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90599" y="3714750"/>
            <a:ext cx="4381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19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3695700"/>
            <a:ext cx="9525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45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If the budget allows only one adaptation, do you change size, payment or returns? State the trade-off.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00200" y="4171950"/>
            <a:ext cx="95250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如果预算只够做一项适配，你会改尺码、支付还是退货？说明取舍。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4743450"/>
            <a:ext cx="10668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62000" y="4743450"/>
            <a:ext cx="47625" cy="11239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90599" y="4953000"/>
            <a:ext cx="4381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19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00200" y="4933950"/>
            <a:ext cx="9525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45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Where does the five-stage model fail to describe your last purchase, and what does that tell you about using models?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00200" y="5410200"/>
            <a:ext cx="95250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五阶段模型在哪里无法描述你最近的一次购买？这说明使用模型时要注意什么？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2000" y="60007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00100" y="60007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60769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Answer with a stage and a piece of evidence, not with an opinion about the buyer.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" y="63055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回答要给出阶段与一类证据，而不是对买家的评价。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22 / 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12 minutes: cart diagnosis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12 分钟：购物车诊断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Group task  ·  one page out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7429500" cy="1066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28700"/>
            <a:ext cx="781050" cy="10668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1028700"/>
            <a:ext cx="781050" cy="1066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71650" y="1181100"/>
            <a:ext cx="619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Read the case and mark which stage the buyer stopped in. Give one page-level reason.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71650" y="1619250"/>
            <a:ext cx="619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读案例，标出买家停在哪一阶段，并给一个页面层面的理由。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2209800"/>
            <a:ext cx="7429500" cy="10668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62000" y="2209800"/>
            <a:ext cx="781050" cy="10668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2209800"/>
            <a:ext cx="781050" cy="1066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71650" y="2362200"/>
            <a:ext cx="619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Audit the page against the four kinds of trust evidence. Mark each as present, weak or missing.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71650" y="2800350"/>
            <a:ext cx="619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按四类信任证据审计页面，标出已有、薄弱或缺失。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3390900"/>
            <a:ext cx="7429500" cy="1066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2000" y="3390900"/>
            <a:ext cx="781050" cy="10668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2000" y="3390900"/>
            <a:ext cx="781050" cy="1066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71650" y="3543300"/>
            <a:ext cx="619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Choose one adaptation from the six dimensions, and say why it is customisation.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71650" y="3981450"/>
            <a:ext cx="619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从六个维度中选一项适配，并说明为什么它属于定制。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4572000"/>
            <a:ext cx="7429500" cy="10668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62000" y="4572000"/>
            <a:ext cx="781050" cy="10668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62000" y="4572000"/>
            <a:ext cx="781050" cy="1066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71650" y="4724400"/>
            <a:ext cx="619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Write one metric for the change, and say why a discount would not fix this.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71650" y="5162550"/>
            <a:ext cx="619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为改动写一个指标，并说明打折为何不能解决这个问题。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496300" y="1028700"/>
            <a:ext cx="2933700" cy="22098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86800" y="1162050"/>
            <a:ext cx="25527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学生产出</a:t>
            </a:r>
          </a:p>
        </p:txBody>
      </p:sp>
      <p:sp>
        <p:nvSpPr>
          <p:cNvPr id="31" name="Oval 30"/>
          <p:cNvSpPr/>
          <p:nvPr/>
        </p:nvSpPr>
        <p:spPr>
          <a:xfrm>
            <a:off x="8696325" y="146925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839200" y="1409700"/>
            <a:ext cx="2400300" cy="2243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Stage diagnosis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39200" y="1594638"/>
            <a:ext cx="2400300" cy="2191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阶段诊断</a:t>
            </a:r>
          </a:p>
        </p:txBody>
      </p:sp>
      <p:sp>
        <p:nvSpPr>
          <p:cNvPr id="34" name="Oval 33"/>
          <p:cNvSpPr/>
          <p:nvPr/>
        </p:nvSpPr>
        <p:spPr>
          <a:xfrm>
            <a:off x="8696325" y="19605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839200" y="1900993"/>
            <a:ext cx="2400300" cy="2243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Four-row evidence audit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39200" y="2085932"/>
            <a:ext cx="2400300" cy="2191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四行证据审计</a:t>
            </a:r>
          </a:p>
        </p:txBody>
      </p:sp>
      <p:sp>
        <p:nvSpPr>
          <p:cNvPr id="37" name="Oval 36"/>
          <p:cNvSpPr/>
          <p:nvPr/>
        </p:nvSpPr>
        <p:spPr>
          <a:xfrm>
            <a:off x="8696325" y="245184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839200" y="2392286"/>
            <a:ext cx="2400300" cy="2243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One ranked change plus a metric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39200" y="2577225"/>
            <a:ext cx="2400300" cy="2191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一项排序改动与指标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496300" y="3390900"/>
            <a:ext cx="2933700" cy="19050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86800" y="3524250"/>
            <a:ext cx="25527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TEACHER NOTE  ·  教师提示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686800" y="3771900"/>
            <a:ext cx="2552700" cy="7752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Ask for the stage first, then the fix. Most groups jump straight to a discount.</a:t>
            </a:r>
          </a:p>
          <a:p>
            <a:pPr algn="l">
              <a:lnSpc>
                <a:spcPct val="130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先要阶段，再要方案；多数小组会直接跳到打折。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62000" y="5753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800100" y="5753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52500" y="5829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best answers separate evidence from promotion, and connect the size adaptation to the cost of a return.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2500" y="6057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最好的答案会把证据与促销分开，并把尺码适配与退货成本连起来。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23 / 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QUIZ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Five questions to check yourself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五题自测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Answers in the next slide of your notes</a:t>
            </a:r>
          </a:p>
        </p:txBody>
      </p:sp>
      <p:sp>
        <p:nvSpPr>
          <p:cNvPr id="9" name="Oval 8"/>
          <p:cNvSpPr/>
          <p:nvPr/>
        </p:nvSpPr>
        <p:spPr>
          <a:xfrm>
            <a:off x="800100" y="1104900"/>
            <a:ext cx="323850" cy="323850"/>
          </a:xfrm>
          <a:prstGeom prst="ellipse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0100" y="1104900"/>
            <a:ext cx="323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76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3500" y="1085850"/>
            <a:ext cx="10096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68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Name the five decision stages in order, and say which one decides loyalty.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3500" y="1428750"/>
            <a:ext cx="10096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按顺序说出五个决策阶段，并指出哪一个决定忠诚。</a:t>
            </a:r>
          </a:p>
        </p:txBody>
      </p:sp>
      <p:sp>
        <p:nvSpPr>
          <p:cNvPr id="13" name="Oval 12"/>
          <p:cNvSpPr/>
          <p:nvPr/>
        </p:nvSpPr>
        <p:spPr>
          <a:xfrm>
            <a:off x="800100" y="2019300"/>
            <a:ext cx="323850" cy="323850"/>
          </a:xfrm>
          <a:prstGeom prst="ellipse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0100" y="2019300"/>
            <a:ext cx="323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76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33500" y="2000250"/>
            <a:ext cx="10096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68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Give the four reasons people buy online. Which one is most often misread?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33500" y="2343150"/>
            <a:ext cx="10096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说出线上购买的四类理由；哪一类最常被误读？</a:t>
            </a:r>
          </a:p>
        </p:txBody>
      </p:sp>
      <p:sp>
        <p:nvSpPr>
          <p:cNvPr id="17" name="Oval 16"/>
          <p:cNvSpPr/>
          <p:nvPr/>
        </p:nvSpPr>
        <p:spPr>
          <a:xfrm>
            <a:off x="800100" y="2933700"/>
            <a:ext cx="323850" cy="323850"/>
          </a:xfrm>
          <a:prstGeom prst="ellipse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0100" y="2933700"/>
            <a:ext cx="323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76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33500" y="2914650"/>
            <a:ext cx="10096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68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List the four kinds of trust evidence. Which is stronger than a seller promise, and why?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33500" y="3257550"/>
            <a:ext cx="10096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列出四类信任证据；哪一类强于卖家承诺，为什么？</a:t>
            </a:r>
          </a:p>
        </p:txBody>
      </p:sp>
      <p:sp>
        <p:nvSpPr>
          <p:cNvPr id="21" name="Oval 20"/>
          <p:cNvSpPr/>
          <p:nvPr/>
        </p:nvSpPr>
        <p:spPr>
          <a:xfrm>
            <a:off x="800100" y="3848099"/>
            <a:ext cx="323850" cy="323850"/>
          </a:xfrm>
          <a:prstGeom prst="ellipse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0100" y="3848099"/>
            <a:ext cx="323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76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33500" y="3829050"/>
            <a:ext cx="10096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68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What is the difference between personalisation and customisation? Give one example of each.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33500" y="4171950"/>
            <a:ext cx="10096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个性化与定制有何区别？各举一例。</a:t>
            </a:r>
          </a:p>
        </p:txBody>
      </p:sp>
      <p:sp>
        <p:nvSpPr>
          <p:cNvPr id="25" name="Oval 24"/>
          <p:cNvSpPr/>
          <p:nvPr/>
        </p:nvSpPr>
        <p:spPr>
          <a:xfrm>
            <a:off x="800100" y="4762500"/>
            <a:ext cx="323850" cy="323850"/>
          </a:xfrm>
          <a:prstGeom prst="ellipse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0100" y="4762500"/>
            <a:ext cx="323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76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33500" y="4743450"/>
            <a:ext cx="10096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68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page is translated, keeps European sizes and returns to China. Is that local adaptation? Explain.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33500" y="5086350"/>
            <a:ext cx="10096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页面已翻译，仍用欧码、退回中国；这算本地适配吗？说明理由。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2000" y="56769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00100" y="56769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5753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Question five is the discriminator: if the size, the payment and the return address did not change, the purchase did not change.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" y="59817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第五题是分水岭：尺码、支付与退货地址没变，购买就没变。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24 / 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to carry out of this room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本课收束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Three sentences and one bridge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14287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23950"/>
            <a:ext cx="1009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LESSON IN THREE SENTENCES  ·  三句话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90650"/>
            <a:ext cx="100965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Buying is a sequence of questions, not a single click.</a:t>
            </a:r>
          </a:p>
          <a:p>
            <a:pPr algn="l">
              <a:lnSpc>
                <a:spcPct val="125000"/>
              </a:lnSpc>
            </a:pP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Trust is built from evidence a buyer can check, and the page either supplies it or does not.</a:t>
            </a:r>
          </a:p>
          <a:p>
            <a:pPr algn="l">
              <a:lnSpc>
                <a:spcPct val="125000"/>
              </a:lnSpc>
            </a:pP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Adaptation means changing the product and the service, not translating the words.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590800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270510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Stage first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285750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先定阶段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304800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step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3467100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再谈方案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68800" y="2590800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21200" y="270510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Four proofs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21200" y="285750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四类证据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21200" y="304800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4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kinds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1200" y="3467100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评价·退货·支付·背书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75600" y="2590800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28000" y="270510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Six dimensions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28000" y="285750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六个维度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28000" y="304800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6</a:t>
            </a: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rows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28000" y="3467100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语言·尺码·支付·配送·退换·节庆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2000" y="4000500"/>
            <a:ext cx="5143500" cy="1905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90599" y="4133849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THE PRACTICAL HABIT  ·  可操作习惯</a:t>
            </a:r>
          </a:p>
        </p:txBody>
      </p:sp>
      <p:sp>
        <p:nvSpPr>
          <p:cNvPr id="29" name="Oval 28"/>
          <p:cNvSpPr/>
          <p:nvPr/>
        </p:nvSpPr>
        <p:spPr>
          <a:xfrm>
            <a:off x="1000125" y="44637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143000" y="4400550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Write the buyer’s question for each stage.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43000" y="4596228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为每个阶段写出买家的问题。</a:t>
            </a:r>
          </a:p>
        </p:txBody>
      </p:sp>
      <p:sp>
        <p:nvSpPr>
          <p:cNvPr id="32" name="Oval 31"/>
          <p:cNvSpPr/>
          <p:nvPr/>
        </p:nvSpPr>
        <p:spPr>
          <a:xfrm>
            <a:off x="1000125" y="496971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143000" y="4906514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Audit the page against the four proofs.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43000" y="5102193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按四类证据审计页面。</a:t>
            </a:r>
          </a:p>
        </p:txBody>
      </p:sp>
      <p:sp>
        <p:nvSpPr>
          <p:cNvPr id="35" name="Oval 34"/>
          <p:cNvSpPr/>
          <p:nvPr/>
        </p:nvSpPr>
        <p:spPr>
          <a:xfrm>
            <a:off x="1000125" y="547568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143000" y="5412479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Change the two rows that block the order.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43000" y="5608158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改掉阻碍下单的两行。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286500" y="4000500"/>
            <a:ext cx="5143500" cy="19050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515100" y="4133849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BRIDGE TO LESSON 11  ·  下一课</a:t>
            </a:r>
          </a:p>
        </p:txBody>
      </p:sp>
      <p:sp>
        <p:nvSpPr>
          <p:cNvPr id="40" name="Oval 39"/>
          <p:cNvSpPr/>
          <p:nvPr/>
        </p:nvSpPr>
        <p:spPr>
          <a:xfrm>
            <a:off x="6524625" y="44637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667500" y="44005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Once the buyer can evaluate and trust the offer, how does she find it?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67500" y="4782382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买家能评估并信任之后，如何发现它？</a:t>
            </a:r>
          </a:p>
        </p:txBody>
      </p:sp>
      <p:sp>
        <p:nvSpPr>
          <p:cNvPr id="43" name="Oval 42"/>
          <p:cNvSpPr/>
          <p:nvPr/>
        </p:nvSpPr>
        <p:spPr>
          <a:xfrm>
            <a:off x="6524625" y="515586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667500" y="5092668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Search, recommendation and social content are the discovery channels.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667500" y="5474500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搜索、推荐与社交内容就是发现渠道。</a:t>
            </a:r>
          </a:p>
        </p:txBody>
      </p:sp>
      <p:sp>
        <p:nvSpPr>
          <p:cNvPr id="46" name="Oval 45"/>
          <p:cNvSpPr/>
          <p:nvPr/>
        </p:nvSpPr>
        <p:spPr>
          <a:xfrm>
            <a:off x="6524625" y="584798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667500" y="5784787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Lesson 11 separates paid from organic search, and two “90 billion dollars”.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667500" y="6166619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第 11 课分开付费与自然搜索，以及两个“900 亿美元”。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25 / 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SRC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Sources used in this lesson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本课来源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and course case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66800"/>
          <a:ext cx="10668000" cy="41601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000"/>
                <a:gridCol w="8763000"/>
              </a:tblGrid>
              <a:tr h="441579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Source 来源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名称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Used for 用途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929640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教材《跨境电商概论》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§3.1 consumer behaviour and retention; §3.1.1 five stages and 图 3-1; §3.1.2.2 personalisation and customisation; 表 3-1 four reasons.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§3.1 消费者行为与留存；§3.1.1 五阶段与图 3-1；§3.1.2.2 个性化与定制；表 3-1 四类理由。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929640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Course case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本课程教学案例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“The shoe that stayed in the cart” — fictional buyer, seller and funnel numbers; 500-visit simulation.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“留在购物车里的鞋”——买家、卖家与漏斗数字均为虚构；500 次访问模拟。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929640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Teaching note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教学说明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four-part trust list is a teaching summary of §3.1 and §3.1.2, not a textbook entry.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四类信任清单是本课对 §3.1 与 §3.1.2 的教学归纳，非教材词条。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929640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Calibre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口径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All figures except the textbook citations are teaching simulations, not market data.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除教材引用外，全部数字为教学模拟，不是市场数据。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3530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3530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4292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Cite the section, not the slide. If a number has no year and no calibre, do not put it in a decision.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6578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引用小节，不要引用幻灯片；数字没有年份与口径，就不要写进决策。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26 / 28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page to take away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一页带走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Audit sheet  ·  print or copy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1066800"/>
            <a:ext cx="10668000" cy="3810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171575"/>
            <a:ext cx="1238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STAGE 阶段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0" y="1171575"/>
            <a:ext cx="247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NAME 名称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53000" y="1171575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QUESTION TO ANSWER 要回答的问题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0" y="1171575"/>
            <a:ext cx="1238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EVIDENCE TODAY 现有证据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2000" y="1485900"/>
            <a:ext cx="10668000" cy="59055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16764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1581150"/>
            <a:ext cx="247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Need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24000" y="1790700"/>
            <a:ext cx="2476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需要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53000" y="16192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Where does the need come from?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53000" y="18288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需要从哪里来？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2000" y="2114550"/>
            <a:ext cx="10668000" cy="590550"/>
          </a:xfrm>
          <a:prstGeom prst="rect">
            <a:avLst/>
          </a:prstGeom>
          <a:solidFill>
            <a:srgbClr val="E9F0FA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230505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2209800"/>
            <a:ext cx="247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Search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24000" y="2419350"/>
            <a:ext cx="2476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搜索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53000" y="224790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Which words and channels find us?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53000" y="245745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哪些词与渠道能找到我们？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62000" y="2743200"/>
            <a:ext cx="10668000" cy="59055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29337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24000" y="2838450"/>
            <a:ext cx="247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Evaluate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24000" y="3048000"/>
            <a:ext cx="2476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评估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953000" y="28765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Which of the four proofs is weakest?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53000" y="3086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四类证据中哪类最弱？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62000" y="3371850"/>
            <a:ext cx="10668000" cy="590550"/>
          </a:xfrm>
          <a:prstGeom prst="rect">
            <a:avLst/>
          </a:prstGeom>
          <a:solidFill>
            <a:srgbClr val="E9F0FA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14400" y="356235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24000" y="3467100"/>
            <a:ext cx="247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Purchase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524000" y="3676649"/>
            <a:ext cx="2476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购买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53000" y="350520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Which payment and address could fail?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953000" y="371475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哪种支付与地址会失败？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62000" y="4000500"/>
            <a:ext cx="10668000" cy="59055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14400" y="4190999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24000" y="4095750"/>
            <a:ext cx="247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After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24000" y="4305300"/>
            <a:ext cx="2476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购后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953000" y="4133849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What makes a problem cheap to fix?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953000" y="43434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什么让问题可以低成本修好？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62000" y="47244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800100" y="47244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52500" y="48006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Fill the last column with what the page actually has, not what the seller believes it has.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2500" y="50292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最后一列填页面实际有什么，而不是卖家以为有什么。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62000" y="5257800"/>
            <a:ext cx="10668000" cy="7239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90599" y="5391150"/>
            <a:ext cx="1009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RULE  ·  规则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90599" y="5619750"/>
            <a:ext cx="10096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91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Diagnose the stage, name the missing proof, then change one thing and measure it.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27 / 28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572500" y="4000500"/>
            <a:ext cx="4953000" cy="4953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61925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09750"/>
            <a:ext cx="10477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Lesson 10  ·  消费者决策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152650"/>
            <a:ext cx="104775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Next: how the buyer finds you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914650"/>
            <a:ext cx="10477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第 11 课  网站 · 搜索 · 推荐 · 社交：四条发现路径</a:t>
            </a:r>
          </a:p>
        </p:txBody>
      </p:sp>
      <p:sp>
        <p:nvSpPr>
          <p:cNvPr id="8" name="Rectangle 7"/>
          <p:cNvSpPr/>
          <p:nvPr/>
        </p:nvSpPr>
        <p:spPr>
          <a:xfrm>
            <a:off x="762000" y="35433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71525" y="38768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3810000"/>
            <a:ext cx="480060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Read §3.3.1 to §3.3.6 before class.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016418"/>
            <a:ext cx="480060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课前读 §3.3.1—§3.3.6。</a:t>
            </a:r>
          </a:p>
        </p:txBody>
      </p:sp>
      <p:sp>
        <p:nvSpPr>
          <p:cNvPr id="12" name="Oval 11"/>
          <p:cNvSpPr/>
          <p:nvPr/>
        </p:nvSpPr>
        <p:spPr>
          <a:xfrm>
            <a:off x="771525" y="440141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334568"/>
            <a:ext cx="480060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Bring one product you bought after seeing a video.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540986"/>
            <a:ext cx="480060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带一件你看了视频之后买的商品。</a:t>
            </a:r>
          </a:p>
        </p:txBody>
      </p:sp>
      <p:sp>
        <p:nvSpPr>
          <p:cNvPr id="15" name="Oval 14"/>
          <p:cNvSpPr/>
          <p:nvPr/>
        </p:nvSpPr>
        <p:spPr>
          <a:xfrm>
            <a:off x="6296025" y="38768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38900" y="3810000"/>
            <a:ext cx="480060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Note the four website functions.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38900" y="4016418"/>
            <a:ext cx="480060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记下网站的四项功能。</a:t>
            </a:r>
          </a:p>
        </p:txBody>
      </p:sp>
      <p:sp>
        <p:nvSpPr>
          <p:cNvPr id="18" name="Oval 17"/>
          <p:cNvSpPr/>
          <p:nvPr/>
        </p:nvSpPr>
        <p:spPr>
          <a:xfrm>
            <a:off x="6296025" y="440141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38900" y="4334568"/>
            <a:ext cx="480060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Find one paid and one organic result for the same query.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8900" y="4540986"/>
            <a:ext cx="480060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为同一查询找一个付费与一个自然结果。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5638800"/>
            <a:ext cx="9906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“She was not deciding about the shoes. She was deciding whether to trust the page.”</a:t>
            </a:r>
          </a:p>
          <a:p>
            <a:pPr algn="l">
              <a:lnSpc>
                <a:spcPct val="140000"/>
              </a:lnSpc>
            </a:pPr>
            <a:r>
              <a:rPr sz="1128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她不是在决定要不要买鞋，而是在决定要不要相信这个页面。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10  ·  跨境电商概论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28 / 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