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Repeat message 复购消息</c:v>
                </c:pt>
                <c:pt idx="1">
                  <c:v>Group buy 社群拼团</c:v>
                </c:pt>
                <c:pt idx="2">
                  <c:v>Search 搜索</c:v>
                </c:pt>
                <c:pt idx="3">
                  <c:v>Creator 创作者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0.67</c:v>
                </c:pt>
                <c:pt idx="1">
                  <c:v>2.0</c:v>
                </c:pt>
                <c:pt idx="2">
                  <c:v>5.0</c:v>
                </c:pt>
                <c:pt idx="3">
                  <c:v>16.0</c:v>
                </c:pt>
              </c:numCache>
            </c:numRef>
          </c:val>
        </c:ser>
        <c:dLbls>
          <c:numFmt formatCode="#,##0.0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9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1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roads to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thermos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网站 · 搜索 · 推荐 · 社交  ·  四条发现路径与两个 900 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§3.3.1, §3.3.2, §3.3.6, §2.6, §3.5.3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§3.3 · §2.6 · §3.5.3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“Same cup, four roads. Different intent, different tool, different cost per order.”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一句话先记住：同一个杯子、四条路径，意图不同、工具不同、每单成本不同。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four channels, one product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four buyers, one cup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案例开场：四买家一杯子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Search, feed, group chat, reorder.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Site, search, recommendation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网站、搜索、推荐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Four functions, two legs, one pipeline.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Social, and two 90 billions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社交与两个 900 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Spend is not revenue; a coincidence is not a definition.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Rank the channels and halve the budget.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asks one question: which channel serves which decision stage, and what does it cost per order?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四个环节问同一个问题：哪条渠道服务哪个决策阶段，每单花多少？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287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001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the four functions of a website and the four on-site capabilities that make them usable.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解释网站的四项功能，以及让它们可用的四项站内能力。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247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247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193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Distinguish paid from organic search, and compare their cost logic.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区分付费搜索与自然搜索，并比较两者的成本逻辑。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467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4671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385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Describe a recommendation system as signals, candidate generation and ranking, without mystifying it.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把推荐系统描述为行为信号、候选生成与排序，不把它神化为读心术。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6863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863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57725"/>
            <a:ext cx="10096500" cy="51028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social marketing with social commerce, and separate the two “90 billion dollars” by calibre.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比较社交营销与社交电商，并按口径区分两个“约 900 亿美元”。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§3.3.1, §3.3.2, §3.3.6, §3.5.3 or §2.6.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9, 10 → 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9、10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Shopping context: device and channel conditions (Lesson 9).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631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购物情境：设备与渠道条件（第 9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004300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Decision stages and trust evidence (Lesson 10).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219667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决策阶段与信任证据（第 10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560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what the buyer asks; this lesson asks where she finds you.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9820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你已知道买家问什么；本课问她从哪里找到你。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Discovery is not one channel; it is a portfolio with different jobs.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each channel a job: intent, interest, trust, retention.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663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给每条渠道一个任务：意图、兴趣、信任、留存。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0741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0043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Price the channels per order, not per click.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2196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按每单而不是按点击给渠道算价。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630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560800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two 90 billions apart in every report.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2776167"/>
            <a:ext cx="47053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在任何报告里把两个 900 亿分开。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click is not a customer, and a view is not a sale.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476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476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552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 10 ended where the buyer trusts the offer; Lesson 11 asks how she arrived at it in the first place.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781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10 课止于买家信任报价；第 11 课问她最初怎么到达这里。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buyers, one thermos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四位买家，一个保温杯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4478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2500" y="11239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90650" y="1123950"/>
            <a:ext cx="4286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Searches “500ml thermos”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0650" y="13906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搜“500ml 保温杯”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17145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Explicit intent, ready to compare.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19621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明确意图，已在比价。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2500" y="22288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86500" y="1009650"/>
            <a:ext cx="51435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86500" y="1009650"/>
            <a:ext cx="47625" cy="14478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77000" y="11239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15150" y="1123950"/>
            <a:ext cx="4286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Sees a short-video review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15150" y="13906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刷到短视频测评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0" y="17145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 intent yet; interest is created.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7000" y="19621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本来没有意图，兴趣被制造。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77000" y="22288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62000" y="2609850"/>
            <a:ext cx="51435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2609850"/>
            <a:ext cx="47625" cy="14478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90650" y="2724150"/>
            <a:ext cx="4286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Opens a group-buy link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90650" y="29908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打开拼团链接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33147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friend lowered the risk.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35623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朋友降低了风险。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2500" y="38290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286500" y="2609850"/>
            <a:ext cx="51435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286500" y="2609850"/>
            <a:ext cx="47625" cy="14478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7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15150" y="2724150"/>
            <a:ext cx="4286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Returns to last year’s shop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15150" y="2990850"/>
            <a:ext cx="4286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回到去年买过的店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77000" y="33147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Already trusts the seller.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77000" y="35623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已经信任这个卖家。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77000" y="38290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62000" y="43434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43434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44196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cup is identical. The intent, the tool and the cost per order are not. Which road should a small seller buy first?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46482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杯子完全相同，但意图、工具与每单成本不同；小卖家应先买哪条路？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51054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52197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LESSON’S PROMISE  ·  本课承诺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90599" y="544830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91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Four channels, four jobs. Search catches intent, recommendation creates it, social earns trust, direct keeps it.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Discovery is a portfolio: search catches intent, recommendation creates interest, social builds trust, direct keeps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29632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发现是组合：搜索承接意图、推荐制造兴趣、社交建立信任、直接访问承接留存。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879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324718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 has two legs: paid keywords are variable and instant; organic rank is slow and compounding.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706550"/>
            <a:ext cx="4514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搜索有两条腿：付费关键词是变动、即时的；自然排名是缓慢、复利的。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26483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201637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Social marketing spend and social commerce revenue are different constructs, even at the same 90 billion.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583469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社交营销支出与社交电商收入是不同构念，即使都约为 900 亿。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810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100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Thinking SEM means only buying keywords, and forgetting organic search.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8296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以为 SEM 只是买关键词，忽略自然搜索。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2070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21438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Describing recommendation as magic or mind-reading rather than a bounded process.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52568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把推荐描述成魔法或读心术，而不是有边界的流程。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9031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83990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the two 900 billions as one number, then drawing the wrong conclusion about social commerce.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3221732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把两个 900 亿当成一个数字，从而对社交电商得出错误结论。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50292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625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911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what each channel is for, then what it costs per order. A click is not a customer.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site as the brand anchor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网站作为品牌锚点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§3.3.1  ·  四项功能 + 四项能力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1239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2550" y="1123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Set identity and expectation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2550" y="13716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建立识别与预期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16002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Tesla’s site sells battery technology and range, so buyers imagine an experience.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2550" y="18097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特斯拉官网讲电池与续航，买家据此想象体验。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6500" y="100965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86500" y="1009650"/>
            <a:ext cx="47625" cy="11239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57950" y="11239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7050" y="11239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Inform and educate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7050" y="13716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告知与教育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7050" y="16002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Specifications, comparison, guides, honest limits.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77050" y="18097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规格、对比、指南与诚实的限制。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2000" y="226695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2000" y="22669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3449" y="23812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52550" y="23812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Shape the customer experience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2550" y="26289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塑造客户体验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2550" y="28575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Navigation, speed, checkout steps, after-sales entry points.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2550" y="30670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导航、速度、结账步骤、售后入口。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86500" y="226695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86500" y="2266950"/>
            <a:ext cx="47625" cy="11239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57950" y="2381250"/>
            <a:ext cx="381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77050" y="2381250"/>
            <a:ext cx="4381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Anchor and monetise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77050" y="26289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锚定与变现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77050" y="285750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Social, email and app messages all land on one promise.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77050" y="3067050"/>
            <a:ext cx="438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社交、邮件与 App 的信息都落到同一个承诺。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36004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FOUR ON-SITE CAPABILITIES THAT MAKE THE FUNCTIONS USABLE  ·  让四项功能可用的四项站内能力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2000" y="3848099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4400" y="3962399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Site search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14400" y="417195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站内搜索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4400" y="4400550"/>
            <a:ext cx="228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Can a buyer find it in three words?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467100" y="3848099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619500" y="3962399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Recommendation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19500" y="417195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推荐模块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19500" y="4400550"/>
            <a:ext cx="228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Does the module match the page?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172200" y="3848099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24600" y="3962399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Reviews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24600" y="417195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评价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24600" y="4400550"/>
            <a:ext cx="228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Are they local, recent, photographed?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877300" y="3848099"/>
            <a:ext cx="2552700" cy="91440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029700" y="3962399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Social link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29700" y="417195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社交链接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29700" y="4400550"/>
            <a:ext cx="22860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Does a share return to the same promise?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62000" y="49530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00100" y="49530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52500" y="5029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site cannot repair a weak product or missing demand. Where platforms dominate, the site supports the brand rather than carrying the sale.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52500" y="54197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网站修不好弱产品与缺需求；在平台主导的市场，网站支撑品牌，而不是承担成交。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Search marketing has two legs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搜索营销有两条腿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§3.3.2  ·  paid and organic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30099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PAID SEARCH  ·  付费搜索（PPC）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4931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287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Bid on keywords; the ad appears when the query matches.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62800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竞价关键词；查询匹配时广告出现。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19875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192317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pay when it is clicked, not when it is shown.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12243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被点击时付费，而不是被展示时。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4820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41760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Stops the day the budget stops.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61686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预算一停，流量即停。</a:t>
            </a:r>
          </a:p>
        </p:txBody>
      </p:sp>
      <p:sp>
        <p:nvSpPr>
          <p:cNvPr id="20" name="Oval 19"/>
          <p:cNvSpPr/>
          <p:nvPr/>
        </p:nvSpPr>
        <p:spPr>
          <a:xfrm>
            <a:off x="1000125" y="297644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43000" y="291203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Cost rises as more sellers bid on the same words.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43000" y="311128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同一批词出价者越多，成本越高。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86500" y="1009650"/>
            <a:ext cx="5143500" cy="30099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C8A44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ORGANIC SEARCH  ·  自然搜索（SEO）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14931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42875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Earn rank by content, structure, speed and links.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162800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靠内容、结构、速度与链接获得排名。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198759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1923176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No charge per click, but real cost in research and writing.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122435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不按点击收费，但研究、写作与维护都是成本。</a:t>
            </a:r>
          </a:p>
        </p:txBody>
      </p:sp>
      <p:sp>
        <p:nvSpPr>
          <p:cNvPr id="31" name="Oval 30"/>
          <p:cNvSpPr/>
          <p:nvPr/>
        </p:nvSpPr>
        <p:spPr>
          <a:xfrm>
            <a:off x="6524625" y="24820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667500" y="2417603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Compounds for months and keeps working after the project ends.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7500" y="2616861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按月复利，项目结束后仍在工作。</a:t>
            </a:r>
          </a:p>
        </p:txBody>
      </p:sp>
      <p:sp>
        <p:nvSpPr>
          <p:cNvPr id="34" name="Oval 33"/>
          <p:cNvSpPr/>
          <p:nvPr/>
        </p:nvSpPr>
        <p:spPr>
          <a:xfrm>
            <a:off x="6524625" y="297644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667500" y="2912030"/>
            <a:ext cx="451485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Depends on an algorithm the seller does not control.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667500" y="3111288"/>
            <a:ext cx="4514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依赖卖家无法控制的算法。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190999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4190999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4267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SEM is the umbrella term. SEO is one leg of it, not a synonym for free traffic.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4495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SEM 是上位概念；SEO 是其中一条腿，不是“免费流量”的同义词。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62000" y="4876800"/>
            <a:ext cx="10668000" cy="10287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90599" y="499110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THE TEXTBOOK REPORTS  ·  教材给出的数字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90599" y="5238750"/>
            <a:ext cx="4572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CTR 1% – 4%, average ≈ 2%</a:t>
            </a:r>
          </a:p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点击率 1%—4%，平均约 2%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5238750"/>
            <a:ext cx="4572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 – 10× more effective than traditional advertising</a:t>
            </a:r>
          </a:p>
          <a:p>
            <a:pPr algn="l">
              <a:lnSpc>
                <a:spcPct val="11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因查询暴露明确意图，比传统广告有效 4—10 倍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cost logics, one comparison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两种成本逻辑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§3.3.2  ·  compare like with like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8000" cy="44157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4095750"/>
                <a:gridCol w="42862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Dimension 维度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维度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Paid search 付费搜索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付费搜索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Organic search 自然搜索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自然搜索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Cost type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成本性质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Variable: pay per click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变动：按点击付费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Fixed and slow: content and structure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固定且缓慢：内容与结构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Speed to result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见效速度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Immediate, same day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即时，当天可见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Months, then compounding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数月后复利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Stops when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何时停止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Budget runs out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预算用尽即停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Rarely; assets keep ranking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很少停；资产持续排名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Main risk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主要风险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Bid inflation, click fraud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出价上涨、点击欺诈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Algorithm change, slow payback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算法变动、回收慢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90194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How to judge it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如何评价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order, not cost per click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看每单成本，不看单次点击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order over a quarter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看一个季度的每单成本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581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581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657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Neither leg is free and neither creates demand that does not exist. The useful question is blended acquisition cost per order.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886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两条腿都不免费，也都不能创造不存在的需求；有用的问题是每单的混合获客成本。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3.5.3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recommendation system is a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推荐系统是一个循环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§3.5.3  ·  五项流程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905000" cy="1676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1905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5350" y="11239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1333500"/>
            <a:ext cx="1676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Behaviour signals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1562100"/>
            <a:ext cx="1676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行为信号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18097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View, click, dwell, search, cart, buy, return.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5350" y="22288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浏览、点击、停留、搜索、加购、购买、退货。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6050" y="1714500"/>
            <a:ext cx="228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933700" y="1009650"/>
            <a:ext cx="1905000" cy="1676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933700" y="1009650"/>
            <a:ext cx="1905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67050" y="11239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050" y="1333500"/>
            <a:ext cx="1676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Candidate generation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67050" y="1562100"/>
            <a:ext cx="1676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候选生成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67050" y="18097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Millions of items cut to a workable pool.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67050" y="22288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数百万商品缩到可处理的池子。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57750" y="1714500"/>
            <a:ext cx="228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105400" y="1009650"/>
            <a:ext cx="1905000" cy="1676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105400" y="1009650"/>
            <a:ext cx="1905000" cy="381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38750" y="11239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38750" y="1333500"/>
            <a:ext cx="1676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Ranking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38750" y="1562100"/>
            <a:ext cx="1676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排序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38750" y="18097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Score the pool for this user; inventory and margin also count.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38750" y="22288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为这个用户打分；库存与毛利也参与。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29450" y="1714500"/>
            <a:ext cx="228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77100" y="1009650"/>
            <a:ext cx="1905000" cy="16764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277100" y="1009650"/>
            <a:ext cx="1905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10449" y="11239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410449" y="1333500"/>
            <a:ext cx="1676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Display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10449" y="1562100"/>
            <a:ext cx="1676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展示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10449" y="18097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Position on the page, module, timing.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10449" y="22288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页面位置、模块、时机。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01150" y="1714500"/>
            <a:ext cx="2286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448800" y="1009650"/>
            <a:ext cx="1905000" cy="1676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448800" y="1009650"/>
            <a:ext cx="1905000" cy="38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82150" y="1123950"/>
            <a:ext cx="381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05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82150" y="1333500"/>
            <a:ext cx="16764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2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Feedback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82150" y="1562100"/>
            <a:ext cx="1676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反馈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82150" y="18097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New behaviour becomes tomorrow’s signal.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82150" y="2228850"/>
            <a:ext cx="1676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新行为成为明天的信号。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" y="28575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FOUR BOUNDARIES INSIDE THE LOOP  ·  循环内部的四个边界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2000" y="3105150"/>
            <a:ext cx="25527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762000" y="3105150"/>
            <a:ext cx="38100" cy="14478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4400" y="32194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Cold start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4400" y="34290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冷启动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14400" y="367664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new item has no behaviour data, so it is shown less and learns slower.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14400" y="407669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新品没有行为数据，曝光更少、学得更慢。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467100" y="3105150"/>
            <a:ext cx="25527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467100" y="3105150"/>
            <a:ext cx="38100" cy="14478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3619500" y="32194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Popularity bias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19500" y="34290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流行度偏置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619500" y="367664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Exposure brings data, data brings exposure.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19500" y="407669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曝光带来数据，数据带来曝光。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6172200" y="3105150"/>
            <a:ext cx="25527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6172200" y="3105150"/>
            <a:ext cx="38100" cy="14478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24600" y="32194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Narrowing loop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24600" y="34290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信息茧房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324600" y="367664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Feedback loops shrink what each user is shown.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24600" y="407669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反馈循环收窄每个用户看到的内容。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8877300" y="3105150"/>
            <a:ext cx="2552700" cy="1447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877300" y="3105150"/>
            <a:ext cx="38100" cy="14478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9029700" y="3219450"/>
            <a:ext cx="2247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Paid placements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029700" y="3429000"/>
            <a:ext cx="2247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6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付费位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29700" y="367664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Some slots are bought, not earned.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029700" y="4076699"/>
            <a:ext cx="22479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有些位置是买来的，不是自然结果。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62000" y="47625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00100" y="47625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952500" y="4838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For the seller the practical task is to make the item legible: accurate title and attributes, a clear main image, early clicks and low returns.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52500" y="52292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对卖家而言，实用任务是让商品容易被读懂：准确标题与属性、清晰主图、早期点击与低退货。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3.3.6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Social marketing is not social commerce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社交营销不等于社交电商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§3.3.6  ·  §2.6  ·  two constructs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SOCIAL MARKETING  ·  社交营销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promotion method. It is a cost.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17586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16954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Creators, KOLs and KOCs publish and recommend.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189112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创作者、KOL 与 KOC 发布与推荐。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22455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2182364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Content seeding builds familiarity before purchase.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378043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内容种草在购买前建立熟悉感。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27324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2669279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Measured as spend, reach, clicks and assisted orders.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286495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以支出、触达、点击与辅助订单衡量。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86500" y="1009650"/>
            <a:ext cx="5143500" cy="2381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36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SOCIAL COMMERCE  ·  社交电商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15100" y="13906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1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transaction setting. It is revenue.</a:t>
            </a:r>
          </a:p>
        </p:txBody>
      </p:sp>
      <p:sp>
        <p:nvSpPr>
          <p:cNvPr id="24" name="Oval 23"/>
          <p:cNvSpPr/>
          <p:nvPr/>
        </p:nvSpPr>
        <p:spPr>
          <a:xfrm>
            <a:off x="6524625" y="17586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67500" y="16954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Social sign-on, notifications, collaborative shopping.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189112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社交登录、网络通知、协作购物。</a:t>
            </a:r>
          </a:p>
        </p:txBody>
      </p:sp>
      <p:sp>
        <p:nvSpPr>
          <p:cNvPr id="27" name="Oval 26"/>
          <p:cNvSpPr/>
          <p:nvPr/>
        </p:nvSpPr>
        <p:spPr>
          <a:xfrm>
            <a:off x="6524625" y="22455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667500" y="2182364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Social search and buy buttons inside the feed.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7500" y="2378043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社交搜索与信息流内的购买按钮。</a:t>
            </a:r>
          </a:p>
        </p:txBody>
      </p:sp>
      <p:sp>
        <p:nvSpPr>
          <p:cNvPr id="30" name="Oval 29"/>
          <p:cNvSpPr/>
          <p:nvPr/>
        </p:nvSpPr>
        <p:spPr>
          <a:xfrm>
            <a:off x="6524625" y="27324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667500" y="2669279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Pinduoduo group buying is the textbook example.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286495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拼多多拼团是教材例子。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62000" y="3543300"/>
            <a:ext cx="51435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90599" y="3657600"/>
            <a:ext cx="4667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2020 GLOBAL SOCIAL MARKETING AND AD SPEND  ·  社交营销支出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0599" y="3867150"/>
            <a:ext cx="46672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≈ US$90 billion</a:t>
            </a: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   ≈ 26.5% of online marketing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0599" y="42672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A cost paid by advertisers.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86500" y="3543300"/>
            <a:ext cx="5143500" cy="11049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15100" y="3657600"/>
            <a:ext cx="4667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2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2020 GLOBAL SOCIAL COMMERCE REVENUE  ·  社交电商收入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15100" y="3867150"/>
            <a:ext cx="46672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≈ US$90 billion</a:t>
            </a:r>
            <a:r>
              <a:rPr sz="113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   a small share of ecommerce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15100" y="42672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9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Sales value booked on social platforms.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4838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4838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4914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Same magnitude, different calibre. Never add them, never compare them, and never claim marketing paid for itself with revenue.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143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量级相同、口径不同：不能相加、不能互比，也不能用收入声称营销自己养活了自己。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5562600"/>
            <a:ext cx="10668000" cy="419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90599" y="5676900"/>
            <a:ext cx="10096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Disclosure: when money or goods change hands, the audience is entitled to know. 付费关系必须披露。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numbers that look the same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两个看起来相同的数字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1  ·  calibre check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5143500" cy="22860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§3.3.6  ·  SPEND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097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US$90 bn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90500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Global social network marketing and advertising expenditure, 2020.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3812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About 26.5% of all online marketing spending.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599" y="28194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Question it answers: how much did brands pay to be seen?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86500" y="1009650"/>
            <a:ext cx="5143500" cy="2286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13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§2.6  ·  REVENUE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140970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US$90 bn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5100" y="190500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Global social commerce revenue, 2020, cited from Business Wire.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5100" y="2381250"/>
            <a:ext cx="46672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small share of total ecommerce; the format is still early.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5100" y="2819400"/>
            <a:ext cx="466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90" b="0" i="1">
                <a:solidFill>
                  <a:srgbClr val="A8C0E8"/>
                </a:solidFill>
                <a:latin typeface="Arial"/>
                <a:ea typeface="Arial"/>
                <a:cs typeface="Arial"/>
              </a:rPr>
              <a:t>Question it answers: how much did buyers actually spend?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4861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0100" y="34861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3562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a student writes “social media is a 90-billion-dollar sales channel”, two different things have been merged into one sentence.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39528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如果写成“社交媒体的销售规模达 900 亿”，就把两件不同的事并成了一句话。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762000" y="4210050"/>
          <a:ext cx="10668000" cy="18825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38500"/>
                <a:gridCol w="3714750"/>
                <a:gridCol w="3714750"/>
              </a:tblGrid>
              <a:tr h="418338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Check 检查项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检查项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Social marketing 社交营销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社交营销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Social commerce 社交电商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社交电商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What it measures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衡量什么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Advertising expenditure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广告支出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Transaction revenue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交易收入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Who pays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谁付钱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Brands and sellers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品牌与卖家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Consumers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消费者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 it be added to the other?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能否相加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不能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不能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the thermos appears in the feed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保温杯为什么会出现在信息流里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Example 2  ·  signals, not mind-reading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47625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14400" y="1238250"/>
            <a:ext cx="76200" cy="762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23950" y="11049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Searched “500ml thermos”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50" y="13335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搜过“500ml 保温杯”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500" y="1219200"/>
            <a:ext cx="1409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Stated intent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1714500"/>
            <a:ext cx="47625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4400" y="1943100"/>
            <a:ext cx="76200" cy="762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23950" y="18097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Watched a review to the 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3950" y="2038349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看完一条测评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00500" y="1924049"/>
            <a:ext cx="1409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Interest confirmed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419350"/>
            <a:ext cx="4762500" cy="5905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14400" y="2647950"/>
            <a:ext cx="76200" cy="762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123950" y="251460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Added a similar item to the cart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3950" y="274320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把相似商品加购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00500" y="2628900"/>
            <a:ext cx="1409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Close to purchase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3124200"/>
            <a:ext cx="4762500" cy="5905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4400" y="3352800"/>
            <a:ext cx="76200" cy="7620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23950" y="3219450"/>
            <a:ext cx="285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Returned twice without buying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3950" y="3448050"/>
            <a:ext cx="285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两次回访未买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00500" y="3333750"/>
            <a:ext cx="1409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Price or trust barrier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05500" y="1009650"/>
            <a:ext cx="552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WHAT THE SYSTEM DOES WITH THEM  ·  系统怎么用这些信号</a:t>
            </a:r>
          </a:p>
        </p:txBody>
      </p:sp>
      <p:sp>
        <p:nvSpPr>
          <p:cNvPr id="30" name="Oval 29"/>
          <p:cNvSpPr/>
          <p:nvPr/>
        </p:nvSpPr>
        <p:spPr>
          <a:xfrm>
            <a:off x="5915025" y="134076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57900" y="1276350"/>
            <a:ext cx="53721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Signals narrow millions of items to a candidate pool.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57900" y="1475608"/>
            <a:ext cx="53721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信号把数百万商品缩到候选池。</a:t>
            </a:r>
          </a:p>
        </p:txBody>
      </p:sp>
      <p:sp>
        <p:nvSpPr>
          <p:cNvPr id="33" name="Oval 32"/>
          <p:cNvSpPr/>
          <p:nvPr/>
        </p:nvSpPr>
        <p:spPr>
          <a:xfrm>
            <a:off x="5915025" y="185424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057900" y="1789826"/>
            <a:ext cx="53721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ranking model scores each candidate for click or purchase probability.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57900" y="1989085"/>
            <a:ext cx="53721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排序模型为每个候选打点击或购买概率分。</a:t>
            </a:r>
          </a:p>
        </p:txBody>
      </p:sp>
      <p:sp>
        <p:nvSpPr>
          <p:cNvPr id="36" name="Oval 35"/>
          <p:cNvSpPr/>
          <p:nvPr/>
        </p:nvSpPr>
        <p:spPr>
          <a:xfrm>
            <a:off x="5915025" y="23677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57900" y="2303303"/>
            <a:ext cx="53721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Inventory, margin and paid placements adjust the order.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57900" y="2502561"/>
            <a:ext cx="53721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库存、毛利与付费位再调整顺序。</a:t>
            </a:r>
          </a:p>
        </p:txBody>
      </p:sp>
      <p:sp>
        <p:nvSpPr>
          <p:cNvPr id="39" name="Oval 38"/>
          <p:cNvSpPr/>
          <p:nvPr/>
        </p:nvSpPr>
        <p:spPr>
          <a:xfrm>
            <a:off x="5915025" y="288119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057900" y="2816780"/>
            <a:ext cx="5372100" cy="2395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2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display produces new behaviour, which updates the signals.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57900" y="3016038"/>
            <a:ext cx="537210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展示产生新行为，新行为更新信号。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2000" y="3810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00100" y="3810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2500" y="3886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feed is a ranked guess, not an act of reading the buyer’s mind. 信息流是有排序的猜测，不是读心。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" y="4114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信息流是有排序的猜测，不是读心；说出它的边界，本身就是理解的一部分。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62000" y="4457700"/>
            <a:ext cx="10668000" cy="1447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90599" y="457200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A SELLER CAN ACTUALLY DO  ·  卖家真正能做的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90599" y="48387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Accurate title and attributes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90599" y="5048250"/>
            <a:ext cx="238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准确标题与属性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543300" y="48387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main image that reads at thumbnail size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543300" y="5048250"/>
            <a:ext cx="238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缩略图也读得清的主图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96000" y="48387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Early clicks and conversion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96000" y="5048250"/>
            <a:ext cx="238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早期点击与转化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48700" y="4838700"/>
            <a:ext cx="2381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3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Low returns and honest stock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48700" y="5048250"/>
            <a:ext cx="238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低退货与诚实库存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0599" y="55054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2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Cold start, popularity bias and paid slots are not exceptions — they are inside the loop.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weeks, four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四周，四条渠道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background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0668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BACKGROUND  ·  背景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10096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teaching case: seller, product and all performance numbers are fictional. One 22-dollar thermos, four channels, four weeks.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676400"/>
            <a:ext cx="10096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教学虚构案例：卖家、产品与全部表现数字均为虚构。一个 22 美元保温杯、四条渠道、四周。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24790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2479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2500" y="23622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Search keywords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2500" y="26098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搜索关键词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28384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Buyer already types the need.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" y="30480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买家已输入需求。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86500" y="224790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86500" y="22479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0" y="23622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Short-video creator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0" y="26098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短视频创作者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7000" y="28384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Interest is created by demonstration.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0" y="30480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兴趣由演示制造。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62000" y="350520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35052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3619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Group-buy link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38671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社群拼团链接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2500" y="40957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friend carries the trust.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" y="4305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朋友带来信任。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86500" y="3505200"/>
            <a:ext cx="51435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286500" y="35052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77000" y="361950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Repeat-buyer message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77000" y="3867150"/>
            <a:ext cx="476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老客复购消息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77000" y="4095750"/>
            <a:ext cx="4762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60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relationship already exists.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7000" y="43053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关系已经存在。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2000" y="4933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" y="4933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2500" y="5010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Four weeks later every channel had orders, and the seller could not decide where the next 500 dollars should go.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" y="5238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四周后每条渠道都有订单，卖家却不知道该把下一笔 500 美元放哪里。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each channel one job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给每条渠道一个任务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 ·  before the numbers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7999" cy="37882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3810000"/>
                <a:gridCol w="2095499"/>
                <a:gridCol w="238125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Channel 渠道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Job in the journey 在决策中的任务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任务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Cost unit 成本单位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成本单位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Metric 指标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指标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Search keywords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搜索关键词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Catches stated intent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承接明示意图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Clicks and orders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点击与订单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Short-video creator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短视频创作者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Creates interest and explains use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制造兴趣、解释用法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new buyer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每新客成本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Views, orders, new share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播放、订单、新客占比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Group-buy link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社群拼团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Borrows a friend’s trust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借用朋友的信任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participant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每参与成本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Participants, conversion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参与人数、转化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36676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Repeat message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复购消息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Keeps an existing buyer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留住已有买家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repeat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每复购成本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Repeat rate, 60-day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60 天复购率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2006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2006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276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mistake is to compare all four on clicks. They are measured on different units because they do different jobs.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505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错误在于用点击比较四条渠道；它们单位不同，因为任务不同。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867400"/>
            <a:ext cx="10668000" cy="419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5981700"/>
            <a:ext cx="10096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rule for the whole table: report spend and revenue in separate columns. 支出与收入必须分列。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Cost per order, not cost per click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看每单成本，不看单次点击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Case  ·  simulated four-week test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2552700" cy="12001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Search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搜索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5.00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$/order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转化 3.5% · 点击率 2.1%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67100" y="990599"/>
            <a:ext cx="2552700" cy="12001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95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Creator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创作者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16.00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$/order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播放 80 万 · 转化 1.2%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990599"/>
            <a:ext cx="2552700" cy="12001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Group buy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社群拼团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2.00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$/order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1200 人参与 · 转化 9%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77300" y="990599"/>
            <a:ext cx="2552700" cy="120015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29700" y="11049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Repeat message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700" y="12573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复购消息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9700" y="14478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0.67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$/order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866899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转化 22%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762000" y="2400300"/>
          <a:ext cx="10668000" cy="27191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0000"/>
                <a:gridCol w="2476500"/>
                <a:gridCol w="438150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Channel 渠道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New-buyer share 新客占比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number means 数字的含义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含义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Search keywords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搜索关键词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45%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 45%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Cheap and scalable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便宜且可放量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Short-video creator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短视频创作者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70%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 70%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Dear per order, rich in new buyers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每单最贵，但新客最多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Group-buy link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社群拼团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 20%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Cheap, but the audience is borrowed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便宜，但受众是借的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Repeat message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复购消息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0%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新客占比 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Retention, not acquisition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是留存，不是获客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762000" y="539115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" y="539115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2500" y="5467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creator has the worst cost per order and the best new-buyer share. Both facts are true, and they point in opposite directions.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585787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创作者的每单成本最差、新客占比最高；两个事实都真，方向相反。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Simulated cost per order by channel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按渠道的模拟每单成本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not a benchmark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62000" y="1028700"/>
          <a:ext cx="685800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810499" y="1028700"/>
            <a:ext cx="3619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39099" y="1181100"/>
            <a:ext cx="320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HOW TO READ IT  ·  怎样读</a:t>
            </a:r>
          </a:p>
        </p:txBody>
      </p:sp>
      <p:sp>
        <p:nvSpPr>
          <p:cNvPr id="12" name="Oval 11"/>
          <p:cNvSpPr/>
          <p:nvPr/>
        </p:nvSpPr>
        <p:spPr>
          <a:xfrm>
            <a:off x="8048625" y="150613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1500" y="1447800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Each bar is dollars per order, not per click.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1500" y="1629159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每根柱是每单美元，不是每次点击。</a:t>
            </a:r>
          </a:p>
        </p:txBody>
      </p:sp>
      <p:sp>
        <p:nvSpPr>
          <p:cNvPr id="15" name="Oval 14"/>
          <p:cNvSpPr/>
          <p:nvPr/>
        </p:nvSpPr>
        <p:spPr>
          <a:xfrm>
            <a:off x="8048625" y="20089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91500" y="1950631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cheapest bar is retention, not acquisition.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1500" y="2131990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最便宜的柱是留存，不是获客。</a:t>
            </a:r>
          </a:p>
        </p:txBody>
      </p:sp>
      <p:sp>
        <p:nvSpPr>
          <p:cNvPr id="18" name="Oval 17"/>
          <p:cNvSpPr/>
          <p:nvPr/>
        </p:nvSpPr>
        <p:spPr>
          <a:xfrm>
            <a:off x="8048625" y="251180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1500" y="2453463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dearest bar may still buy new demand.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91500" y="2634822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最贵的柱仍可能买来新需求。</a:t>
            </a:r>
          </a:p>
        </p:txBody>
      </p:sp>
      <p:sp>
        <p:nvSpPr>
          <p:cNvPr id="21" name="Oval 20"/>
          <p:cNvSpPr/>
          <p:nvPr/>
        </p:nvSpPr>
        <p:spPr>
          <a:xfrm>
            <a:off x="8048625" y="30146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1500" y="2956294"/>
            <a:ext cx="3048000" cy="220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Teaching simulation, not a market rate.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1500" y="3137653"/>
            <a:ext cx="3048000" cy="2150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教学模拟，不是市场费率。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10499" y="4933950"/>
            <a:ext cx="36195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20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Illustrative figures for this lesson only.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5219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5219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5295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cheap order from an existing buyer does not replace a dear order from a new one. Read the two columns together.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5524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老客的便宜订单不能替代新客的昂贵订单；两列要一起读。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LIMIT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this comparison cannot tell you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这个比较说不了什么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Attribution and its gaps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096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096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1430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Last-click attribution flatters search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39065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末次点击归因美化搜索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43500" y="121920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gives all credit to the final click and undervalues the content that created interest.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43500" y="150495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全部功劳给最后一次点击，低估制造兴趣的内容。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21717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2000" y="21717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71550" y="23050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Channels interact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550" y="255270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渠道会互相作用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43500" y="238125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creator video often produces a search query a week later. Neither report shows the pair.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43500" y="266700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创作者视频常在一周后产生搜索；两份报告都看不到这一对。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333375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3333750"/>
            <a:ext cx="47625" cy="10287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71550" y="346710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Units differ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1550" y="371475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单位不同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3500" y="354330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Cost per participant is not cost per order, and 22% repeat conversion is not a new-customer rate.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43500" y="382905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每参与成本不是每单成本；22% 复购转化不是新客率。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495800"/>
            <a:ext cx="10668000" cy="10287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4495800"/>
            <a:ext cx="47625" cy="10287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1550" y="4629150"/>
            <a:ext cx="381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1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One month is not a trend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1550" y="4876800"/>
            <a:ext cx="3810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一个月不是趋势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43500" y="4705350"/>
            <a:ext cx="609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Season, stock and algorithm shifts can move any of these numbers by a wide margin.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43500" y="4991100"/>
            <a:ext cx="609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04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季节、库存与算法变动都能让这些数字大幅波动。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715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5715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5791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better test is incrementality: run one group with the channel and one without, or pause it and watch what happens to orders.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6019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更好的检验是增量：一组投放、一组不投，或暂停后看订单如何变化。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students get wrong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Misconceptions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990599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49" y="1085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12573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“SEM just means buying keywords.”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49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“SEM 就是买关键词。”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33449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33449" y="1847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3449" y="20193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SEM covers paid and organic search. Buying words without content raises long-run acquisition cost.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3449" y="23241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SEM 含付费与自然搜索；只买词不做内容，长期获客成本更高。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86500" y="990599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86500" y="990599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57950" y="1085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7950" y="12573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“SEO is free traffic.”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57950" y="15621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“SEO 是免费流量。”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57950" y="17907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57950" y="18478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57950" y="20193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Ranking needs research, writing, design and maintenance, and months before it compounds.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7950" y="23241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自然排名需要研究、内容、设计与维护，且要数月才复利。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276225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2000" y="276225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3449" y="2857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3449" y="30289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“Social commerce and social marketing are the same.”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3449" y="33337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“社交电商与社交营销是同一件事。”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33449" y="35623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3449" y="3619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3449" y="3790949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is a promotion method and a cost; the other is a transaction setting and revenue.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3449" y="40957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一个是推广方式与成本；另一个是交易场景与收入。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86500" y="276225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86500" y="276225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57950" y="2857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57950" y="302895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“The two 90 billions are the same number.”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57950" y="33337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“两个 900 亿是同一个数字。”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57950" y="356235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57950" y="36195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57950" y="3790949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is 2020 social marketing and ad spend; the other is 2020 social commerce revenue.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57950" y="409575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一个是 2020 年社交营销与广告支出；另一个是 2020 年社交电商收入。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62000" y="453390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62000" y="453390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3449" y="4629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3449" y="48006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“Recommendation is mind-reading, or fully objective.”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3449" y="51054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“推荐是读心术，或者完全客观。”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3449" y="5334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33449" y="5391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3449" y="55626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It is candidate generation, ranking and feedback, with cold start, popularity bias and paid slots inside.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3449" y="58674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它是候选生成、排序与反馈，内部有冷启动、流行度偏置与付费位。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6286500" y="4533900"/>
            <a:ext cx="5143500" cy="1638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286500" y="4533900"/>
            <a:ext cx="38100" cy="1638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57950" y="4629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SAY  ·  常见说法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57950" y="4800600"/>
            <a:ext cx="4762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1" i="1">
                <a:solidFill>
                  <a:srgbClr val="12202E"/>
                </a:solidFill>
                <a:latin typeface="Arial"/>
                <a:ea typeface="Arial"/>
                <a:cs typeface="Arial"/>
              </a:rPr>
              <a:t>“A creator’s recommendation is just a personal opinion.”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57950" y="510540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31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“创作者的推荐只是个人意见。”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457950" y="5334000"/>
            <a:ext cx="4762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457950" y="539115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CLARIFY  ·  需要澄清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457950" y="5562600"/>
            <a:ext cx="4762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6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Paid relationships must be disclosed; hidden advertising borrows trust and may breach platform or consumer rules.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457950" y="5867400"/>
            <a:ext cx="4762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付费关系必须披露；隐藏广告借用信任，可能违反平台规则或消费者法。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 (1 of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关键英文术语（上）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first five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104900"/>
          <a:ext cx="10667999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7810499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One-line meaning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搜索引擎营销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Using search engines to build a brand and drive sales, paid and organic.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利用搜索引擎建品牌与促销售，含付费与自然搜索。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SEO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搜索引擎优化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Improving content and site structure to earn organic rank.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通过内容与站点结构提升自然排名。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PPC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按点击付费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Search advertising billed each time the ad is clicked.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按广告被点击次数计费的搜索广告。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CTR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点击率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Clicks divided by impressions.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点击次数占曝光次数的比例。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Recommendation system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推荐系统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loop that generates candidates and ranks them for one user.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为单个用户生成候选并排序的循环。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Terms one to five describe the site and the search side of discovery.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前五个术语描述发现路径中的网站与搜索一侧。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Key English terms (2 of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关键英文术语（下）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Ten terms  ·  last five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104900"/>
          <a:ext cx="10667999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7810499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One-line meaning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Candidate generation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候选生成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Cutting a huge catalogue down to a pool that can be ranked.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把海量目录缩到可排序的候选池。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Social commerce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社交电商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Ecommerce driven by social networks and online relationships.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由社交网络与线上社交关系驱动的电商。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KOL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关键意见领袖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creator with a large audience that can influence purchases.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拥有较大受众、能影响购买的人。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KOC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关键意见消费者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An ordinary buyer who influences peers or a small community.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以真实消费者身份影响身边人或小社群的人。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43712">
                <a:tc>
                  <a:txBody>
                    <a:bodyPr wrap="square"/>
                    <a:lstStyle/>
                    <a:p>
                      <a:pPr algn="l"/>
                      <a:r>
                        <a:rPr sz="1229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Disclosure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披露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29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Stating openly that a paid or commercial relationship exists.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公开说明存在付费或商业关系。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4673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4673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5435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Terms six to ten describe the recommendation and social side, including the duty to disclose.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7721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后五个术语描述推荐与社交一侧，包括披露义务。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channel for which product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哪种产品配哪条渠道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Channel matching  ·  not a ranking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8000" cy="38812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9500"/>
                <a:gridCol w="3619500"/>
                <a:gridCol w="34290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Product situation 产品情形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情形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Channel to buy first 先买哪条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Reason 理由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理由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85991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Clear category, exact keywords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类目清晰、关键词明确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Search, paid then organic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搜索，先付费后自然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Buyer already knows what it is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买家已知道这是什么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5991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Visual, demonstrable, new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可视化、可演示、新品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Recommendation and creator content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推荐与创作者内容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Interest must be created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兴趣需要被制造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85991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Needs explanation or proof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需要解释或证明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Social, with disclosure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社交，附带披露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Trust decides the order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信任决定成交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859917">
                <a:tc>
                  <a:txBody>
                    <a:bodyPr wrap="square"/>
                    <a:lstStyle/>
                    <a:p>
                      <a:pPr algn="l"/>
                      <a:r>
                        <a:rPr sz="1183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Consumable, repeat purchase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耗材、可复购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Email and messaging list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邮件与消息名单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83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Retention is cheaper than reach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留存比触达便宜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953000"/>
            <a:ext cx="38100" cy="600075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953000"/>
            <a:ext cx="10629900" cy="600075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029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small budget should not be spread evenly across four channels. Buy the one that matches the product’s intent and your ability to measure it.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419725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小预算不应四条渠道平均撒；买与产品意图、与你测量能力最匹配的那一条。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600700"/>
            <a:ext cx="10668000" cy="685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571500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AND ALWAYS CLOSE THE MEASUREMENT LOOP  ·  一定闭合测量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594360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Last click tells you where the order ended, not what produced it. Test incrementality before you scale.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questions for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课堂讨论四问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10 minutes  ·  in pairs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121920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country, do consumers find products more often through search or through social? Give an example and name the intent behind each.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169545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在你的母国，消费者更常通过搜索还是社交发现商品？举例并说明各自的意图。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6695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669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90599" y="247650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245745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new product has 500 dollars. Do you buy paid search or creator content? What would you measure?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00200" y="293370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新品只有 500 美元预算，你会投付费搜索还是创作者内容？测量什么？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5052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5052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371475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369570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Social commerce puts discovery and checkout on one screen. What does that do to impulse buying, returns and trust?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417195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社交电商把发现与结账放在同一屏，这对冲动消费、退货与信任有什么影响？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74345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74345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90599" y="4953000"/>
            <a:ext cx="4381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0200" y="4933950"/>
            <a:ext cx="9525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2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How should a small seller disclose a paid creator relationship without losing the audience’s trust?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00200" y="5410200"/>
            <a:ext cx="9525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小卖家应如何披露付费创作者关系，同时不失去受众信任？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60007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60007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60769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Answer with a stage and a cost unit, not with a preference for a platform.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63055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回答要给出决策阶段与成本单位，而不是对平台的偏好。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12 minutes: budget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12 分钟：预算评审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Group task  ·  halve the budget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287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28700"/>
            <a:ext cx="781050" cy="10668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0287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1650" y="11811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Map the four channels to the decision stage each one mainly serves.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1650" y="16192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把案例四条渠道对应到各自主要服务的决策阶段。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098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09800"/>
            <a:ext cx="781050" cy="10668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22098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1650" y="23622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Compare cost per order, new-buyer share and repeat potential. Mark the trade-off.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1650" y="28003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比较每单成本、新客占比与复购潜力，标出取舍。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3909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390900"/>
            <a:ext cx="781050" cy="10668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33909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71650" y="35433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Cut the budget in half. Write the new allocation and one metric per channel.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71650" y="39814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预算减半，写出新分配，并为每条渠道写一个指标。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572000"/>
            <a:ext cx="7429500" cy="106680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572000"/>
            <a:ext cx="781050" cy="10668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4572000"/>
            <a:ext cx="781050" cy="1066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71650" y="472440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9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Check that spend and revenue are in separate columns, then defend the cut in 30 seconds.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71650" y="5162550"/>
            <a:ext cx="6191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检查支出与收入是否分列，然后用 30 秒说明理由。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496300" y="1028700"/>
            <a:ext cx="2933700" cy="22098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0" y="1162050"/>
            <a:ext cx="2552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OUTPUT  ·  学生产出</a:t>
            </a:r>
          </a:p>
        </p:txBody>
      </p:sp>
      <p:sp>
        <p:nvSpPr>
          <p:cNvPr id="31" name="Oval 30"/>
          <p:cNvSpPr/>
          <p:nvPr/>
        </p:nvSpPr>
        <p:spPr>
          <a:xfrm>
            <a:off x="8696325" y="146925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839200" y="1409700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Four-row channel table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39200" y="1594638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四行渠道表</a:t>
            </a:r>
          </a:p>
        </p:txBody>
      </p:sp>
      <p:sp>
        <p:nvSpPr>
          <p:cNvPr id="34" name="Oval 33"/>
          <p:cNvSpPr/>
          <p:nvPr/>
        </p:nvSpPr>
        <p:spPr>
          <a:xfrm>
            <a:off x="8696325" y="19605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839200" y="1900993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Halved allocation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39200" y="2085932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减半后的分配</a:t>
            </a:r>
          </a:p>
        </p:txBody>
      </p:sp>
      <p:sp>
        <p:nvSpPr>
          <p:cNvPr id="37" name="Oval 36"/>
          <p:cNvSpPr/>
          <p:nvPr/>
        </p:nvSpPr>
        <p:spPr>
          <a:xfrm>
            <a:off x="8696325" y="245184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839200" y="2392286"/>
            <a:ext cx="2400300" cy="224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3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metric per channel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39200" y="2577225"/>
            <a:ext cx="2400300" cy="2191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每条渠道一个指标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496300" y="3390900"/>
            <a:ext cx="29337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0" y="3524250"/>
            <a:ext cx="25527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TEACHER NOTE  ·  教师提示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686800" y="3771900"/>
            <a:ext cx="2552700" cy="9449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Do not let clicks stand in for success. Insist on cost per order plus new-buyer share.</a:t>
            </a:r>
          </a:p>
          <a:p>
            <a:pPr algn="l">
              <a:lnSpc>
                <a:spcPct val="130000"/>
              </a:lnSpc>
            </a:pPr>
            <a:r>
              <a:rPr sz="1031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不要让点击冒充成功；坚持每单成本加新客占比。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2000" y="57531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00100" y="57531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52500" y="58293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Check that no group added the two 90 billions, and that nobody treated creator content as free.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" y="60579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检查没有小组把两个 900 亿相加，也没有人把创作者内容当成免费。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questions to check yourself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五题自测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Answers in the next slide of your notes</a:t>
            </a:r>
          </a:p>
        </p:txBody>
      </p:sp>
      <p:sp>
        <p:nvSpPr>
          <p:cNvPr id="9" name="Oval 8"/>
          <p:cNvSpPr/>
          <p:nvPr/>
        </p:nvSpPr>
        <p:spPr>
          <a:xfrm>
            <a:off x="800100" y="11049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0100" y="11049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3500" y="10858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Name the four functions of a website and one on-site capability for each.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3500" y="14287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说出网站的四项功能，并为每项配一项站内能力。</a:t>
            </a:r>
          </a:p>
        </p:txBody>
      </p:sp>
      <p:sp>
        <p:nvSpPr>
          <p:cNvPr id="13" name="Oval 12"/>
          <p:cNvSpPr/>
          <p:nvPr/>
        </p:nvSpPr>
        <p:spPr>
          <a:xfrm>
            <a:off x="800100" y="2019300"/>
            <a:ext cx="323850" cy="323850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0100" y="20193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33500" y="20002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are the two legs of SEM, and how does each stop working?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3500" y="23431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SEM 的两条腿是什么？各自会怎么失效？</a:t>
            </a:r>
          </a:p>
        </p:txBody>
      </p:sp>
      <p:sp>
        <p:nvSpPr>
          <p:cNvPr id="17" name="Oval 16"/>
          <p:cNvSpPr/>
          <p:nvPr/>
        </p:nvSpPr>
        <p:spPr>
          <a:xfrm>
            <a:off x="800100" y="29337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0100" y="29337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3500" y="29146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Describe a recommendation system in five steps, then name two of its boundaries.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33500" y="32575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用五步描述推荐系统，并说出两个边界。</a:t>
            </a:r>
          </a:p>
        </p:txBody>
      </p:sp>
      <p:sp>
        <p:nvSpPr>
          <p:cNvPr id="21" name="Oval 20"/>
          <p:cNvSpPr/>
          <p:nvPr/>
        </p:nvSpPr>
        <p:spPr>
          <a:xfrm>
            <a:off x="800100" y="3848099"/>
            <a:ext cx="323850" cy="323850"/>
          </a:xfrm>
          <a:prstGeom prst="ellipse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0100" y="3848099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33500" y="38290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can the two 90 billions not be compared or added?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33500" y="41719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为什么两个 900 亿不能比较或相加？</a:t>
            </a:r>
          </a:p>
        </p:txBody>
      </p:sp>
      <p:sp>
        <p:nvSpPr>
          <p:cNvPr id="25" name="Oval 24"/>
          <p:cNvSpPr/>
          <p:nvPr/>
        </p:nvSpPr>
        <p:spPr>
          <a:xfrm>
            <a:off x="800100" y="4762500"/>
            <a:ext cx="323850" cy="323850"/>
          </a:xfrm>
          <a:prstGeom prst="ellipse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0100" y="4762500"/>
            <a:ext cx="323850" cy="3238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76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33500" y="4743450"/>
            <a:ext cx="100965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6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channel would you buy first for a product that needs demonstration, and why?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33500" y="5086350"/>
            <a:ext cx="100965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对需要演示的产品，你会先买哪条渠道？为什么？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5676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5676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Question four is the discriminator: the first is a cost, the second is revenue, and neither is the other.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5981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第四题是分水岭：前者是成本，后者是收入，互不替代。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carry out of this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本课收束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Three sentences and one bridge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10668000" cy="14287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23950"/>
            <a:ext cx="1009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LESSON IN THREE SENTENCES  ·  三句话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90650"/>
            <a:ext cx="10096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Discovery is a portfolio: each channel does one job in the decision.</a:t>
            </a:r>
          </a:p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Search catches intent, recommendation creates it, social earns trust, direct keeps it.</a:t>
            </a:r>
          </a:p>
          <a:p>
            <a:pPr algn="l">
              <a:lnSpc>
                <a:spcPct val="125000"/>
              </a:lnSpc>
            </a:pP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Measure cost per order and new-buyer share, and keep spend and revenue apart.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Four channels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四条渠道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4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jobs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搜索·推荐·社交·直接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688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212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Two legs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12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两条腿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12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search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12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付费与自然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75600" y="2590800"/>
            <a:ext cx="34544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28000" y="2705100"/>
            <a:ext cx="31496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One calibre rule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28000" y="2857500"/>
            <a:ext cx="31496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一条口径规则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28000" y="3048000"/>
            <a:ext cx="31496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≠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spend/revenue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28000" y="3467100"/>
            <a:ext cx="31496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支出不等于收入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2000" y="40005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90599" y="41338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THE PRACTICAL HABIT  ·  可操作习惯</a:t>
            </a:r>
          </a:p>
        </p:txBody>
      </p:sp>
      <p:sp>
        <p:nvSpPr>
          <p:cNvPr id="29" name="Oval 28"/>
          <p:cNvSpPr/>
          <p:nvPr/>
        </p:nvSpPr>
        <p:spPr>
          <a:xfrm>
            <a:off x="1000125" y="44637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143000" y="4400550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Give every channel one job and one metric.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3000" y="459622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给每条渠道一个任务与一个指标。</a:t>
            </a:r>
          </a:p>
        </p:txBody>
      </p:sp>
      <p:sp>
        <p:nvSpPr>
          <p:cNvPr id="32" name="Oval 31"/>
          <p:cNvSpPr/>
          <p:nvPr/>
        </p:nvSpPr>
        <p:spPr>
          <a:xfrm>
            <a:off x="1000125" y="4969715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143000" y="4906514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it per order, then compare.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43000" y="5102193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先按每单定价，再比较。</a:t>
            </a:r>
          </a:p>
        </p:txBody>
      </p:sp>
      <p:sp>
        <p:nvSpPr>
          <p:cNvPr id="35" name="Oval 34"/>
          <p:cNvSpPr/>
          <p:nvPr/>
        </p:nvSpPr>
        <p:spPr>
          <a:xfrm>
            <a:off x="1000125" y="547568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43000" y="5412479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Keep the calibre label on every number.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43000" y="5608158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每个数字都带上口径标签。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86500" y="4000500"/>
            <a:ext cx="5143500" cy="19050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15100" y="4133849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67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BRIDGE TO LESSON 12  ·  下一课</a:t>
            </a:r>
          </a:p>
        </p:txBody>
      </p:sp>
      <p:sp>
        <p:nvSpPr>
          <p:cNvPr id="40" name="Oval 39"/>
          <p:cNvSpPr/>
          <p:nvPr/>
        </p:nvSpPr>
        <p:spPr>
          <a:xfrm>
            <a:off x="6524625" y="446375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67500" y="4400550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Mobile, social and livestream are three dimensions, not three models.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667500" y="4782382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移动、社交与直播是三个维度，不是三种模式。</a:t>
            </a:r>
          </a:p>
        </p:txBody>
      </p:sp>
      <p:sp>
        <p:nvSpPr>
          <p:cNvPr id="43" name="Oval 42"/>
          <p:cNvSpPr/>
          <p:nvPr/>
        </p:nvSpPr>
        <p:spPr>
          <a:xfrm>
            <a:off x="6524625" y="515586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67500" y="5092668"/>
            <a:ext cx="4514850" cy="235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One live show, three platforms: reach, conversion, ownership.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7500" y="5288347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一场直播、三个平台：触达、转化、归属。</a:t>
            </a:r>
          </a:p>
        </p:txBody>
      </p:sp>
      <p:sp>
        <p:nvSpPr>
          <p:cNvPr id="46" name="Oval 45"/>
          <p:cNvSpPr/>
          <p:nvPr/>
        </p:nvSpPr>
        <p:spPr>
          <a:xfrm>
            <a:off x="6524625" y="56618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667500" y="5598633"/>
            <a:ext cx="4514850" cy="4333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Public traffic is rented; private traffic costs people, not media.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67500" y="5980465"/>
            <a:ext cx="4514850" cy="22326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公域流量是租的；私域成本是人力，不是媒体。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SRC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Sources used in this lesson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and course case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66800"/>
          <a:ext cx="10668000" cy="41601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5000"/>
                <a:gridCol w="87630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SRC-003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教材《跨境电商概论》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§3.3.1 website functions; §3.3.2 search engine marketing; §3.3.6 social media marketing and the 2020 spend figure; §3.5.3 big data marketing.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§3.3.1 网站功能；§3.3.2 搜索引擎营销；§3.3.6 社交媒体营销与 2020 年支出数字；§3.5.3 大数据营销。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教材《跨境电商概论》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§2.6 social commerce definition and the 2020 revenue figure cited from Business Wire.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§2.6 社交电商定义，以及转引 Business Wire 的 2020 年收入数字。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Course case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本课程教学案例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“Four weeks, four channels” — fictional seller, product and all performance numbers.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“四周，四条渠道”——卖家、产品与全部表现数字均为虚构。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929640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Calibre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口径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90 billion for spend and the 90 billion for revenue measure different things and are never combined.</a:t>
                      </a:r>
                    </a:p>
                    <a:p>
                      <a:pPr algn="l"/>
                      <a:r>
                        <a:rPr sz="1056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支出的 900 亿与收入的 900 亿度量不同事物，绝不合并。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3530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3530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4292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Cite the section, not the slide. If a number has no year, no calibre and no source, do not put it in a decision.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578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引用小节，不要引用幻灯片；数字没有年份、口径与出处，就不要写进决策。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572500" y="4000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61925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09750"/>
            <a:ext cx="1047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Lesson 11  ·  发现渠道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152650"/>
            <a:ext cx="10477500" cy="857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8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Next: one live show, three platforms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914650"/>
            <a:ext cx="10477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第 12 课  移动 · 社交 · 直播：设备、关系与形式三个维度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5433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1525" y="38768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810000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Read §2.5 to §2.6 and §3.5.1 before class.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016418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课前读 §2.5—§2.6 与 §3.5.1。</a:t>
            </a:r>
          </a:p>
        </p:txBody>
      </p:sp>
      <p:sp>
        <p:nvSpPr>
          <p:cNvPr id="12" name="Oval 11"/>
          <p:cNvSpPr/>
          <p:nvPr/>
        </p:nvSpPr>
        <p:spPr>
          <a:xfrm>
            <a:off x="771525" y="44014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334568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Bring one livestream you stayed in for ten minutes.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540986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带一场你看了十分钟以上的直播。</a:t>
            </a:r>
          </a:p>
        </p:txBody>
      </p:sp>
      <p:sp>
        <p:nvSpPr>
          <p:cNvPr id="15" name="Oval 14"/>
          <p:cNvSpPr/>
          <p:nvPr/>
        </p:nvSpPr>
        <p:spPr>
          <a:xfrm>
            <a:off x="6296025" y="38768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8900" y="3810000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Note the four features of livestream marketing.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8900" y="4016418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记下直播营销的四项特色。</a:t>
            </a:r>
          </a:p>
        </p:txBody>
      </p:sp>
      <p:sp>
        <p:nvSpPr>
          <p:cNvPr id="18" name="Oval 17"/>
          <p:cNvSpPr/>
          <p:nvPr/>
        </p:nvSpPr>
        <p:spPr>
          <a:xfrm>
            <a:off x="6296025" y="440141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334568"/>
            <a:ext cx="480060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Write down whether the audience belonged to the brand.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4540986"/>
            <a:ext cx="48006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写下观众究竟属于谁。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638800"/>
            <a:ext cx="9906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“A click is not a customer. A view is not a sale. Keep the calibre on the number.”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点击不是客户，观看不是销售；数字必须带着口径。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11  ·  跨境电商概论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28 / 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