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Public 公域</c:v>
                </c:pt>
                <c:pt idx="1">
                  <c:v>Platform 平台</c:v>
                </c:pt>
                <c:pt idx="2">
                  <c:v>Community 社群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18.75</c:v>
                </c:pt>
                <c:pt idx="1">
                  <c:v>32.83</c:v>
                </c:pt>
                <c:pt idx="2">
                  <c:v>39.17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C8A44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Public 公域</c:v>
                </c:pt>
                <c:pt idx="1">
                  <c:v>Platform 平台</c:v>
                </c:pt>
                <c:pt idx="2">
                  <c:v>Community 社群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10.65</c:v>
                </c:pt>
                <c:pt idx="1">
                  <c:v>26.59</c:v>
                </c:pt>
                <c:pt idx="2">
                  <c:v>34.37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livestream,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platforms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移动 · 社交 · 直播  ·  三个维度与两种流量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§2.5—2.6, §3.3.3, §3.3.7, §3.5, §3.5.1, §3.5.4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Lessons 3—4, 11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前置知识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“Same script, same price. What changes is who sees it, who owns the viewer afterwards, and who pays next time.”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一句话先记住：脚本与价格相同，变的是谁能看到、播完之后观众归谁、下一次触达由谁付费。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three dimensions, two traffic types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one livestream, three rooms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案例开场：一场直播三个平台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Media spend, team cost, returns, new buyers.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Device, content, relation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设备、内容、关系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M-commerce, seeding, social commerce.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Livestream and traffic ownership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直播与流量归属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Four features; public versus private traffic.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Design a two-platform livestream.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question runs through all four stages: whose cost structure is this, and what asset is left after the session ends?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四个环节问同一件事：这是谁的成本结构，播完之后留下的是什么资产？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mobile commerce, social commerce and livestream by three dimensions: device, relation and form.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按设备、关系与形式三个维度区分移动电商、社交电商与直播。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 the mobile and social figures with year and calibre, and say what each number measures and does not.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按年份与口径读出移动与社交数据，说明每个数字测什么、不测什么。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State the four features of livestream marketing and map each one to a concrete selling mechanism.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说明直播营销的四项特色，并把每项对应到具体的销售机制。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Judge whether a livestream brings public reach or private traffic, and name what each costs to maintain.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判断一场直播带来的是公域触达还是私域流量，并说明各自用什么维护。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§2.5—2.6, §3.3.3, §3.3.7, §3.5.1 or §3.5.4.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3—4, 11 →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3—4、11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B2C forms and platform models (Lessons 3—4).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B2C 运作形式与平台模式（第 3—4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4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Marketing channels and search (Lesson 11).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19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营销渠道与搜索（第 11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60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where a buyer can be found; this lesson asks what the trade runs 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82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你已知道买家可被找到；本课问这笔交易跑在什么上面。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Device changes constraints; screens, attention, steps and notifications.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Separate four things students usually merge into one bundle.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把学生常混在一起的四件事分开。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043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livestream a job, then a cost line for the job.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196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给直播一个任务，再给这个任务一条成本线。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560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why a public platform livestream is rented reach, not owned traffic.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982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说明公域平台直播是租来的曝光，不是自有流量。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Forty thousand views are an input; three hundred orders are the smallest possible result.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Three questions run under every channel name: where does the trade happen, why does the buyer trust the seller, and what does the seller keep?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9434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每个渠道名字下面其实藏着三个问题：交易在哪发生、买家为什么信任卖家、卖家最后留下什么。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livestream, three rooms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一场直播，三个平台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3429000" cy="22288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4290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62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Public short-video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4097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公域短视频平台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7335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40,000 views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38349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320 orders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2500" y="2362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24574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reach is bought; the viewer stays on the platform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1500" y="1009650"/>
            <a:ext cx="3429000" cy="22288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1500" y="1009650"/>
            <a:ext cx="3429000" cy="4762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0" y="1162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E-commerce platform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14097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电商平台直播间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17335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8,000 views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2038349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240 orders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2362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0" y="24574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orders and commission sit in the same place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1000" y="1009650"/>
            <a:ext cx="3429000" cy="22288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0" y="1009650"/>
            <a:ext cx="3429000" cy="4762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91500" y="1162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 community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1500" y="14097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品牌自有社群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91500" y="17335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1,200 views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91500" y="2038349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96 orders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1500" y="2362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1500" y="24574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small room, no media bill next time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33909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THE SAME 120 MINUTES: IDENTICAL GOODS, IDENTICAL SCRIPT, IDENTICAL PRICE  ·  同样两小时：同样的商品、脚本与价格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3676649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3676649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3752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differs is who can see it, who owns the viewer afterwards, and who pays for the next touch.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3981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差别在于谁能看到、播完之后观众归谁、下一次触达由谁付费。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2000" y="4629150"/>
            <a:ext cx="10668000" cy="1181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90599" y="47625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QUESTION OF THE LESSON  ·  本课的问题</a:t>
            </a:r>
          </a:p>
        </p:txBody>
      </p:sp>
      <p:sp>
        <p:nvSpPr>
          <p:cNvPr id="40" name="Oval 39"/>
          <p:cNvSpPr/>
          <p:nvPr/>
        </p:nvSpPr>
        <p:spPr>
          <a:xfrm>
            <a:off x="1000125" y="510212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143000" y="5029200"/>
            <a:ext cx="9753600" cy="266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platform would you choose, and on each one what exactly are you buying?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43000" y="525351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你会选哪个平台？在每个平台上，你真正买到的到底是什么？</a:t>
            </a:r>
          </a:p>
        </p:txBody>
      </p:sp>
      <p:sp>
        <p:nvSpPr>
          <p:cNvPr id="43" name="Oval 42"/>
          <p:cNvSpPr/>
          <p:nvPr/>
        </p:nvSpPr>
        <p:spPr>
          <a:xfrm>
            <a:off x="1000125" y="559137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143000" y="5518449"/>
            <a:ext cx="9753600" cy="266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content buys reach, social relation buys trust, livestream compresses decision, private buys repeated touch.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43000" y="574276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公域内容买触达，社交关系买信任，直播压缩决策，私域买重复触达。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Mobile is a device dimension; social is a relation and scene dimension. Neither creates a new trading-party type.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移动是设备维度，社交是关系与场景维度；两者都不产生新的交易主体类型。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87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3247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Content wins attention before the purchase; the display figures show relative attention, not a guaranteed lift.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706550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内容在购买之前先赢得注意；展示广告数据说明相对注意力，不是必然提升。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26483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201637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Livestream compresses show, interaction and settlement into one slot, yet platform livestream is usually public traffic.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583469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直播把展示、互动与结算压进同一时段，但平台直播通常是公域流量。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mobile, social and livestream as three parallel business models instead of three dimensions at once.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把移动、社交、直播当成三种并列商业模式，而不是可以同时成立的三个维度。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387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3247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Assuming livestream brings private traffic by nature, when a platform room is only rented public exposure.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70655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以为直播天然带来私域，而平台直播间只是租来的公域曝光。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0839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302076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Taking a high view count as success and ignoring cost per order, return rate and new-buyer share.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40260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把高观看量当成成功，忽略每单成本、退货率与新老客占比。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Name the dimension before you name the channel. A format is not a traffic type.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FRAME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dimensions, four names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三个维度与四个名字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Device · relation · form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3230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750"/>
                <a:gridCol w="2857500"/>
                <a:gridCol w="2381250"/>
                <a:gridCol w="36195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Dimension 维度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The question it answers 回答的问题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回答的问题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Label 标签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标签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for the seller 卖家要注意什么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要注意什么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Device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Where does the trade happen?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交易在哪里发生？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 commerce  §2.5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 §2.5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Phones reward speed and few steps; they punish wide tables and long forms.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手机奖励速度与少步骤，惩罚宽表格与长表单。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Relation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Why does the buyer trust the seller?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买家为什么信任卖家？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Social commerce  §2.6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社交电商 §2.6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Recommendation lowers risk and group-buy lowers price, but the audience belongs to the platform.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推荐降低风险、拼团降低价格，但受众属于平台。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Form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When are show, talk and pay compressed?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展示、互动与结算何时被压缩？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Livestream marketing  §3.5.1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直播营销 §3.5.1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format, not a traffic type: on a public platform it is rented exposure until the viewer is moved.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形式不是流量类型；在公域平台上，观众没被转入自有渠道之前都是租来的曝光。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438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438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514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single transaction can carry all three labels: settled on a phone, recommended by a friend, bought inside a livestream.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743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同一笔交易可以同时带三个标签：在手机上成交、由朋友推荐、在直播间里下单。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3340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54673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THE DISTINCTION MATTERS  ·  区分的意义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56959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trading parties never change: still business and consumer. What changes is the interface and the trust mechanism.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Mobile commerce is a device dimension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移动电商是设备维度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§2.5  ·  Fig 2-10  ·  three calibres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Retail m-commerce 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573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全球零售移动电商收入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478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2.8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tn USD · 2020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66899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增长 32%；2024 年预测约 4.5 万亿。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800" y="990599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1200" y="11049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Mobile marketing spend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1200" y="12573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移动营销支出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1200" y="14478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bn USD · 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1200" y="1866899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占当年约 3400 亿美元线上营销的 70% 以上。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75600" y="990599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8000" y="11049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Mobile shopping users, China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8000" y="12573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中国移动购物用户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28000" y="14478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1.1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bn · Dec 2021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28000" y="1866899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QuestMobile 2021 年度报告。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2000" y="2362200"/>
          <a:ext cx="10668000" cy="2393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1905000"/>
                <a:gridCol w="1333500"/>
                <a:gridCol w="45720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Indicator 指标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Figure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Year 年份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年份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Calibre: what it does not measure 口径：它不测什么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Retail m-commerce revenue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零售移动电商收入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2.8 tn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2.8 万亿美元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counts B2C sales settled on a device; it is not a fourth trading type.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它计的是在移动设备上成交的 B2C，不是第四种交易类型。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Mobile marketing spend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移动营销支出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250 bn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2500 亿美元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counts advertising money, not goods sold; do not add it to the line above.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它计的是广告钱，不是成交额；不能与上一行相加。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Mobile shopping users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移动购物用户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over 1.1 bn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超过 11 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Dec 2021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2021 年 12 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counts accounts, not orders or value; one user may buy once a year.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它计的是用户数，不是订单与金额；一个用户可能一年只买一次。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762000" y="4876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4876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Three numbers, three different objects — transaction value, advertising spend, and accounts. Cite each with its year and its calibre.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5343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三个数字、三个对象——成交额、广告支出、账户数；引用必须各带年份与口径。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5676900"/>
            <a:ext cx="10668000" cy="571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582930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B2C order can be mobile. A B2B order can be mobile too. Trading parties do not change with the screen.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Mobile-first is a test, not a slogan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移动优先是可检验的要求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requirements  ·  三条要求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47749"/>
            <a:ext cx="10668000" cy="7810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47749"/>
            <a:ext cx="47625" cy="7810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81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1162050"/>
            <a:ext cx="495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6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and buy button above the fold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4287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价格与购买按钮在首屏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2001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 scrolling to learn what it costs.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0" y="14668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不需要下滑就知道价格。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1962150"/>
            <a:ext cx="10668000" cy="7810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1962150"/>
            <a:ext cx="47625" cy="7810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095499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5900" y="2076450"/>
            <a:ext cx="495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6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Checkout in three steps or fewer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23431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结账不超过三步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0" y="21145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Every extra step loses buyers mid-payment.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00" y="23812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每多一步都在支付途中丢人。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2876550"/>
            <a:ext cx="10668000" cy="7810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2876550"/>
            <a:ext cx="47625" cy="781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30099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5900" y="2990850"/>
            <a:ext cx="495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6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Vertical assets that load on a mid-range phone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85900" y="32575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竖屏素材在中端机上快速加载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00" y="30289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Heavy images cost the user money in prepaid data.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329565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在预付费流量下，多余图片由用户付费。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3848099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MOBILE-FIRST CANNOT FIX  ·  移动优先修不了什么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114800"/>
            <a:ext cx="25527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4400" y="42291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weak product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弱产品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4686300"/>
            <a:ext cx="2286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Speed cannot rescue a bad offer.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467100" y="4114800"/>
            <a:ext cx="25527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19500" y="42291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 unclear price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195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模糊价格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19500" y="4686300"/>
            <a:ext cx="2286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Fast pages still confuse.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72200" y="4114800"/>
            <a:ext cx="25527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24600" y="42291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Untrustworthy delivery promise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246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不可信的时效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24600" y="4686300"/>
            <a:ext cx="2286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Three seconds of loading does not create trust.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877300" y="4114800"/>
            <a:ext cx="25527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029700" y="42291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Cross-device breaks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0297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跨设备断裂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29700" y="4686300"/>
            <a:ext cx="2286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Cart and account must survive the switch.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Design the critical path for the smallest screen, then confirm that account and cart survive the switch between devices.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按最小屏幕设计关键路径，再确认账号与购物车能跨设备延续。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Content earns attention before purchase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内容在购买之前先赢得注意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§3.3.3  ·  §3.5.4  ·  MediaMind 2012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CONTENT MARKETING  ·  内容营销（§3.5.4）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097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Plan campaigns — articles, infographics, cases, white papers, video, releases — and place them on several sites.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2472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策划内容战役——文章、信息图、案例、白皮书、视频与新闻稿——投放到多个网站。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5263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90645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Purpose: attract visits, lift organic ranking, build brand interaction.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65317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目的：吸引访问、提升自然排名、建立品牌互动。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185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56553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Economics differ from ads: while the budget flows, banners stop when paid.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1226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经济逻辑不同于广告：停预算后横幅当天消失。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35433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THE DISPLAY FIGURES: RELATIVE ATTENTION IN ONE 2012 STUDY  ·  展示广告数据：一次研究中的相对注意力（MediaMind, 2012）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10000"/>
            <a:ext cx="2552700" cy="11811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3924300"/>
            <a:ext cx="2247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~300%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2672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8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Rich media vs standard banner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富媒体相对标准横幅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6672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more site visits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67100" y="3810000"/>
            <a:ext cx="25527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19500" y="3924300"/>
            <a:ext cx="2247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6×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9500" y="42672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8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Video inside rich media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195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富媒体中加入视频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9500" y="46672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visit likelihood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3810000"/>
            <a:ext cx="25527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24600" y="3924300"/>
            <a:ext cx="2247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42672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8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In-stream video vs rich media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46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贴片视频相对富媒体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24600" y="46672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click-through rate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77300" y="3810000"/>
            <a:ext cx="25527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29700" y="3924300"/>
            <a:ext cx="2247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27×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29700" y="42672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8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In-stream video vs banner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29700" y="44577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贴片视频相对横幅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29700" y="46672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click-through rate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52006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52006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5276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Multiples describe relative attention in one display study. They are not a guarantee for any single product, and content can be copied.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6673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倍数来自一次展示广告研究，只说明相对注意力，不是对任一商品的保证；内容也会被模仿。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5962650"/>
            <a:ext cx="990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Seeding is the front half: put a useful answer in front of the buyer before she is ready to buy.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Social commerce adds the relation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社交电商加上关系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§2.6  ·  USD 90 bn · 2020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9530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DRIVERS NAMED BY THE TEXTBOOK  ·  教材点名的驱动力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28750"/>
            <a:ext cx="1809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sign-on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57500" y="14287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社交登录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500" y="14287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2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platform recognises 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1695450"/>
            <a:ext cx="1809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Network notifications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7500" y="16954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网络通知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0500" y="16954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2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shares, likes and dislikes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1962150"/>
            <a:ext cx="1809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Collaborative shopping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19621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协作购物工具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00500" y="19621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2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buying together lowers price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2228850"/>
            <a:ext cx="1809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search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57500" y="22288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社交搜索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0500" y="22288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2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a trusted friend recommends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2495550"/>
            <a:ext cx="1809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Buy buttons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7500" y="24955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购买按钮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00500" y="24955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2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checkout inside the platform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05500" y="990599"/>
            <a:ext cx="5524500" cy="2000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34100" y="1143000"/>
            <a:ext cx="5048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MECHANISM AND ITS LIMIT  ·  机制与限制</a:t>
            </a:r>
          </a:p>
        </p:txBody>
      </p:sp>
      <p:sp>
        <p:nvSpPr>
          <p:cNvPr id="28" name="Oval 27"/>
          <p:cNvSpPr/>
          <p:nvPr/>
        </p:nvSpPr>
        <p:spPr>
          <a:xfrm>
            <a:off x="6143625" y="15134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86500" y="1447800"/>
            <a:ext cx="4895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Trust: a recommendation lowers perceived risk; a group-buy lowers price.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86500" y="1843951"/>
            <a:ext cx="4895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信任：推荐降低感知风险；拼团降低价格。</a:t>
            </a:r>
          </a:p>
        </p:txBody>
      </p:sp>
      <p:sp>
        <p:nvSpPr>
          <p:cNvPr id="31" name="Oval 30"/>
          <p:cNvSpPr/>
          <p:nvPr/>
        </p:nvSpPr>
        <p:spPr>
          <a:xfrm>
            <a:off x="6143625" y="221820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86500" y="2152576"/>
            <a:ext cx="4895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Ownership: on someone else is platform, the seller rents attention and does not own the relation.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6500" y="2548728"/>
            <a:ext cx="4895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所有权：在别人的平台上，卖家租注意力，不拥有关系。</a:t>
            </a:r>
          </a:p>
        </p:txBody>
      </p:sp>
      <p:sp>
        <p:nvSpPr>
          <p:cNvPr id="34" name="Oval 33"/>
          <p:cNvSpPr/>
          <p:nvPr/>
        </p:nvSpPr>
        <p:spPr>
          <a:xfrm>
            <a:off x="6143625" y="29229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86500" y="2857353"/>
            <a:ext cx="4895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Pinduoduo group-buy is the textbook example: friends become the buying unit.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86500" y="3253505"/>
            <a:ext cx="4895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拼多多拼团是教材例子：朋友与邻居变成购买单位。</a:t>
            </a: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762000" y="3200400"/>
          <a:ext cx="10668000" cy="2045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2857500"/>
                <a:gridCol w="2667000"/>
                <a:gridCol w="22860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名称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drives it 靠什么驱动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驱动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measures 它计量什么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Example 例子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例子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813435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Social commerce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Relation drives the deal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关系驱动交易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Sales concluded, not money spent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成交金额，不是花掉的钱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Pinduoduo group-buy; buy buttons inside WeChat, TikTok, Instagram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拼多多拼团；微信、TikTok、Instagram 内的购买按钮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13435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Social media marketing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社交媒体营销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Paid placement on a social channel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在社交渠道买位置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Money spent to reach people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为触达而支出的钱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Banner or feed ads bought from the platform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向平台购买的横幅或信息流广告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8" name="Rectangle 37"/>
          <p:cNvSpPr/>
          <p:nvPr/>
        </p:nvSpPr>
        <p:spPr>
          <a:xfrm>
            <a:off x="762000" y="4876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00100" y="4876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estimates 2020 global social commerce revenue at about USD 90 billion (Business Wire) and calls the form early.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" y="5181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教材估计 2020 年全球社交电商收入约 900 亿美元（Business Wire 转引），并称这一形态仍处初期。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5676900"/>
            <a:ext cx="10668000" cy="571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Buying an ad slot on a social platform is marketing. A deal driven by social relations is social commerce.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1 · Example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480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51435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1  ·  ONE LIVESTREAM, TWO KINDS OF TRAFFIC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3906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Same livestream, two traffics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6764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同一场直播，两种流量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34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02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Public short-video: 40,000 strangers scroll past, 320 order, and the viewers stay on the platform.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8208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公域短视频平台：四万个陌生人滑过，三百人下单，观众留在平台上。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3651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733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 community: 1,200 members watch, 96 order, and next week is free to reach them again.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055150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自有社群：一千二百名会员观看，九十六人下单；下周再触达不必再付媒体费。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58652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523323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smaller room pays better per order. The bigger room is the only one that can scale.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905155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小房间每单更赚钱；大房间是唯一能放量的一个。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4305300"/>
            <a:ext cx="4667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Concept: public and private traffic.</a:t>
            </a:r>
          </a:p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用到的概念：公域与私域流量。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990599"/>
            <a:ext cx="5143500" cy="38480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86500" y="990599"/>
            <a:ext cx="5143500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2  ·  CONTENT, NOT ADVERTISING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13906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size video is content, not an 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16764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尺码视频是内容，不是广告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20634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20002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two-minute video teaching customers to measure a foot answers one buyer question.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238208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两分钟视频教顾客量脚、选码，回答了一个买家问题。</a:t>
            </a:r>
          </a:p>
        </p:txBody>
      </p:sp>
      <p:sp>
        <p:nvSpPr>
          <p:cNvPr id="32" name="Oval 31"/>
          <p:cNvSpPr/>
          <p:nvPr/>
        </p:nvSpPr>
        <p:spPr>
          <a:xfrm>
            <a:off x="6524625" y="273651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500" y="26733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keeps bringing views after the ad budget stops; the banner disappears the day the budget stops.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3055150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广告停投后它仍带来观看；横幅在预算停止当天就消失。</a:t>
            </a:r>
          </a:p>
        </p:txBody>
      </p:sp>
      <p:sp>
        <p:nvSpPr>
          <p:cNvPr id="35" name="Oval 34"/>
          <p:cNvSpPr/>
          <p:nvPr/>
        </p:nvSpPr>
        <p:spPr>
          <a:xfrm>
            <a:off x="6524625" y="340958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67500" y="3346387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Ads rent a position; content accumulates an asset that can be found again.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7500" y="3728219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广告买的是位置；内容积累的是可以被再次找到的资产。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5100" y="4305300"/>
            <a:ext cx="4667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Concept: seeding versus display advertising.</a:t>
            </a:r>
          </a:p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用到的概念：内容种草与展示广告。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5086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5086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5162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Both examples ask the same question: what survives after the session, or after the budget, has ended?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5391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两个例子问的是同一件事：直播结束或预算停止之后，还剩下什么？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Livestream compresses 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直播把决策压进同一时段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§3.5.1.1 — §3.5.1.2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8100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3333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DEFINITION  ·  定义（§3.5.1.1）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3181350" cy="6652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host produces a programme live in a store or studio, carried by a livestream platform, to build brand or sales.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048004"/>
            <a:ext cx="31813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主播在实体店或演播室现场生产并播出节目，以直播平台为载体提升品牌或销量。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6178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550955"/>
            <a:ext cx="3181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textbook also lists it as one route to a DTC brand.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954266"/>
            <a:ext cx="31813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教材也把它列为建立 DTC 品牌的路径之一。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500" y="990599"/>
            <a:ext cx="6667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91100" y="1143000"/>
            <a:ext cx="619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COSTS THAT COME WITH THE FORMAT  ·  这个格式的真实成本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100" y="14287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Host time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14287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主播时间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0" y="14287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Rehearsal, the two live hours, follow-up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91100" y="17335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Traffic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7500" y="17335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流量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0" y="17335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Paid reach or algorithmic allocation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91100" y="2038349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Production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2038349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制作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0" y="2038349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Set, camera, lighting, editing of clips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91100" y="23431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Samples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23431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样品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0" y="23431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Units sent out and written off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91100" y="26479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Service and returns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2647950"/>
            <a:ext cx="10477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客服与退货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0" y="26479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Questions during the show, returns after 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91100" y="32766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Four features explain why it may work. They do not promise that it does.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40386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TIMELINE: 2016 WAS CALLED THE FIRST YEAR OF LIVESTREAM IN CHINA  ·  时间线：2016 年被称为直播元年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4400550"/>
            <a:ext cx="10668000" cy="2857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9150" y="4305300"/>
            <a:ext cx="152400" cy="152400"/>
          </a:xfrm>
          <a:prstGeom prst="ellipse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62000" y="462915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2016 · 03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483870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Mogujie launches e-commerce livestream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51244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蘑菇街上线电商直播</a:t>
            </a:r>
          </a:p>
        </p:txBody>
      </p:sp>
      <p:sp>
        <p:nvSpPr>
          <p:cNvPr id="41" name="Oval 40"/>
          <p:cNvSpPr/>
          <p:nvPr/>
        </p:nvSpPr>
        <p:spPr>
          <a:xfrm>
            <a:off x="3524250" y="4305300"/>
            <a:ext cx="152400" cy="1524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467100" y="462915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2016 — 2017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67100" y="483870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Over 300 livestream platforms appear in China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67100" y="51244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中国涌现 300 多个直播平台</a:t>
            </a:r>
          </a:p>
        </p:txBody>
      </p:sp>
      <p:sp>
        <p:nvSpPr>
          <p:cNvPr id="45" name="Oval 44"/>
          <p:cNvSpPr/>
          <p:nvPr/>
        </p:nvSpPr>
        <p:spPr>
          <a:xfrm>
            <a:off x="6229350" y="4305300"/>
            <a:ext cx="152400" cy="1524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172200" y="462915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72200" y="483870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Taobao, WeChat, JD, Douyin, Kuaishou join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2200" y="51244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淘宝、微信、京东、抖音、快手加入</a:t>
            </a:r>
          </a:p>
        </p:txBody>
      </p:sp>
      <p:sp>
        <p:nvSpPr>
          <p:cNvPr id="49" name="Oval 48"/>
          <p:cNvSpPr/>
          <p:nvPr/>
        </p:nvSpPr>
        <p:spPr>
          <a:xfrm>
            <a:off x="8934450" y="4305300"/>
            <a:ext cx="152400" cy="1524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877300" y="4629150"/>
            <a:ext cx="2476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77300" y="483870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format travels; the platform decides who owns the viewer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877300" y="5124450"/>
            <a:ext cx="247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形式扩散，但观众归谁由平台决定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2000" y="5505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00100" y="5505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52500" y="5581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timeline is a fact; it is not evidence that the format pays. Cost per order and return rate decide that.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52500" y="5810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时间线是事实，不是这个格式赚钱的证据；每单成本与退货率才决定这一点。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76200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76200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1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95250"/>
            <a:ext cx="7829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features, four sales mechanisms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57200"/>
            <a:ext cx="78295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四项特色对应四个销售机制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§3.5.1.3  ·  each feature has a cost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3788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3143250"/>
                <a:gridCol w="2857500"/>
                <a:gridCol w="24765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Feature 特色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特色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textbook says 教材怎么说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教材表述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The selling mechanism it buys 买到的销售机制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对应机制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How to measure it 用什么指标看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衡量指标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Event marketing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事件营销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livestream is an event with a news hook.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直播是带新闻钩子的事件。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Buys reach beyond the existing audience.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买到原有受众之外的触达。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Views, shares, new-visitor share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观看、分享、新客占比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Precise audience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精准人群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Viewers must enter at an agreed hour.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观众必须在约定时间进入播放页。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time threshold filters self-selected interest.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时间门槛筛出自选且有兴趣的人群。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Watch time per viewer, add-to-cart rate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人均停留、加购率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Real-time interaction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实时互动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Comments and gifts change the show.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评论、弹幕与打赏改变节目进程。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Objections surface live and can be answered at once.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异议当场暴露，可以当场回答。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Question count, answer rate, cart rate after answers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提问数、回答率、回答后的加购率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Emotional resonance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情感共鸣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People with the same interest gather at once.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同好在同一时间聚集。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Atmosphere lowers price sensitivity.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氛围提高购买意愿、降低价格敏感。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Order rate, average order value, return rate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下单率、客单价、退货率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629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629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705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High views with low orders usually fail on product match, price or trust — not on a shortage of traffic.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933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观看高而下单低，通常败在商品匹配、价格或信任，而不是“流量不够”。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619750"/>
            <a:ext cx="10668000" cy="571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575310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each feature a task and an indicator before the show starts. A feature without a job is decoration.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viewer goes, and who owns 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观众去哪、归谁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Flow chart  ·  转化链路与流量归属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981199" cy="990599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104900"/>
            <a:ext cx="152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11049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warm-up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13525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公域内容预热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16002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Paid or allocated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17716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付费或算法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33700" y="990599"/>
            <a:ext cx="1981199" cy="990599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7050" y="1104900"/>
            <a:ext cx="152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8500" y="11049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Livestream demo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7050" y="13525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直播间演示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7050" y="16002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Rented attention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050" y="17716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租来的注意力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05400" y="990599"/>
            <a:ext cx="1981199" cy="990599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38750" y="1104900"/>
            <a:ext cx="152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0200" y="11049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Page and checkout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38750" y="13525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商品页与结算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750" y="16002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Either side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8750" y="17716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两侧皆可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77100" y="990599"/>
            <a:ext cx="1981199" cy="990599"/>
          </a:xfrm>
          <a:prstGeom prst="roundRect">
            <a:avLst>
              <a:gd name="adj" fmla="val 6000"/>
            </a:avLst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10449" y="1104900"/>
            <a:ext cx="152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1899" y="11049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Own community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10449" y="13525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自有社群沉淀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10449" y="16002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Owned reach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449" y="17716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自有触达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448800" y="990599"/>
            <a:ext cx="1981199" cy="990599"/>
          </a:xfrm>
          <a:prstGeom prst="roundRect">
            <a:avLst>
              <a:gd name="adj" fmla="val 6000"/>
            </a:avLst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82150" y="1104900"/>
            <a:ext cx="152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3600" y="1104900"/>
            <a:ext cx="1562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Repeat and referral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82150" y="13525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复购与转介绍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82150" y="16002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Owned reach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82150" y="177165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自有触达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43200" y="1314450"/>
            <a:ext cx="1905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14900" y="1314450"/>
            <a:ext cx="1905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86600" y="1314450"/>
            <a:ext cx="1905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1314450"/>
            <a:ext cx="1905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000" y="2133600"/>
            <a:ext cx="4152900" cy="381000"/>
          </a:xfrm>
          <a:prstGeom prst="roundRect">
            <a:avLst>
              <a:gd name="adj" fmla="val 1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4400" y="2228850"/>
            <a:ext cx="3867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Usually public: reach is paid for or allocated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" y="2400300"/>
            <a:ext cx="3867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通常是公域：触达靠付费或算法分配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277100" y="2133600"/>
            <a:ext cx="4152900" cy="381000"/>
          </a:xfrm>
          <a:prstGeom prst="roundRect">
            <a:avLst>
              <a:gd name="adj" fmla="val 10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29500" y="2228850"/>
            <a:ext cx="3867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Owned after the viewer moves here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29500" y="2400300"/>
            <a:ext cx="3867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观众被转入之后才是自有渠道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2705100"/>
            <a:ext cx="10668000" cy="2247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90599" y="28575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IT THIS WAY  ·  怎样读这张图</a:t>
            </a:r>
          </a:p>
        </p:txBody>
      </p:sp>
      <p:sp>
        <p:nvSpPr>
          <p:cNvPr id="51" name="Oval 50"/>
          <p:cNvSpPr/>
          <p:nvPr/>
        </p:nvSpPr>
        <p:spPr>
          <a:xfrm>
            <a:off x="1000125" y="32125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143000" y="314325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left to right: every arrow is a handover, and this is where viewers are lost rather than moved forward.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3000" y="335682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从左到右读：每个箭头都是一次交接，观众可能在这里流失，而不是必然前进。</a:t>
            </a:r>
          </a:p>
        </p:txBody>
      </p:sp>
      <p:sp>
        <p:nvSpPr>
          <p:cNvPr id="54" name="Oval 53"/>
          <p:cNvSpPr/>
          <p:nvPr/>
        </p:nvSpPr>
        <p:spPr>
          <a:xfrm>
            <a:off x="1000125" y="371008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143000" y="364081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first two nodes are usually public and depend on payment or allocation; the last two are owned and cost people.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3000" y="3854388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前两个节点通常是公域，靠付费或算法；后两个是自有渠道，成本是人而不是媒体。</a:t>
            </a:r>
          </a:p>
        </p:txBody>
      </p:sp>
      <p:sp>
        <p:nvSpPr>
          <p:cNvPr id="57" name="Oval 56"/>
          <p:cNvSpPr/>
          <p:nvPr/>
        </p:nvSpPr>
        <p:spPr>
          <a:xfrm>
            <a:off x="1000125" y="42076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143000" y="413837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chart shows one possible path: a viewer may enter at the livestream, leave to compare, and return by search or clips.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43000" y="4351948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图只描述一条可能路径；观众也可能从直播间进入、离开比价，再通过搜索或切片回到商品页。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62000" y="5143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00100" y="5143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52500" y="5219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Ownership is decided at the handover, not at the warm-up. A viewer who never reaches your channel remains someone else is.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52500" y="5448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归属是在交接那一刻决定的，不是在预热时；没有进入你渠道的观众，始终是别人的。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Public and private are not adjectives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公域与私域不是形容词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§3.5.1  ·  ownership and cost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3439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9500"/>
                <a:gridCol w="3524250"/>
                <a:gridCol w="35242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 问题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Public traffic 公域流量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公域流量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Private traffic 私域流量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私域流量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decides whether the viewer sees it?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谁能决定是否看得见？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allocation or auction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平台算法分配或竞价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 reaches the viewer directly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卖家可直接触达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is paid each time?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每次触达花什么？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Media cost, every time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每次都要付媒体费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 media bill, labour every time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没有媒体账单，但每次都要人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owns the relation?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关系归谁？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platform keeps the relation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关系留在平台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seller, only after the viewer is moved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观众被转入之后才归卖家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is it good at?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擅长什么？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Scaling reach and finding new buyers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放量拉新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Repeat touch and margin per order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重复触达与每单毛利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Main risk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Price rises with competition; viewers stay behind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竞争推高价格；观众留在平台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community decays if nobody runs it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没人运营社群就会衰败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4762500"/>
            <a:ext cx="3429000" cy="1485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4762500"/>
            <a:ext cx="3429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49" y="491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3500" y="489585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Livestream is not private by nature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3500" y="512445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直播不天然属于私域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49" y="53911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public platform room is exposure you rent. It becomes private only when the viewer moves to your channel.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58102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公域直播间是租来的曝光；只有观众转入你的渠道，私域才开始。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1500" y="4762500"/>
            <a:ext cx="3429000" cy="1485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1500" y="4762500"/>
            <a:ext cx="3429000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2950" y="491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53000" y="489585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Private is not free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3000" y="512445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私域不是免费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52950" y="53911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media bill falls and the payroll does not: operations, content, service staff, someone covering weekends.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52950" y="58102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媒体账单下降，工资单没有：需要运营、内容、客服，以及周末处理投诉的人。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01000" y="4762500"/>
            <a:ext cx="3429000" cy="1485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1000" y="4762500"/>
            <a:ext cx="3429000" cy="381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72450" y="491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2500" y="489585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Dimensions do not make new trading parties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72500" y="512445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维度不产生新的交易主体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72450" y="53911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Still business and consumer. What changes is the interface and the trust mechanism, not who is buying.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72450" y="581025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交易双方仍是企业与消费者；变的是界面与信任机制，不是谁在买。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livestream, three platforms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一场直播，三个平台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333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049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AND TIME  ·  背景与时间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574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390650"/>
            <a:ext cx="9753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fictional home-goods seller with a 45—60 dollar basket runs one two-hour show weekly on three platforms.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597068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虚构的家居用品卖家，客单价 45—60 美元，同一周在三个平台开同一场两小时直播。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19249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858068"/>
            <a:ext cx="9753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All numbers are teaching simulations, not real seller accounts.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064486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所有数字均为教学模拟，不是真实卖家账目。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49555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647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PROBLEM  ·  面临的问题</a:t>
            </a:r>
          </a:p>
        </p:txBody>
      </p:sp>
      <p:sp>
        <p:nvSpPr>
          <p:cNvPr id="19" name="Oval 18"/>
          <p:cNvSpPr/>
          <p:nvPr/>
        </p:nvSpPr>
        <p:spPr>
          <a:xfrm>
            <a:off x="1000125" y="2996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293370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team celebrates: the public room brought the most orders.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12937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团队因公域订单最多而庆祝。</a:t>
            </a:r>
          </a:p>
        </p:txBody>
      </p:sp>
      <p:sp>
        <p:nvSpPr>
          <p:cNvPr id="22" name="Oval 21"/>
          <p:cNvSpPr/>
          <p:nvPr/>
        </p:nvSpPr>
        <p:spPr>
          <a:xfrm>
            <a:off x="1000125" y="347429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3000" y="341108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Finance asks which platform pays after traffic cost, returns and team time.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379292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财务问：扣掉流量、退货与团队时间后，哪个平台真正赚钱？</a:t>
            </a:r>
          </a:p>
        </p:txBody>
      </p:sp>
      <p:sp>
        <p:nvSpPr>
          <p:cNvPr id="25" name="Oval 24"/>
          <p:cNvSpPr/>
          <p:nvPr/>
        </p:nvSpPr>
        <p:spPr>
          <a:xfrm>
            <a:off x="1000125" y="4137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4074633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And which one leaves an asset that can be used again?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427031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以及哪个平台留下了可以再次使用的资产？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86500" y="249555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15100" y="2647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THE TEAM DID WITH EVIDENCE  ·  有证据的做法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2996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29337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Record per platform: views, orders, basket value, traffic cost, returns, new-buyer share.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331553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为每个平台记录：观看、订单、客单价、流量成本、退货率与新客占比。</a:t>
            </a:r>
          </a:p>
        </p:txBody>
      </p:sp>
      <p:sp>
        <p:nvSpPr>
          <p:cNvPr id="33" name="Oval 32"/>
          <p:cNvSpPr/>
          <p:nvPr/>
        </p:nvSpPr>
        <p:spPr>
          <a:xfrm>
            <a:off x="6524625" y="366044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7500" y="3597243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Compute contribution before returns, then again after returns.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500" y="379292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先算退货前贡献，再算退货后贡献。</a:t>
            </a:r>
          </a:p>
        </p:txBody>
      </p:sp>
      <p:sp>
        <p:nvSpPr>
          <p:cNvPr id="36" name="Oval 35"/>
          <p:cNvSpPr/>
          <p:nvPr/>
        </p:nvSpPr>
        <p:spPr>
          <a:xfrm>
            <a:off x="6524625" y="4137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7500" y="4074633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Only registered sources are used for market conditions.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0" y="427031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市场条件只用已登记来源。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4914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4914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4991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Facts first: every platform records the same seven lines, so the comparison uses one ledger for three businesses.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5219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先把事实记全：三个平台用同一套七行账本，这样比较的才是三本账而不是三个故事。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same night, three ledgers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同一晚，三本账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figures  ·  教学模拟数字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508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2619375"/>
                <a:gridCol w="2619375"/>
                <a:gridCol w="25717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 指标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Public short-video 公域短视频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公域短视频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E-commerce platform 电商平台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电商平台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 community 自有社群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自有社群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Views 观看人数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观看人数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40,000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 万人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8,000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 千人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1,200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1.2 千人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Orders 订单数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320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320 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240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240 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96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96 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Average order value 客单价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客单价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45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45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52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52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60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Revenue before returns 退货前成交额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退货前成交额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14,400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14,400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12,480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12,480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5,760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5,760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Traffic and commission 流量与佣金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流量与佣金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6,400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6,400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2,600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2,600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Team cost 团队成本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团队成本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2,000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2,000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2,000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2,000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2,000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2,000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Return rate 退货率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百分之十八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百分之十二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百分之八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New-buyer share 新客占比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85%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百分之八十五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55%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百分之五十五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10%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162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162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23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each column as one business, not as one ranking. The biggest column is also the most expensive one to keep.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467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把每一列当成一门生意读，而不是一个排名；最大的那一列也是维持成本最高的一列。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Turning a night into a contribution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把一晚换算成贡献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Contribution per order  ·  每单贡献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2091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1524000"/>
                <a:gridCol w="1428750"/>
                <a:gridCol w="1476375"/>
                <a:gridCol w="1095375"/>
                <a:gridCol w="1381125"/>
                <a:gridCol w="1381125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Platform 平台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Revenue before returns 退货前成交额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成交额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Costs 流量 + 团队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Contribution 退货前贡献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退货前贡献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 order 每单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Return loss 退货损失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退货损失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Contribution after 退货后贡献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退货后贡献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Public short-video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公域短视频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14,400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8,400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6,000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18.75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2,592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退货损失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3,408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退货后贡献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E-commerce platform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电商平台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12,480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4,600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7,880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32.83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1,498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退货损失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6,382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退货后贡献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Own community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自有社群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5,760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发货额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2,000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3,760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39.17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461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退货损失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3,299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退货后贡献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3200400"/>
            <a:ext cx="514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CONTRIBUTION PER ORDER, BEFORE RETURNS  ·  每单贡献（退货前）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0" y="3200400"/>
            <a:ext cx="514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CONTRIBUTION PER ORDER, AFTER RETURNS  ·  每单贡献（退货后）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762000" y="3390900"/>
          <a:ext cx="5143500" cy="1676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6286500" y="3390900"/>
          <a:ext cx="5143500" cy="1676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4" name="Rectangle 13"/>
          <p:cNvSpPr/>
          <p:nvPr/>
        </p:nvSpPr>
        <p:spPr>
          <a:xfrm>
            <a:off x="762000" y="52197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0100" y="52197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5295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case gives only the public after-return figure: about 3,408 dollars, or 10.65 per order. The other two columns follow the same assumption; check them in class.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56864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教案只给出公域的退货后数字：约 3,408 美元，每单 10.65。另两列按同一假设推算，课上请自行核对。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each room is actually for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每个平台真正买到什么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Reading the numbers  ·  数字怎么读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TEAM KEEPS ALL THREE, WITH ONE JOB EACH  ·  三个平台都保留，各给一个任务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09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Public: buy new buyers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638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公域：拉新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809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worst contribution after returns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24350" y="1409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Platform: buy scale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24350" y="1638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平台：放量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24350" y="1809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middle cost, middle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58100" y="1409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Community: buy repeat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58100" y="1638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社群：复购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8100" y="1809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44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best per order, hard to scale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62000" y="2228850"/>
          <a:ext cx="10668000" cy="32769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5429250"/>
                <a:gridCol w="2857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Channel 渠道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to measure 用什么衡量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衡量什么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measure hides 这个指标盖住了什么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盖住什么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Livestream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Views, average watch time, product clicks, orders, basket value, returns, new-buyer share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观看、人均停留、商品点击、订单、客单价、退货率、新老客占比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Views are an input, not a result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观看是投入，不是结果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Content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Saves, shares, brand search, assisted conversion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收藏、分享、品牌搜索、辅助转化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Cheap to keep, slow to pay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留存便宜，见效慢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Social commerce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Group-buy participation, referral chain, orders per shared link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拼团参与、推荐链、每个分享链接的订单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relation stays with the platform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关系留在平台上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Private traffic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私域流量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30-day and 90-day repurchase, and the cost of the team that runs 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 与 90 天复购，以及运营团队的成本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moved from media to payroll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成本从媒体转移到人力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762000" y="56197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0100" y="56197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5695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Forty thousand views with three hundred orders is not better than twelve hundred views with ninety-six orders. Compare contribution after returns.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60864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四万观看三百单，不一定优于一千二百观看九十六单；要比较的是退货后的贡献。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 versus correction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Mobile commerce, social commerce and livestream are three parallel business models.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移动电商、社交电商、直播是三种并列商业模式。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They are device, relation and form. All three labels can sit on one transaction at once.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49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它们是设备、关系与形式三个维度，可以在同一笔交易中同时成立。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7950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Livestream brings private traffic by nature.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直播天然带来私域。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57950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7950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Livestreaming on a public platform is rented exposure. It becomes private only when viewers are moved.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57950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在公域平台直播是租来的公域曝光；只有观众转入自有渠道，私域才开始。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54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Private traffic is free, because sending a message again costs nothing.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私域免费，因为重复发消息不要钱。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3449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3449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449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Media cost falls and payroll does not: operations, content, service staff and promotions remain.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449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媒体费下降，但运营、内容、客服与促销仍在；成本从媒体转移到人力。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57950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199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high view count proves the livestream worked.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观看量高就证明直播成功。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57950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7950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7950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Views are an input. The verdict is orders, cost per order, return rate and new-buyer share.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7950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观看只是投入；成败看订单、每单成本、退货率与新老客占比。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54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Content marketing is free advertising.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49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内容营销就是免费广告。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449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3449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3449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Content must be produced, placed and maintained. It earns attention by answering, not by renting a slot.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33449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内容要生产、投放与维护；它靠回答问题赢得注意，而不是靠买位置。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865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2865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57950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199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7950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Any advertisement placed on a social platform is social commerce.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57950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社交电商就是在社交平台投放的任何广告。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57950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50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7950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commerce requires that social relations drive the deal, as in group-buy or trusted referral.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57950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社交电商要求社交关系驱动交易，例如拼团或可信推荐。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十个术语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Mobile 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移动电商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799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Trades concluded on handheld wireless devices.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3799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通过无线手持设备完成的商业交易。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commerce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社交电商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799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Commerce driven by social networks and online relations.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799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由社交网络与线上社交关系驱动的电商。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Livestream marketing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直播营销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Host produces a show live; a platform carries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3799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主播现场生产节目，由直播平台承载。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Public traffic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公域流量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3799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Exposure and visits bought once from another platform.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799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从其他平台一次性购买的曝光与访问。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Private traffic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私域流量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99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Audience the firm owns; repeat touch adds no media cost.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799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企业自己拥有、重复触达不增加媒体成本的受众。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5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Content marketing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内容营销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8300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Assets that earn visits, ranking and interaction.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8300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获取访问、排名与互动的内容资产。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389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Display advertising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389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展示广告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Banners, rich media and video bought by placement.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58300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按曝光位置购买的横幅、富媒体与视频。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5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89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Rich media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89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富媒体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58300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Display ads with animation, interaction or video.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8300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含动画、交互或视频的展示广告。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865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389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DTC (direct to customer)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89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直面消费者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300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Selling without intermediaries.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58300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不经中间商、直接面向消费者经营。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389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sign-on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89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社交登录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58300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Logging in with a social account so ties and preferences are visible.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58300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用社交账号登录，使平台可识别关系与偏好。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6096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6096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6172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Three of these ten are dimensions, not channels. Using a channel word where a dimension word belongs is what makes plans fail.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400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这十个词里有三个是维度而不是渠道；把维度说成渠道，正是计划失败的地方。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239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Think of a livestream you watched. Which of the four features kept you there? Did you buy?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4478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回想一场你看过的直播：四项特色中哪一项让你留下？你下单了吗？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7145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number and a condition, not with a preference.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3050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950" y="22860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only one channel from the case can be kept, which one, and what indicator defends the choice?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6098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如果案例中只能保留一个渠道，你保留哪个？会用什么指标为选择辩护？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8765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number and a condition, not with a preference.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467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4480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might a seller accept a higher cost per order on the public platform? Give two good reasons and one bad one.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950" y="37719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卖家为什么可能接受公域平台更高的每单成本？给出两个正当理由与一个糟糕理由。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038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number and a condition, not with a preference.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629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46101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do you tell content that seeds demand apart from content that is only entertainment?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49339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你如何区分“种下需求的内容”与“只是娱乐的内容”？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52006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number and a condition, not with a preference.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strongest answers name the dimension first, then the indicator that would prove the choice right.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最好的答案会先说出维度，再说能证明这个选择正确的指标。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Design a two-platform livestream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设计一场双平台直播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12 minutes  · 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096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096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4287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1430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 one product and two platforms; write assumed audience size and traffic cost.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447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选一个商品与两个平台，写出受众规模与流量成本假设。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13525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Assumptions written down.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1145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1145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5336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2247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Give each of the four features one task and one indicator.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5527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为四项特色各分配一个具体任务与一个指标。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247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24574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Feature → task → indicator.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194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32194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32194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6385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3352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Estimate orders, basket value, return rate and team cost; compute contribution per order.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3657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估算订单、客单价、退货率与团队成本，计算每单贡献。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3900" y="3352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43900" y="35623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contribution figure per platform.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243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62000" y="43243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43243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7434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85900" y="44577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one indicator to check in 30 days that proves an asset is being built.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85900" y="47625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写出 30 天后要检查的一个指标，用来证明在积累资产。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44577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3900" y="46672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asset indicator.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550545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56197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STUDENT OUTPUT  ·  学生产出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page: two platform columns, four features mapped to tasks, and contribution per order for each.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quick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 before discussion  ·  先答再讨论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110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dimension behind each label: mobile commerce, social commerce, livestream.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42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说出三个标签各自的维度：移动电商、社交电商、直播。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62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954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20574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is a livestream on a public short-video platform not private traffic?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2381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在公域短视频平台直播，为什么不算私域流量？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914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300" y="3009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Public: 40,000 views, 320 orders. Community: 1,200 views, 96 orders. Which pays better per order, and why keep the other?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3333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公域 4 万观看 320 单，社群 1200 观看 96 单：哪个每单更赚钱？为什么还要保留另一个？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67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0005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38300" y="3962399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Rich media about 300 per cent more visits; in-stream video 12 times rich media and 27 times banner. What do these prove?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300" y="4286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富媒体访问提升近 300%、贴片视频是富媒体 12 倍、横幅 27 倍：这些数字证明了什么？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81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300" y="491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how-to-size video keeps bringing views after the budget stops; a banner stops the same day. Which is content, which is advertising?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523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停投后尺码视频仍带来观看，横幅当天消失：哪个是内容，哪个是展示广告？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886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86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an answer names only a channel and not a dimension or a number, it is a preference, not an analysis.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191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如果答案只点出一个渠道，没有点出维度或数字，那是偏好，不是分析。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Take-aways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to carry into Lesson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ARGUMENT  ·  本课的结论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Three dimensions answer three questions: where the trade runs, why trust exists, when decision is compressed.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三个维度回答三个问题：交易跑在哪、信任从何来、决策何时被压缩。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Content accumulates an asset; display advertising rents a position; livestream buys a slot.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内容积累资产，展示广告租位置，直播买时段。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Public room buys reach, platform room buys scale, own community buys repeat.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公域直播间买触达，平台直播间买规模，自有社群买复购。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TO DO WITH IT  ·  怎么用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Before a show: give each feature a task and an indicator.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4705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开播前：给每项特色一个任务与一个指标。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1616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51751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After a show: compare contribution per order after returns.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15101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播完后：比较退货后的每单贡献。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5201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45570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what each channel keeps costing once the night ends.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65496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问每个平台在直播结束后还要继续花什么。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4038600"/>
          <a:ext cx="10668000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8500"/>
                <a:gridCol w="3810000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说法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is 它是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它是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is not 它不是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它不是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 view count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观看量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 input you paid for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你付了钱的投入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result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一个结果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 private community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自有社群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channel you must staff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要有人运营的渠道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Free reach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免费触达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 livestream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一场直播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format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一种形式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traffic type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一种流量类型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638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638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channels do not replace each other; they have different cost structures. The skill is combining them and measuring each joint.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6105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渠道之间不是替代关系，它们的成本结构不同；真正的能力是组合它们并逐环衡量。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and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来源与口径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Where each figure comes from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8" cy="4299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/>
                <a:gridCol w="1428750"/>
                <a:gridCol w="4190999"/>
                <a:gridCol w="295275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位置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§2.5, §2.6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M-commerce definition; social commerce definition and its five drivers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移动电商定义；社交电商定义与五项驱动力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two dimensions and the 90 billion figure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两个维度与 900 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Fig 2-10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Retail m-commerce revenue via eMarketer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零售移动电商收入（eMarketer 转引）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2.8 trillion and 4.5 trillion figures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2.8 万亿与 4.5 万亿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§3.3.3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Display advertising multiples, MediaMind 2012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展示广告倍数（MediaMind, 2012）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Relative attention only, not a guaranteed lift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只说明相对注意力，不是必然提升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§3.3.7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 marketing spend about 250 billion of about 340 billion online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移动营销支出约 2500 亿，占线上营销约 3400 亿的 70% 以上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Advertising money, not goods sold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是广告钱，不是成交额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§3.5.1, §3.5.1.1—3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Livestream definition, 2016 timeline, four features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直播定义、2016 年时间线与四项特色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 and features; not a profit claim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定义与特色，不是盈利保证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§3.5.4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Content marketing definition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内容营销定义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Versus display advertising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与展示广告的区别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QuestMobile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2021 annual report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China mobile shopping users above 1.1 billion by December 2021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截至 2021 年 12 月中国移动购物用户超 11 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user count, not orders or value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用户数，不是订单与金额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Teaching case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livestream, three platforms; all performance figures simulated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一场直播三个平台；所有表现数字为教学模拟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Arithmetic practice only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仅用于算术练习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530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530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292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number here carries a year and a calibre. Drop either label and the number stops being usable for a decision.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这里每个数字都带年份与口径；丢掉任何一个标签，这个数字就不能用于决策。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12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762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990599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12  ·  MOBILE, SOCIAL AND LIVESTREAM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9525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Name the dimension,</a:t>
            </a:r>
          </a:p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name the cost.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527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先说维度，再说成本。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0099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238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NEXT: LESSON 13  ·  下一课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sales funnel: turning one bad month into a countable leak.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销售漏斗：把一个难看的月份变成一处可以计数的漏水点。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476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跨境电商概论  ·  Cross-border Ecommerce  ·  Guilin Tourism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72440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授课教师  宋友开   ·   2026—2027 学年第一学期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334000"/>
            <a:ext cx="1009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platform livestream rents you a crowd. Only a channel you own remembers you tomorrow.”</a:t>
            </a:r>
          </a:p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/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收束一句话：平台直播租给你一群人；只有你自己的渠道明天还记得你。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