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2020 B2C online retail (US$ bn)</c:v>
                </c:pt>
              </c:strCache>
            </c:strRef>
          </c:tx>
          <c:spPr>
            <a:solidFill>
              <a:srgbClr val="3D7BD9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Impressions 曝光</c:v>
                </c:pt>
                <c:pt idx="1">
                  <c:v>Clicks 点击</c:v>
                </c:pt>
                <c:pt idx="2">
                  <c:v>Carts 加购</c:v>
                </c:pt>
                <c:pt idx="3">
                  <c:v>Orders 下单</c:v>
                </c:pt>
                <c:pt idx="4">
                  <c:v>Payments 支付</c:v>
                </c:pt>
                <c:pt idx="5">
                  <c:v>Repurchases 复购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10000</c:v>
                </c:pt>
                <c:pt idx="1">
                  <c:v>500</c:v>
                </c:pt>
                <c:pt idx="2">
                  <c:v>100</c:v>
                </c:pt>
                <c:pt idx="3">
                  <c:v>40</c:v>
                </c:pt>
                <c:pt idx="4">
                  <c:v>30</c:v>
                </c:pt>
                <c:pt idx="5">
                  <c:v>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sz="1102" b="1">
                  <a:solidFill>
                    <a:srgbClr val="0E2A47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5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DCE3EC"/>
            </a:solidFill>
          </a:ln>
        </c:spPr>
        <c:txPr>
          <a:bodyPr/>
          <a:lstStyle/>
          <a:p>
            <a:pPr>
              <a:defRPr sz="1152" b="1">
                <a:solidFill>
                  <a:srgbClr val="12202E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2200.0"/>
          <c:min val="0.0"/>
        </c:scaling>
        <c:delete/>
        <c:axPos val="b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102">
          <a:solidFill>
            <a:srgbClr val="46586D"/>
          </a:solidFill>
          <a:latin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905750" y="-1143000"/>
            <a:ext cx="5334000" cy="53340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953500" y="-95250"/>
            <a:ext cx="3238500" cy="32385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810750" y="762000"/>
            <a:ext cx="1524000" cy="1524000"/>
          </a:xfrm>
          <a:prstGeom prst="ellipse">
            <a:avLst/>
          </a:prstGeom>
          <a:noFill/>
          <a:ln w="15240">
            <a:solidFill>
              <a:srgbClr val="24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-1333500" y="4476750"/>
            <a:ext cx="4000500" cy="4000500"/>
          </a:xfrm>
          <a:prstGeom prst="ellipse">
            <a:avLst/>
          </a:prstGeom>
          <a:noFill/>
          <a:ln w="19050">
            <a:solidFill>
              <a:srgbClr val="1637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000" y="914400"/>
            <a:ext cx="43815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2000" y="1047749"/>
            <a:ext cx="609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9DB6D6"/>
                </a:solidFill>
                <a:latin typeface="Arial"/>
                <a:ea typeface="Arial"/>
                <a:cs typeface="Arial"/>
              </a:rPr>
              <a:t>GUILIN TOURISM UNIVERSITY   ·   桂林旅游学院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4287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L E S S O N   1 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1695450"/>
            <a:ext cx="108585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 did they</a:t>
            </a:r>
          </a:p>
          <a:p>
            <a:pPr algn="l">
              <a:lnSpc>
                <a:spcPct val="108000"/>
              </a:lnSpc>
            </a:pPr>
            <a:r>
              <a:rPr sz="3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leak out?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3143250"/>
            <a:ext cx="990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销售漏斗  ·  六个计数与五个比率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350520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Textbook §3.4, §3.4.1 and Fig 3-2, read against §3.1.1 and Fig 3-1   ·   a 90-minute bilingual lesson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2000" y="4000500"/>
            <a:ext cx="28575" cy="3810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53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90 minutes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53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一课时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147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480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English first, Chinese support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480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英文在前 · 中文在后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674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007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Lessons 10, 12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007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前置知识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4201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5534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2026 – 2027 Semester 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534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2026—2027 学年第一学期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62000" y="4724400"/>
            <a:ext cx="10668000" cy="9525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2000" y="4953000"/>
            <a:ext cx="5334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Course  ·  跨境电商概论  Cross-border Ecommerce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2000" y="5181600"/>
            <a:ext cx="5334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Instructor  授课教师  宋友开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00" y="5638800"/>
            <a:ext cx="99060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91" b="1" i="1">
                <a:solidFill>
                  <a:srgbClr val="8FA9C8"/>
                </a:solidFill>
                <a:latin typeface="Georgia"/>
                <a:ea typeface="Georgia"/>
                <a:cs typeface="Georgia"/>
              </a:rPr>
              <a:t>“One rate hides five leaks. A funnel is a list of counts before it is a percentage.”</a:t>
            </a:r>
          </a:p>
          <a:p>
            <a:pPr algn="l">
              <a:lnSpc>
                <a:spcPct val="140000"/>
              </a:lnSpc>
            </a:pPr>
            <a:r>
              <a:rPr sz="1128" b="0" i="0">
                <a:solidFill>
                  <a:srgbClr val="5F7DA3"/>
                </a:solidFill>
                <a:latin typeface="微软雅黑"/>
                <a:ea typeface="微软雅黑"/>
                <a:cs typeface="微软雅黑"/>
              </a:rPr>
              <a:t>一句话先记住：一个比率藏着五种流失；漏斗先是一串计数，然后才是百分比。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this lesson runs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本课的组织方式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90 min  ·  from one rate to countable leaks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0" y="1066800"/>
            <a:ext cx="47625" cy="9144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9650" y="1047749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12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33550" y="10858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9650" y="14668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Warm-up: one thousand, twenty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9650" y="17145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案例开场：一千人，二十单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67500" y="15049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One rate, five different leaks.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62000" y="21336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9650" y="21145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34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3550" y="21526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9650" y="25336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Six counts and the arithmetic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9650" y="27813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六个计数与算术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67500" y="25717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Layer rates, drop-offs, overall rate.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2000" y="32004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09650" y="31813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26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3550" y="32194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9650" y="36004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Diagnose first, then forecast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9650" y="3848099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先诊断，再预测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67500" y="36385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Two uses of one report, in that order.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62000" y="42672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09650" y="42481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18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33550" y="42862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9650" y="46672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Case, task and close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9650" y="49149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案例、任务与收束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67500" y="47053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Fix the checkout before buying traffic.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5334000"/>
            <a:ext cx="1066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62000" y="55626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00100" y="55626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52500" y="56388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Every part of this lesson answers one question: which layer leaked, and what is one point of improvement worth there?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2500" y="58674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本课每个环节都在回答一个问题：哪一层漏了，那一个百分点在这里值多少？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13  ·  跨境电商概论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02 / 28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you will be able to 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By the end of the lesson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10287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2550" y="1000125"/>
            <a:ext cx="10096500" cy="51028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Draw the sales funnel and name the six measurable stages from impression through repurchase.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画出销售漏斗，并说出从曝光到复购的六个可测阶段。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22479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2000" y="22479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52550" y="2219325"/>
            <a:ext cx="10096500" cy="51028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Compute layer rates, drop-off rates and the overall rate from one set of counts, and check the arithmetic.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用一组计数计算各层转化率、流失率与整体转化率，并核对算式。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2000" y="34671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2000" y="34671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2550" y="3438525"/>
            <a:ext cx="10096500" cy="51028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Use the funnel report for two purposes: diagnosing the stuck layer and forecasting orders from traffic.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把漏斗报告用于两个目的：诊断卡点与由流量预测订单。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2000" y="46863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46863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52550" y="4657725"/>
            <a:ext cx="10096500" cy="51028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Separate the seller funnel from the five buyer stages, and explain why the funnel is not a linear law.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区分卖家漏斗与买家决策五阶段，并解释漏斗为何不是线性定律。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2000" y="5905500"/>
            <a:ext cx="1066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2000" y="6057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Each objective maps to §3.4, §3.4.1, Fig 3-2 or §3.1.1.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13  ·  跨境电商概论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03 / 28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ROLE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 this lesson sits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本课定位与前置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Lessons 10, 12 → 13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14325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BEFORE THIS LESSON  ·  前置知识（第 10、12 课）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7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Consumer decision stages and trust evidence (Lesson 10).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663167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消费者决策五阶段与信任证据（第 10 课）。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0741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004300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Traffic, content and livestream conversion (Lesson 12).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219667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流量、内容与直播转化（第 12 课）。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630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560800"/>
            <a:ext cx="45148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You can describe a buyer and a channel; this lesson counts what each handover costs.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2982010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你已能描述买家与渠道；本课计数每次交接丢了多少人。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0599" y="3600450"/>
            <a:ext cx="466725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buyer side asks what to say next. The seller side asks how many stayed.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96000" y="990599"/>
            <a:ext cx="5334000" cy="31432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24600" y="1143000"/>
            <a:ext cx="4857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WHAT THIS LESSON DOES  ·  本课作用</a:t>
            </a:r>
          </a:p>
        </p:txBody>
      </p:sp>
      <p:sp>
        <p:nvSpPr>
          <p:cNvPr id="23" name="Oval 22"/>
          <p:cNvSpPr/>
          <p:nvPr/>
        </p:nvSpPr>
        <p:spPr>
          <a:xfrm>
            <a:off x="6334125" y="1517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77000" y="1447800"/>
            <a:ext cx="4705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Break sales into six counts and five ratios.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77000" y="1663167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把销量拆成六个计数与五个比率。</a:t>
            </a:r>
          </a:p>
        </p:txBody>
      </p:sp>
      <p:sp>
        <p:nvSpPr>
          <p:cNvPr id="26" name="Oval 25"/>
          <p:cNvSpPr/>
          <p:nvPr/>
        </p:nvSpPr>
        <p:spPr>
          <a:xfrm>
            <a:off x="6334125" y="20741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77000" y="2004300"/>
            <a:ext cx="4705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Turn a bad month into one diagnosed, forecastable leak.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77000" y="2219667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让一个难看的月份变成一处可诊断、可预测的漏水点。</a:t>
            </a:r>
          </a:p>
        </p:txBody>
      </p:sp>
      <p:sp>
        <p:nvSpPr>
          <p:cNvPr id="29" name="Oval 28"/>
          <p:cNvSpPr/>
          <p:nvPr/>
        </p:nvSpPr>
        <p:spPr>
          <a:xfrm>
            <a:off x="6334125" y="2630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77000" y="2560800"/>
            <a:ext cx="4705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Keep the funnel separate from the buyer decision stages.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77000" y="2776167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把漏斗与买家决策阶段分开。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24600" y="3600450"/>
            <a:ext cx="485775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click cannot tell you the buyer is considering. It can only tell you a visit happened.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44767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0100" y="44767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52500" y="45529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Lesson 10 modelled the buyer is mind; Lesson 13 builds the seller is dashboard. They can be placed side by side, not merged.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" y="47815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第 10 课建模买家的脑；第 13 课搭卖家的仪表盘。两者可以对照，不能合并。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13  ·  跨境电商概论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04 / 28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One thousand saw it, twenty bought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一千人看到，二十人购买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Teaching example  ·  教学算例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990599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5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Overall conversion is 2%. The team argues about whether 2% is good.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1314450"/>
            <a:ext cx="10668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整体转化率 2%，团队在争论这个数字好不好。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1638300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THE NUMBER HIDES FIVE DIFFERENT LEAKS  ·  这个数字藏着五种不同的流失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1905000"/>
            <a:ext cx="10668000" cy="5905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2000250"/>
            <a:ext cx="285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33500" y="1981199"/>
            <a:ext cx="2857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Never clicked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33500" y="2209800"/>
            <a:ext cx="285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从没点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81500" y="200025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800 of 1,000 left at once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81500" y="2209800"/>
            <a:ext cx="304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一千人里有八百人当场离开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620000" y="2133600"/>
            <a:ext cx="3619500" cy="1333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620000" y="2133600"/>
            <a:ext cx="3429000" cy="1333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62000" y="2552700"/>
            <a:ext cx="10668000" cy="5905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14400" y="2647950"/>
            <a:ext cx="285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33500" y="2628900"/>
            <a:ext cx="2857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Clicked, no cart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33500" y="2857500"/>
            <a:ext cx="285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点了没加购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81500" y="264795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110 of 200 did not add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81500" y="2857500"/>
            <a:ext cx="304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二百次点击里有一百一十次没加购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620000" y="2781300"/>
            <a:ext cx="3619500" cy="1333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620000" y="2781300"/>
            <a:ext cx="685800" cy="1333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62000" y="3200400"/>
            <a:ext cx="10668000" cy="5905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14400" y="3295650"/>
            <a:ext cx="285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33500" y="3276600"/>
            <a:ext cx="2857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Cart, no order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33500" y="3505200"/>
            <a:ext cx="285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加购后放弃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81500" y="329565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50 of 90 walked away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381500" y="3505200"/>
            <a:ext cx="304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九十次加购里有五十次放弃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620000" y="3429000"/>
            <a:ext cx="3619500" cy="1333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7620000" y="3429000"/>
            <a:ext cx="304800" cy="13335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762000" y="3848099"/>
            <a:ext cx="10668000" cy="5905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14400" y="3943350"/>
            <a:ext cx="285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333500" y="3924300"/>
            <a:ext cx="2857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Ordered, not paid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333500" y="4152900"/>
            <a:ext cx="285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下单后没付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381500" y="394335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20 of 40 failed to settle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381500" y="4152900"/>
            <a:ext cx="304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四十单里有二十单没有支付成功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620000" y="4076699"/>
            <a:ext cx="3619500" cy="1333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7620000" y="4076699"/>
            <a:ext cx="152400" cy="13335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762000" y="4495800"/>
            <a:ext cx="10668000" cy="5905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914400" y="4591050"/>
            <a:ext cx="285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05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333500" y="4572000"/>
            <a:ext cx="2857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Paid, never returned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333500" y="4800600"/>
            <a:ext cx="285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付过一次再没回来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381500" y="459105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16 of 20 bought only once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381500" y="4800600"/>
            <a:ext cx="304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二十位买家里十六位只买了一次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620000" y="4724400"/>
            <a:ext cx="3619500" cy="1333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7620000" y="4724400"/>
            <a:ext cx="95250" cy="13335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762000" y="52006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800100" y="52006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952500" y="52768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Each leak has its own denominator and its own possible repair. One rate cannot rank them.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52500" y="55054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每种流失都有自己的分母和可能的修法；一个比率没法给它们排序。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762000" y="5867400"/>
            <a:ext cx="10668000" cy="419100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90599" y="5962650"/>
            <a:ext cx="990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4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Which leak do you repair first, and how do you know that one is the cheapest to fix?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13  ·  跨境电商概论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05 / 28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FOCUS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to master, what to watch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学习重点与难点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Focus and pitfalls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810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KEY POINTS  ·  学习重点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10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funnel is a string of counts, not a conversion rate; each layer has its own denominator.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82963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漏斗是一串计数，不是一个转化率；每层有自己的分母。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2070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14385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One percentage point is worth different amounts at different layers; compare by money, not by points.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52568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一个百分点在不同层的价值不同，诊断要比较钱，而不只是比率。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903101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8399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report supports diagnosis and forecasting, but the model is not linear and does not measure profit.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22173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漏斗报告支持诊断与预测，但模型不是线性的，也不衡量利润。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990599"/>
            <a:ext cx="5143500" cy="3810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DIFFICULTIES  ·  可能的难点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15110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14478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Declaring the product is bad from one overall rate, without locating the leaking layer.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182963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只报一个整体转化率就断言商品不行，没有定位漏在哪一层。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22070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214385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Comparing a single layer rate with a generic benchmark instead of with your own baseline and segments.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252568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拿单层比率与通用基准比较，而不是与自己的基线、分群比较。</a:t>
            </a:r>
          </a:p>
        </p:txBody>
      </p:sp>
      <p:sp>
        <p:nvSpPr>
          <p:cNvPr id="28" name="Oval 27"/>
          <p:cNvSpPr/>
          <p:nvPr/>
        </p:nvSpPr>
        <p:spPr>
          <a:xfrm>
            <a:off x="6524625" y="2903101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67500" y="28399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Assuming buyers walk through in order, ignoring that they loop, compare across devices and return days later.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7500" y="3221732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假定买家按漏斗线性走完，忽略他们会循环、跨设备比较、过几天再回来。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62000" y="5029200"/>
            <a:ext cx="10668000" cy="8001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90599" y="516255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ONE-LINE RULE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90599" y="5391150"/>
            <a:ext cx="990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Locate the layer first. Only then ask what one point of improvement there is worth in orders and money.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13  ·  跨境电商概论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06 / 28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3.4.1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funnel as the textbook defines 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教材中的销售漏斗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§3.4.1  ·  Fig 3-2  ·  wide at the top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1676400" cy="590550"/>
          </a:xfrm>
          <a:prstGeom prst="roundRect">
            <a:avLst>
              <a:gd name="adj" fmla="val 8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76300" y="1104900"/>
            <a:ext cx="152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7749" y="1104900"/>
            <a:ext cx="12763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2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Awareness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6300" y="1333500"/>
            <a:ext cx="1447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认知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38400" y="1162050"/>
            <a:ext cx="152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571750" y="1009650"/>
            <a:ext cx="1676400" cy="590550"/>
          </a:xfrm>
          <a:prstGeom prst="roundRect">
            <a:avLst>
              <a:gd name="adj" fmla="val 8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686050" y="1104900"/>
            <a:ext cx="152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57500" y="1104900"/>
            <a:ext cx="12763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Interest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86050" y="1333500"/>
            <a:ext cx="1447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兴趣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48150" y="1162050"/>
            <a:ext cx="152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1500" y="1009650"/>
            <a:ext cx="1676400" cy="590550"/>
          </a:xfrm>
          <a:prstGeom prst="roundRect">
            <a:avLst>
              <a:gd name="adj" fmla="val 8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495800" y="1104900"/>
            <a:ext cx="152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67250" y="1104900"/>
            <a:ext cx="12763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Consideration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95800" y="1333500"/>
            <a:ext cx="1447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考虑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57900" y="1162050"/>
            <a:ext cx="152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91250" y="1009650"/>
            <a:ext cx="1676400" cy="590550"/>
          </a:xfrm>
          <a:prstGeom prst="roundRect">
            <a:avLst>
              <a:gd name="adj" fmla="val 8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305550" y="1104900"/>
            <a:ext cx="152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77000" y="1104900"/>
            <a:ext cx="12763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Intent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5550" y="1333500"/>
            <a:ext cx="1447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意向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7649" y="1162050"/>
            <a:ext cx="152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001000" y="1009650"/>
            <a:ext cx="1676400" cy="590550"/>
          </a:xfrm>
          <a:prstGeom prst="roundRect">
            <a:avLst>
              <a:gd name="adj" fmla="val 8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115300" y="1104900"/>
            <a:ext cx="152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86750" y="1104900"/>
            <a:ext cx="12763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Evaluation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115300" y="1333500"/>
            <a:ext cx="1447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评估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677400" y="1162050"/>
            <a:ext cx="152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9810750" y="1009650"/>
            <a:ext cx="1676400" cy="590550"/>
          </a:xfrm>
          <a:prstGeom prst="roundRect">
            <a:avLst>
              <a:gd name="adj" fmla="val 8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925050" y="1104900"/>
            <a:ext cx="152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096500" y="1104900"/>
            <a:ext cx="12763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Purchase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925050" y="1333500"/>
            <a:ext cx="1447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购买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2000" y="1771650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29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Marketing arranged in time order: wide at the top, narrowing because leads are eliminated or decide not to buy.</a:t>
            </a:r>
          </a:p>
        </p:txBody>
      </p:sp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762000" y="2076450"/>
          <a:ext cx="10668000" cy="26494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62250"/>
                <a:gridCol w="4762500"/>
                <a:gridCol w="3143250"/>
              </a:tblGrid>
              <a:tr h="418338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Reading 读法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读法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the textbook means 教材的意思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意思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Consequence 结论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结论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743712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The funnel records actions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漏斗记录动作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It focuses on the actions of the seller or marketer, not on how the buyer feels.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它聚焦卖家或营销人采取的动作，不是买家的内心状态。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So it can be counted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因此可以被计数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43712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The funnel shows numbers and conversion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漏斗显示数量与转化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It presents how many prospects sit at each stage and how many move forward.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它呈现潜在顾客在管道各阶段的数量与转化。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So it can be forecast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因此可以被预测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43712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The shape is a simplification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形状是简化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Buyers skip stages, loop back, or enter mid-way through a search or a shared link.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买家会跳阶段、绕回，或通过搜索与分享链接从中层进入。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It is a scoreboard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它是一块记分牌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0" name="Rectangle 39"/>
          <p:cNvSpPr/>
          <p:nvPr/>
        </p:nvSpPr>
        <p:spPr>
          <a:xfrm>
            <a:off x="762000" y="43053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800100" y="43053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52500" y="43815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Keep contact at every stage and move leads down the funnel: that is the aim named in the textbook, not a promise.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52500" y="46101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教材的目标是“在每个阶段保持接触、把线索带到漏斗底部”，这是目的，不是承诺。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762000" y="5448300"/>
            <a:ext cx="10668000" cy="8382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990599" y="556260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TWO DETAILS THAT MATTER LATER  ·  后面要用到的两个细节</a:t>
            </a:r>
          </a:p>
        </p:txBody>
      </p:sp>
      <p:sp>
        <p:nvSpPr>
          <p:cNvPr id="46" name="Oval 45"/>
          <p:cNvSpPr/>
          <p:nvPr/>
        </p:nvSpPr>
        <p:spPr>
          <a:xfrm>
            <a:off x="1000125" y="5878311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143000" y="5810250"/>
            <a:ext cx="9753600" cy="2509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Stages are marketing stages; the counts you will use are dashboard events. They correspond, and they are not the same object.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143000" y="6020248"/>
            <a:ext cx="975360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教材阶段是营销阶段，待会儿要用的六个计数是仪表盘事件；两者可以对应，但不是同一个对象。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13  ·  跨境电商概论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07 / 28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COUNT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Six events the dashboard can count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仪表盘能数的六个事件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§3.4.1 stages versus measurable events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990599"/>
          <a:ext cx="10667999" cy="37650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7500"/>
                <a:gridCol w="3619500"/>
                <a:gridCol w="4190999"/>
              </a:tblGrid>
              <a:tr h="418338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Textbook stage 教材阶段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教材阶段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Countable event 可计数事件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可计数事件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Why it is kept separate 为什么分开记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为什么分开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557784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Awareness 认知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认知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Impressions 曝光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曝光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Every rate below is read against this number.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下面每个比率都以它为分母。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57784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Interest 兴趣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兴趣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Clicks (visits) 点击（访问）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点击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 visit can be counted; interest itself cannot.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访问可以计数，兴趣不能。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557784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Consideration 考虑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考虑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Carts or inquiries 加购或询盘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加购或询盘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B2B uses inquiries where carts do not exist.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B2B 与高考虑品类用询盘代替加购。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57784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Intent 意向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意向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Orders placed 下单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下单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An order still has to settle before it is a sale.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下单之后还要完成支付才算销售。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557784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Evaluation 评估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评估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Payments 支付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支付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Failure, cash on delivery and regret lose buyers here.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支付失败、货到付款与反悔都在这里丢人。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57784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Purchase 购买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购买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Repurchases 复购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复购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It measures retention, placed after the purchase.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它衡量留存，位于购买之后。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762000" y="4953000"/>
          <a:ext cx="10668000" cy="14409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7500"/>
                <a:gridCol w="4572000"/>
                <a:gridCol w="3238500"/>
              </a:tblGrid>
              <a:tr h="371856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The split 分开的地方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分开的地方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Why the textbook logic demands it 为什么必须分开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为什么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Risk if merged 合并的风险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合并的风险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Order versus payment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下单与支付分开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Payment failure, cash on delivery and risk review lose buyers after the order exists.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支付失败、货到付款与风控审核会在下单后继续流失。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Otherwise the loss is invisible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否则这段流失看不见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Repurchase versus order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复购与下单分开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Retention and acquisition answer different questions.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留存与获客回答的是不同问题。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Otherwise retention is counted as new sales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否则留存会被当成新销售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13  ·  跨境电商概论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08 / 28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MATH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Three rates, three questions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三个比率，三个问题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Definitions  ·  定义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3429000" cy="19050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09650"/>
            <a:ext cx="3429000" cy="47625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3449" y="1162050"/>
            <a:ext cx="30861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38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Layer conversion rate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3449" y="1409700"/>
            <a:ext cx="30861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单层转化率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33449" y="1676400"/>
            <a:ext cx="3086100" cy="247649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9650" y="1714500"/>
            <a:ext cx="29527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9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Next layer ÷ this layer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449" y="2000250"/>
            <a:ext cx="3086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下一层 ÷ 本层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3449" y="2247900"/>
            <a:ext cx="30861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It locates the leaking layer.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3449" y="2457450"/>
            <a:ext cx="3086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它定位漏水发生在哪一层。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1500" y="1009650"/>
            <a:ext cx="3429000" cy="19050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381500" y="1009650"/>
            <a:ext cx="3429000" cy="4762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52950" y="1162050"/>
            <a:ext cx="30861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38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Drop-off rate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52950" y="1409700"/>
            <a:ext cx="30861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流失率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52950" y="1676400"/>
            <a:ext cx="3086100" cy="247649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629150" y="1714500"/>
            <a:ext cx="29527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9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1 − layer conversion rate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52950" y="2000250"/>
            <a:ext cx="3086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一减本层转化率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52950" y="2247900"/>
            <a:ext cx="30861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Layer rate and drop-off add to 100%.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52950" y="2457450"/>
            <a:ext cx="3086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转化率与流失率相加为该层的 100%。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01000" y="1009650"/>
            <a:ext cx="3429000" cy="19050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001000" y="1009650"/>
            <a:ext cx="3429000" cy="4762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172450" y="1162050"/>
            <a:ext cx="30861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38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Overall conversion rate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172450" y="1409700"/>
            <a:ext cx="30861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整体转化率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172450" y="1676400"/>
            <a:ext cx="3086100" cy="247649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248650" y="1714500"/>
            <a:ext cx="29527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9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Bottom ÷ top of the funnel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172450" y="2000250"/>
            <a:ext cx="3086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漏斗底 ÷ 漏斗顶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172450" y="2247900"/>
            <a:ext cx="30861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It summarises the chain, and hides the leaks.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172450" y="2457450"/>
            <a:ext cx="3086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它概括整条链路，也把漏水藏起来。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62000" y="3028950"/>
            <a:ext cx="10668000" cy="13335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90599" y="316230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CHECK THE CHAIN  ·  核对算式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90599" y="3409950"/>
            <a:ext cx="99060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58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0.05 × 0.20 × 0.40 × 0.75 = 0.0030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90599" y="3733799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91" b="0" i="0">
                <a:solidFill>
                  <a:srgbClr val="A8C0E8"/>
                </a:solidFill>
                <a:latin typeface="Georgia"/>
                <a:ea typeface="Georgia"/>
                <a:cs typeface="Georgia"/>
              </a:rPr>
              <a:t>30 ÷ 10,000 = 0.30%   ·   through repurchase 6 ÷ 10,000 = 0.06%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90599" y="3981450"/>
            <a:ext cx="9906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乘积必须与首尾相除的结果一致；不一致就是分母写错了。</a:t>
            </a:r>
          </a:p>
        </p:txBody>
      </p: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762000" y="4514850"/>
          <a:ext cx="10668000" cy="19057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6000"/>
                <a:gridCol w="4572000"/>
                <a:gridCol w="3810000"/>
              </a:tblGrid>
              <a:tr h="371856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Rate 比率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比率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It answers 它回答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回答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Rule 使用规则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规则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511302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Single layer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单层比率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How many moved from this layer to the next?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本层到下一层走了多少人？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Compare with your own baseline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与自己的基线比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11302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Overall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整体比率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How many survived the whole chain?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整条链路剩多少人？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Never use it to locate a leak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不能用来定位漏水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511302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Cohort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同期群比率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How did one group behave over time?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同一组顾客随时间表现如何？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Compare groups that entered together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比较同期进入的群体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13  ·  跨境电商概论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09 / 28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Two examples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两个例子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Example 1 · Example 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4572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990599"/>
            <a:ext cx="5143500" cy="381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11239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EXAMPLE 1  ·  THE TEN-THOUSAND CHAIN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1352550"/>
            <a:ext cx="46672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623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One million? No: ten thousand impressions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599" y="16192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一万次曝光的链路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90599" y="1943100"/>
            <a:ext cx="4686300" cy="3429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04900" y="2019300"/>
            <a:ext cx="666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曝光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47850" y="2000250"/>
            <a:ext cx="1809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Impressions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10000" y="2000250"/>
            <a:ext cx="85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6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10,000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00600" y="2019300"/>
            <a:ext cx="762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13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100%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90599" y="2305050"/>
            <a:ext cx="4686300" cy="34290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104900" y="2381250"/>
            <a:ext cx="666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点击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47850" y="2362200"/>
            <a:ext cx="1809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Clicks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10000" y="2362200"/>
            <a:ext cx="85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6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500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00600" y="2381250"/>
            <a:ext cx="762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13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5%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90599" y="2667000"/>
            <a:ext cx="4686300" cy="3429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104900" y="2743200"/>
            <a:ext cx="666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加购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847850" y="2724150"/>
            <a:ext cx="1809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Carts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10000" y="2724150"/>
            <a:ext cx="85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6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100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800600" y="2743200"/>
            <a:ext cx="762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13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1%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90599" y="3028950"/>
            <a:ext cx="4686300" cy="34290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104900" y="3105150"/>
            <a:ext cx="666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下单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847850" y="3086100"/>
            <a:ext cx="1809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Orders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810000" y="3086100"/>
            <a:ext cx="85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6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40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800600" y="3105150"/>
            <a:ext cx="762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13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0.4%</a:t>
            </a:r>
          </a:p>
        </p:txBody>
      </p:sp>
      <p:sp>
        <p:nvSpPr>
          <p:cNvPr id="34" name="Rectangle 33"/>
          <p:cNvSpPr/>
          <p:nvPr/>
        </p:nvSpPr>
        <p:spPr>
          <a:xfrm>
            <a:off x="990599" y="3390900"/>
            <a:ext cx="4686300" cy="3429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104900" y="3467100"/>
            <a:ext cx="666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支付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847850" y="3448050"/>
            <a:ext cx="1809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Payments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810000" y="3448050"/>
            <a:ext cx="85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6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30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800600" y="3467100"/>
            <a:ext cx="762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13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0.3%</a:t>
            </a:r>
          </a:p>
        </p:txBody>
      </p:sp>
      <p:sp>
        <p:nvSpPr>
          <p:cNvPr id="39" name="Rectangle 38"/>
          <p:cNvSpPr/>
          <p:nvPr/>
        </p:nvSpPr>
        <p:spPr>
          <a:xfrm>
            <a:off x="990599" y="3752850"/>
            <a:ext cx="4686300" cy="34290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104900" y="3829050"/>
            <a:ext cx="666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复购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847850" y="3810000"/>
            <a:ext cx="1809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Repurchases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810000" y="3810000"/>
            <a:ext cx="85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76" b="1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800600" y="3829050"/>
            <a:ext cx="762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13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0.06%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90599" y="4229100"/>
            <a:ext cx="4667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22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0.05 × 0.20 × 0.40 × 0.75 = 0.30%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90599" y="4476750"/>
            <a:ext cx="46672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Concept: layer rates multiply into the overall rate.</a:t>
            </a:r>
          </a:p>
          <a:p>
            <a:pPr algn="l">
              <a:lnSpc>
                <a:spcPct val="120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用到的概念：单层比率相乘得到整体比率。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90599" y="5029200"/>
            <a:ext cx="46672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90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The shares in brackets are shares of impressions, not layer conversion rates.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6286500" y="990599"/>
            <a:ext cx="5143500" cy="4572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6286500" y="990599"/>
            <a:ext cx="5143500" cy="3810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515100" y="11239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EXAMPLE 2  ·  ONE POINT IS NOT ONE POINT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515100" y="1352550"/>
            <a:ext cx="46672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623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A percentage point not equivalent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515100" y="16192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一个百分点并不等价</a:t>
            </a:r>
          </a:p>
        </p:txBody>
      </p:sp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6515100" y="1943100"/>
          <a:ext cx="4686300" cy="18127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09750"/>
                <a:gridCol w="1428750"/>
                <a:gridCol w="1447800"/>
              </a:tblGrid>
              <a:tr h="371856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Move 改动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改动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Immediate effect 直接效果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直接效果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Orders 订单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订单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720471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Click rate +1 point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点击率 +1 个百分点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+100 clicks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多 100 次点击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about +6 paid orders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约多 6 单支付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20471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Payment rate +1 point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支付率 +1 个百分点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+0.3% of 40 orders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40 单的百分之零点三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about +0.4 of an order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约多 0.4 单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53" name="TextBox 52"/>
          <p:cNvSpPr txBox="1"/>
          <p:nvPr/>
        </p:nvSpPr>
        <p:spPr>
          <a:xfrm>
            <a:off x="6515100" y="3543300"/>
            <a:ext cx="466725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top layer loses far more people, and is usually the most expensive place to buy an extra order.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515100" y="4305300"/>
            <a:ext cx="46672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Concept: translate one point into orders and money.</a:t>
            </a:r>
          </a:p>
          <a:p>
            <a:pPr algn="l">
              <a:lnSpc>
                <a:spcPct val="120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用到的概念：把一个百分点折算成订单与钱。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515100" y="4819650"/>
            <a:ext cx="466725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90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Compare cost per extra order, not the size of the percentage. A small denominator makes points swing wildly.</a:t>
            </a:r>
          </a:p>
        </p:txBody>
      </p:sp>
      <p:sp>
        <p:nvSpPr>
          <p:cNvPr id="56" name="Rectangle 55"/>
          <p:cNvSpPr/>
          <p:nvPr/>
        </p:nvSpPr>
        <p:spPr>
          <a:xfrm>
            <a:off x="762000" y="57531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800100" y="57531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952500" y="58293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Compare extra orders per dollar at each layer; the biggest leak is rarely the cheapest repair.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52500" y="60579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按每增加一单的成本在各层之间比较；漏得最多的那一层往往不是最便宜的修法。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13  ·  跨境电商概论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10 / 28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USE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Two uses of one report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一份报告的两个用途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§3.4.1  ·  in this order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28575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USE ONE: DIAGNOSE  ·  用途一：诊断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221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Ask which layer loses the most people in absolute terms.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647058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问哪一层流失的绝对人数最多。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006642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1942226"/>
            <a:ext cx="4514850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Ask which layer is worst against its own baseline, not against a benchmark.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331218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问哪一层相对自己的基线最差，而不是相对通用基准。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690802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626386"/>
            <a:ext cx="45148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Then price one point of improvement at each layer.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2825645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再把每个%。一个百分点的改进折算成钱。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990599"/>
            <a:ext cx="5143500" cy="28575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USE TWO: FORECAST  ·  用途二：预测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151221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1447800"/>
            <a:ext cx="4514850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Paid orders = traffic × click rate × cart rate × order rate × payment rate.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1836791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已支付订单 = 流量 × 点击率 × 加购率 × 下单率 × 支付率。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237724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2312828"/>
            <a:ext cx="45148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Forecasting gives a basis for stock, staff and ad budget.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2512086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预测为库存、人力与广告预算提供依据。</a:t>
            </a:r>
          </a:p>
        </p:txBody>
      </p:sp>
      <p:sp>
        <p:nvSpPr>
          <p:cNvPr id="28" name="Oval 27"/>
          <p:cNvSpPr/>
          <p:nvPr/>
        </p:nvSpPr>
        <p:spPr>
          <a:xfrm>
            <a:off x="6524625" y="287167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67500" y="2807255"/>
            <a:ext cx="45148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Using only one half means using half of the tool.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7500" y="3006513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只用其中一个用途，等于只用半个工具。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62000" y="4076699"/>
            <a:ext cx="10668000" cy="12954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90599" y="421005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THE ORDER MATTERS  ·  顺序很重要</a:t>
            </a:r>
          </a:p>
        </p:txBody>
      </p:sp>
      <p:sp>
        <p:nvSpPr>
          <p:cNvPr id="33" name="Oval 32"/>
          <p:cNvSpPr/>
          <p:nvPr/>
        </p:nvSpPr>
        <p:spPr>
          <a:xfrm>
            <a:off x="1000125" y="456507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143000" y="4495800"/>
            <a:ext cx="9753600" cy="2547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Diagnose before scaling: more traffic only multiplies a downstream leak.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43000" y="4709377"/>
            <a:ext cx="975360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先诊断再放量：多买流量只会成倍放大下游的漏水。</a:t>
            </a:r>
          </a:p>
        </p:txBody>
      </p:sp>
      <p:sp>
        <p:nvSpPr>
          <p:cNvPr id="36" name="Oval 35"/>
          <p:cNvSpPr/>
          <p:nvPr/>
        </p:nvSpPr>
        <p:spPr>
          <a:xfrm>
            <a:off x="1000125" y="504358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143000" y="4974310"/>
            <a:ext cx="9753600" cy="2547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beautiful top with a broken checkout says stop spending and repair the leak.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43000" y="5187888"/>
            <a:ext cx="975360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顶部漂亮、结算崩掉，说的是别花钱、先修漏水。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62000" y="54864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00100" y="54864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52500" y="55626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After an intervention, compare the changed layer with a control group, not with last month is overall rate.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52500" y="57912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干预之后用对照组比较变化层，而不是与上个月的整体比率比。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13  ·  跨境电商概论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11 / 28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PLAN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Two ways to reach forty-five orders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达到四十五单的两条路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Forecasting  ·  预测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10668000" cy="11049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09650"/>
            <a:ext cx="47625" cy="11049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112395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38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Baseline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1371600"/>
            <a:ext cx="2857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基准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90999" y="11430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10,000 impressions → 30 paid orders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90999" y="1390650"/>
            <a:ext cx="2857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1 万次曝光带来 30 单支付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29500" y="1143000"/>
            <a:ext cx="381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8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Attach a basket value and the orders become money.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29500" y="1409700"/>
            <a:ext cx="381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乘上客单价，订单才变成钱。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2000" y="2209800"/>
            <a:ext cx="10668000" cy="11049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62000" y="2209800"/>
            <a:ext cx="47625" cy="11049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90599" y="23241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38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Path A: buy traffic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0599" y="2571750"/>
            <a:ext cx="2857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路径 A：买流量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90999" y="234315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15,000 impressions at unchanged rates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90999" y="2590800"/>
            <a:ext cx="2857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比率不变，曝光加到 1.5 万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29500" y="2343150"/>
            <a:ext cx="381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8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45 orders cost one third more media; nothing downstream improves.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29500" y="2609850"/>
            <a:ext cx="381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45 单多花三分之一媒体费，下游一点没变。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2000" y="3409950"/>
            <a:ext cx="10668000" cy="11049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62000" y="3409950"/>
            <a:ext cx="47625" cy="110490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90599" y="352425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38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Path B: lift the layers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90599" y="3771900"/>
            <a:ext cx="2857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路径 B：抬比率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190999" y="35433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Four steps each up 10% relative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190999" y="3790949"/>
            <a:ext cx="2857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四个转化步骤各相对提升 10%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29500" y="3543300"/>
            <a:ext cx="381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8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1.1 to the fourth power is about 1.46: 30 orders become about 44.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29500" y="3810000"/>
            <a:ext cx="381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1.1 的四次方约 1.46：30 单变成约 44 单。</a:t>
            </a:r>
          </a:p>
        </p:txBody>
      </p: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762000" y="4705350"/>
          <a:ext cx="10668000" cy="17430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67000"/>
                <a:gridCol w="4667250"/>
                <a:gridCol w="3333750"/>
              </a:tblGrid>
              <a:tr h="348615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Assumption 假设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假设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How to state it 怎么写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怎么写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Warning 提醒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提醒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464820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Rates hold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比率不变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Write which rates you assume stable, and test high and low scenarios.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写明假定哪些比率稳定，并用高低两情景做压力测试。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 point forecast without assumptions is decoration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没有假设的点预测只是装饰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464820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Sample is big enough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样本足够大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Four of fifty is noise; fifty of five thousand is a signal.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五十里面的四个是噪声；五千里面的五十是信号。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Check the denominator before quoting a rate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引用比率前先查分母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464820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Reversals are outside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反转不计入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Returns and cancellations mean a paid order is not final revenue.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退货与取消意味着已支付订单不是最终收入。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Close the report only after the return window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过了退货窗口再结报告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13  ·  跨境电商概论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12 / 28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LIMIT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Buyers do not walk in a straight line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买家不走直线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Model limits  ·  模型边界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5143500" cy="10668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09650"/>
            <a:ext cx="38100" cy="10668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52500" y="1123950"/>
            <a:ext cx="457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4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They loop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2500" y="1371600"/>
            <a:ext cx="4572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买家会循环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16192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Click, leave, compare on another device, read reviews, return days later.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2500" y="184785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点击、离开、换设备比较、看评价、过几天再回来。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86500" y="1009650"/>
            <a:ext cx="5143500" cy="10668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86500" y="1009650"/>
            <a:ext cx="38100" cy="10668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77000" y="1123950"/>
            <a:ext cx="457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4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They enter mid-way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77000" y="1371600"/>
            <a:ext cx="4572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有人从中层进入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77000" y="16192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shared link or a creator mention drops the buyer straight into a product page.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77000" y="184785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分享链接或达人推荐让买家直接进入商品页。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2000" y="2228850"/>
            <a:ext cx="5143500" cy="10668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62000" y="2228850"/>
            <a:ext cx="38100" cy="10668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52500" y="2343150"/>
            <a:ext cx="457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4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Repeat skips the top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2500" y="2590800"/>
            <a:ext cx="4572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复购绕过顶部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2500" y="28384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returning customer never sees the top of your funnel again.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52500" y="306705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回头客不会再经过你的漏斗顶部。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86500" y="2228850"/>
            <a:ext cx="5143500" cy="10668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286500" y="2228850"/>
            <a:ext cx="38100" cy="10668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77000" y="2343150"/>
            <a:ext cx="457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4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Returns reverse payment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77000" y="2590800"/>
            <a:ext cx="4572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退货反转支付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77000" y="28384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cancellation can undo revenue after the report has closed.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77000" y="306705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退货与取消会在报告关闭后反转金额。</a:t>
            </a:r>
          </a:p>
        </p:txBody>
      </p: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762000" y="3581400"/>
          <a:ext cx="10668000" cy="20684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67000"/>
                <a:gridCol w="4572000"/>
                <a:gridCol w="3429000"/>
              </a:tblGrid>
              <a:tr h="395097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Model 模型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模型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It describes 它描述什么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描述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It answers 它回答什么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回答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557784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Sales funnel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销售漏斗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Six countable seller-side events and their conversion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卖家侧六个可数事件及其转化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How many we lost at each handover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每次交接丢了多少人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57784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Decision stages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决策五阶段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Need, search, evaluation, purchase, post-purchase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需求、搜索、评估、购买、购后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What the buyer asks at each moment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买家此刻在问什么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557784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B2B reality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B2B 现实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Longer cycles, several people involved, purchase without a cart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周期更长、多人参与、可能没有加购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Why one model rarely fits both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为什么一套模型难同时适用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4" name="Rectangle 33"/>
          <p:cNvSpPr/>
          <p:nvPr/>
        </p:nvSpPr>
        <p:spPr>
          <a:xfrm>
            <a:off x="762000" y="57721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00100" y="57721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52500" y="58483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Stage counts cannot show that a buyer is considering. They show that a visit happened.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2500" y="60769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阶段计数不表示买家“正在考虑”，只表示发生了一次访问。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13  ·  跨境电商概论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13 / 28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BLIND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healthy funnel can still lose money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漏斗健康不等于生意赚钱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What the report leaves out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3429000" cy="11049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3449" y="1143000"/>
            <a:ext cx="30861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4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Logistics cost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449" y="1390650"/>
            <a:ext cx="30861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物流成本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3449" y="1638300"/>
            <a:ext cx="30861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Not in any layer rate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81500" y="1009650"/>
            <a:ext cx="3429000" cy="11049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52950" y="1143000"/>
            <a:ext cx="30861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4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Commission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52950" y="1390650"/>
            <a:ext cx="30861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佣金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52950" y="1638300"/>
            <a:ext cx="30861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Taken after the sale, absent here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01000" y="1009650"/>
            <a:ext cx="3429000" cy="11049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72450" y="1143000"/>
            <a:ext cx="30861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4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Discounts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72450" y="1390650"/>
            <a:ext cx="30861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折扣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72450" y="1638300"/>
            <a:ext cx="30861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Lower revenue, same order count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2000" y="2266950"/>
            <a:ext cx="3429000" cy="11049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33449" y="2400300"/>
            <a:ext cx="30861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4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Gross margin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3449" y="2647950"/>
            <a:ext cx="30861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毛利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33449" y="2895600"/>
            <a:ext cx="30861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The report stops at the payment event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381500" y="2266950"/>
            <a:ext cx="3429000" cy="11049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52950" y="2400300"/>
            <a:ext cx="30861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4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Product quality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52950" y="2647950"/>
            <a:ext cx="30861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产品质量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52950" y="2895600"/>
            <a:ext cx="30861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Returns arrive after the window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001000" y="2266950"/>
            <a:ext cx="3429000" cy="11049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172450" y="2400300"/>
            <a:ext cx="30861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4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Demand itself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172450" y="2647950"/>
            <a:ext cx="30861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需求本身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172450" y="2895600"/>
            <a:ext cx="30861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No tool creates demand that is not there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62000" y="3543300"/>
            <a:ext cx="10668000" cy="18097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90599" y="3676649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SENTENCE TO REMEMBER  ·  要记住的一句话</a:t>
            </a:r>
          </a:p>
        </p:txBody>
      </p:sp>
      <p:sp>
        <p:nvSpPr>
          <p:cNvPr id="35" name="Oval 34"/>
          <p:cNvSpPr/>
          <p:nvPr/>
        </p:nvSpPr>
        <p:spPr>
          <a:xfrm>
            <a:off x="1000125" y="4034108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143000" y="3962399"/>
            <a:ext cx="9753600" cy="262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68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funnel report is a process report, not a financial statement.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43000" y="4183137"/>
            <a:ext cx="975360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漏斗报告是过程报告，不是财务报表。</a:t>
            </a:r>
          </a:p>
        </p:txBody>
      </p:sp>
      <p:sp>
        <p:nvSpPr>
          <p:cNvPr id="38" name="Oval 37"/>
          <p:cNvSpPr/>
          <p:nvPr/>
        </p:nvSpPr>
        <p:spPr>
          <a:xfrm>
            <a:off x="1000125" y="452370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143000" y="4452001"/>
            <a:ext cx="9753600" cy="262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68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It can look healthy while the business loses money, because it never subtracts logistics, commission, discount or margin.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43000" y="4672739"/>
            <a:ext cx="975360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它可以看起来很健康而生意在亏钱，因为它从不扣物流、佣金、折扣与毛利。</a:t>
            </a:r>
          </a:p>
        </p:txBody>
      </p:sp>
      <p:sp>
        <p:nvSpPr>
          <p:cNvPr id="41" name="Oval 40"/>
          <p:cNvSpPr/>
          <p:nvPr/>
        </p:nvSpPr>
        <p:spPr>
          <a:xfrm>
            <a:off x="1000125" y="5013311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1143000" y="4941603"/>
            <a:ext cx="9753600" cy="262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68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Use it to decide where to look; then open the ledger before deciding what to do.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143000" y="5162341"/>
            <a:ext cx="975360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用它决定该看哪里；决定做什么之前，先打开账本。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62000" y="53911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800100" y="53911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52500" y="54673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Process tells you where to look. The ledger tells you whether acting there is worth it.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52500" y="56959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过程告诉你该看哪里；账本告诉你在那里动手是否值得。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13  ·  跨境电商概论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14 / 28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FIG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Counts for the six stages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六个阶段的样本人数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Teaching illustration  ·  教学算例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762000" y="1028700"/>
          <a:ext cx="5715000" cy="3810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62000" y="4914900"/>
            <a:ext cx="571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4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人数 · 本课教学算例，非真实店铺数据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67500" y="1028700"/>
            <a:ext cx="4762500" cy="25717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96100" y="1181100"/>
            <a:ext cx="4286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HOW TO READ IT  ·  怎样读这张图</a:t>
            </a:r>
          </a:p>
        </p:txBody>
      </p:sp>
      <p:sp>
        <p:nvSpPr>
          <p:cNvPr id="13" name="Oval 12"/>
          <p:cNvSpPr/>
          <p:nvPr/>
        </p:nvSpPr>
        <p:spPr>
          <a:xfrm>
            <a:off x="6905625" y="155031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048500" y="1485900"/>
            <a:ext cx="4133849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Bars are drawn by count, so the last three lie almost flat on the axis. That shape is the funnel.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48500" y="1874891"/>
            <a:ext cx="4133849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柱子按人数绘制，后三根几乎贴地；这正是漏斗的形状。</a:t>
            </a:r>
          </a:p>
        </p:txBody>
      </p:sp>
      <p:sp>
        <p:nvSpPr>
          <p:cNvPr id="16" name="Oval 15"/>
          <p:cNvSpPr/>
          <p:nvPr/>
        </p:nvSpPr>
        <p:spPr>
          <a:xfrm>
            <a:off x="6905625" y="223447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048500" y="2170060"/>
            <a:ext cx="4133849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In charts of this kind the bracket is a share of impressions, not the layer conversion rate.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48500" y="2559052"/>
            <a:ext cx="4133849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同类图里括号是占曝光比例，不是逐层转化率。</a:t>
            </a:r>
          </a:p>
        </p:txBody>
      </p:sp>
      <p:sp>
        <p:nvSpPr>
          <p:cNvPr id="19" name="Oval 18"/>
          <p:cNvSpPr/>
          <p:nvPr/>
        </p:nvSpPr>
        <p:spPr>
          <a:xfrm>
            <a:off x="6905625" y="291863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048500" y="2854220"/>
            <a:ext cx="4133849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Read numbers, not bar length.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48500" y="3053478"/>
            <a:ext cx="4133849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要读数字，不要读柱长。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6667500" y="3733799"/>
          <a:ext cx="4762499" cy="26029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24000"/>
                <a:gridCol w="1143000"/>
                <a:gridCol w="2095499"/>
              </a:tblGrid>
              <a:tr h="371856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Stage 阶段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阶段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Count 人数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人数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it points to 指向什么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指向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557784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Impressions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曝光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10,000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100%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denominator every later line needs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后面每一行的分母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57784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Clicks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点击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500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5%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First real leak: creative and targeting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第一处真实漏水：素材与定向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557784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Payments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支付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30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0.3%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Funnel bottom before retention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留存之前的漏斗底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57784">
                <a:tc>
                  <a:txBody>
                    <a:bodyPr wrap="square"/>
                    <a:lstStyle/>
                    <a:p>
                      <a:pPr algn="l"/>
                      <a:r>
                        <a:rPr sz="113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Repurchases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复购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0.06%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3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Retention, counted after purchase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购后计数的留存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13  ·  跨境电商概论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15 / 28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TRAP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Before you believe any rate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相信任何比率之前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Four checks  ·  四项检查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5143500" cy="15240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09650"/>
            <a:ext cx="38100" cy="15240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52500" y="112395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52550" y="1104900"/>
            <a:ext cx="4286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4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Fixed definitions and window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52550" y="1352550"/>
            <a:ext cx="4286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固定事件定义与归因窗口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2500" y="1657350"/>
            <a:ext cx="4762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If the event definition or the attribution window moves, a month-to-month comparison says nothing.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" y="2076450"/>
            <a:ext cx="4762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事件定义或归因窗口一变，跨月比较就没有意义。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86500" y="1009650"/>
            <a:ext cx="5143500" cy="15240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86500" y="1009650"/>
            <a:ext cx="38100" cy="152400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77000" y="112395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77050" y="1104900"/>
            <a:ext cx="4286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4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Segment before concluding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7050" y="1352550"/>
            <a:ext cx="4286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先看分群再下结论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77000" y="1657350"/>
            <a:ext cx="4762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Split by channel, device and new versus returning; the overall rate can rise while every segment falls.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77000" y="2076450"/>
            <a:ext cx="4762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按渠道、设备、新老客分群：整体率可能上升而每个分群都在恶化。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62000" y="2686050"/>
            <a:ext cx="5143500" cy="15240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62000" y="2686050"/>
            <a:ext cx="38100" cy="15240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52500" y="280035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52550" y="2781300"/>
            <a:ext cx="4286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4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Check the denominator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2550" y="3028950"/>
            <a:ext cx="4286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检查分母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52500" y="3333750"/>
            <a:ext cx="4762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Two of four is noise. Ask how many people the percentage actually covers before quoting it.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52500" y="3752850"/>
            <a:ext cx="4762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四个人里的两个是噪声；引用百分比前先问它覆盖多少人。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86500" y="2686050"/>
            <a:ext cx="5143500" cy="15240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286500" y="2686050"/>
            <a:ext cx="38100" cy="152400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77000" y="280035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77050" y="2781300"/>
            <a:ext cx="4286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4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Wait for the return window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77050" y="3028950"/>
            <a:ext cx="4286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等过退货窗口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77000" y="3333750"/>
            <a:ext cx="4762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Returns and cancellations mean a paid order only becomes revenue once the window has closed.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77000" y="3752850"/>
            <a:ext cx="4762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退货与取消意味着已支付订单要过了退货窗口才算收入。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62000" y="4476750"/>
            <a:ext cx="10668000" cy="15049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90599" y="461010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DISCIPLINE  ·  测量纪律</a:t>
            </a:r>
          </a:p>
        </p:txBody>
      </p:sp>
      <p:sp>
        <p:nvSpPr>
          <p:cNvPr id="39" name="Oval 38"/>
          <p:cNvSpPr/>
          <p:nvPr/>
        </p:nvSpPr>
        <p:spPr>
          <a:xfrm>
            <a:off x="1000125" y="496512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143000" y="4895850"/>
            <a:ext cx="9753600" cy="2547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Hold the definition fixed, segment the numbers, and only then compare with your own past.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143000" y="5109427"/>
            <a:ext cx="975360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固定定义、分群之后，再与自己的过去比较。</a:t>
            </a:r>
          </a:p>
        </p:txBody>
      </p:sp>
      <p:sp>
        <p:nvSpPr>
          <p:cNvPr id="42" name="Oval 41"/>
          <p:cNvSpPr/>
          <p:nvPr/>
        </p:nvSpPr>
        <p:spPr>
          <a:xfrm>
            <a:off x="1000125" y="546268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143000" y="5393410"/>
            <a:ext cx="9753600" cy="2547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funnel can be a perfectly credible scoreboard and still prove nothing about cause.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43000" y="5606988"/>
            <a:ext cx="975360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漏斗可以是一块完全可信的记分牌，却仍然证明不了因果。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13  ·  跨境电商概论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16 / 28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leak that looked small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看起来很小的漏水口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Teaching case  ·  教学虚构案例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10668000" cy="13335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0490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BACKGROUND AND TIME  ·  背景与时间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45749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390650"/>
            <a:ext cx="975360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fictional accessories seller with a 60 dollar basket reviews one month of funnel data.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597068"/>
            <a:ext cx="975360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虚构的配饰卖家，客单价 60 美元，复盘一个月的漏斗数据。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192491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1858068"/>
            <a:ext cx="975360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All counts and rates are teaching simulations, not a real shop.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064486"/>
            <a:ext cx="975360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所有计数与比率均为教学模拟，不是真实店铺。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2000" y="2495550"/>
            <a:ext cx="5143500" cy="219075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90599" y="26479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THE PROBLEM  ·  面临的问题</a:t>
            </a:r>
          </a:p>
        </p:txBody>
      </p:sp>
      <p:sp>
        <p:nvSpPr>
          <p:cNvPr id="19" name="Oval 18"/>
          <p:cNvSpPr/>
          <p:nvPr/>
        </p:nvSpPr>
        <p:spPr>
          <a:xfrm>
            <a:off x="1000125" y="29969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143000" y="29337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Overall conversion is 0.0475%, and the team wants to buy more traffic.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43000" y="3315532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整体转化率 0.0475%，团队想加买流量。</a:t>
            </a:r>
          </a:p>
        </p:txBody>
      </p:sp>
      <p:sp>
        <p:nvSpPr>
          <p:cNvPr id="22" name="Oval 21"/>
          <p:cNvSpPr/>
          <p:nvPr/>
        </p:nvSpPr>
        <p:spPr>
          <a:xfrm>
            <a:off x="1000125" y="3660443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143000" y="3597243"/>
            <a:ext cx="4514850" cy="235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Operations suspects the checkout instead.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43000" y="3792922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运营负责人怀疑是结算环节的问题。</a:t>
            </a:r>
          </a:p>
        </p:txBody>
      </p:sp>
      <p:sp>
        <p:nvSpPr>
          <p:cNvPr id="25" name="Oval 24"/>
          <p:cNvSpPr/>
          <p:nvPr/>
        </p:nvSpPr>
        <p:spPr>
          <a:xfrm>
            <a:off x="1000125" y="4137833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143000" y="4074633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question is which layer to fix first, and what fixing it is worth.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43000" y="4456465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问题是先修哪一层，修好值多少钱。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286500" y="2495550"/>
            <a:ext cx="5143500" cy="21907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515100" y="26479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WHAT THE TEAM DID WITH EVIDENCE  ·  有证据的做法</a:t>
            </a:r>
          </a:p>
        </p:txBody>
      </p:sp>
      <p:sp>
        <p:nvSpPr>
          <p:cNvPr id="30" name="Oval 29"/>
          <p:cNvSpPr/>
          <p:nvPr/>
        </p:nvSpPr>
        <p:spPr>
          <a:xfrm>
            <a:off x="6524625" y="29969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667500" y="2933700"/>
            <a:ext cx="4514850" cy="235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Record every layer count and compute five rates.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67500" y="3129378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记录每一层计数，算出五个比率。</a:t>
            </a:r>
          </a:p>
        </p:txBody>
      </p:sp>
      <p:sp>
        <p:nvSpPr>
          <p:cNvPr id="33" name="Oval 32"/>
          <p:cNvSpPr/>
          <p:nvPr/>
        </p:nvSpPr>
        <p:spPr>
          <a:xfrm>
            <a:off x="6524625" y="347429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667500" y="3411089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Check shipping display, local payment methods and recovery of failed payments.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667500" y="3792922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检查运费展示、本地支付方式与失败支付挽回。</a:t>
            </a:r>
          </a:p>
        </p:txBody>
      </p:sp>
      <p:sp>
        <p:nvSpPr>
          <p:cNvPr id="36" name="Oval 35"/>
          <p:cNvSpPr/>
          <p:nvPr/>
        </p:nvSpPr>
        <p:spPr>
          <a:xfrm>
            <a:off x="6524625" y="4137833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667500" y="4074633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Set internal targets of 48% cart-to-order and 90% payment, plus a 24-hour cart reminder.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67500" y="4456465"/>
            <a:ext cx="4514850" cy="40843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设定加购到下单 48%、支付 90% 的内部目标，并增加 24 小时弃购提醒。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62000" y="49149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00100" y="49149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52500" y="49911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targets are internal aims set by this case, not industry benchmarks. That distinction decides how you quote them.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52500" y="52197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本案的目标是内部设定，不是行业基准；这个区别决定你怎么引用它们。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13  ·  跨境电商概论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17 / 28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One month, five rates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一个月，五个比率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Case counts  ·  教学模拟计数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990599"/>
          <a:ext cx="10668000" cy="36255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76500"/>
                <a:gridCol w="1905000"/>
                <a:gridCol w="3143250"/>
                <a:gridCol w="3143250"/>
              </a:tblGrid>
              <a:tr h="418338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Count 计数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计数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Number 数字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数字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Rate against the layer above 占上一层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占上一层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Reading 读法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读法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Impressions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曝光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80,000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八万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—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起点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Top of the funnel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漏斗顶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Clicks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点击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4,000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四千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5.0%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百分之五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Creative and targeting look normal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素材与定向看起来正常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Carts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加购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600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六百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15.0%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百分之十五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Weakest against its own baseline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相对基线最弱的一层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Orders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下单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240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二百四十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40.0%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百分之四十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controllable leak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可控的漏水口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Payments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支付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192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一百九十二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80.0%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百分之八十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Then recoverable by payment fixes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可通过支付修复挽回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Repurchases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复购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38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三十八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19.8%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占已支付买家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Retention, not acquisition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留存，不是获客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762000" y="4762500"/>
            <a:ext cx="5143500" cy="9144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48768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7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TWO OVERALL RATES, TWO MEANINGS  ·  两个整体比率，两种含义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5124450"/>
            <a:ext cx="4667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7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192 ÷ 80,000 = 0.24%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599" y="5372100"/>
            <a:ext cx="4667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7" b="1" i="0">
                <a:solidFill>
                  <a:srgbClr val="A8C0E8"/>
                </a:solidFill>
                <a:latin typeface="Georgia"/>
                <a:ea typeface="Georgia"/>
                <a:cs typeface="Georgia"/>
              </a:rPr>
              <a:t>38 ÷ 80,000 = 0.0475%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86500" y="4762500"/>
            <a:ext cx="5143500" cy="9144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15100" y="48958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7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WHY THE SECOND NUMBER IS THE DRAMATIC ONE  ·  为什么第二个数字更惊人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15100" y="5143500"/>
            <a:ext cx="4667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6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headline rate quoted in the meeting counts repurchase, so it mixes retention into acquisition.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15100" y="5391150"/>
            <a:ext cx="4667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会议引用的那个数字含复购，把留存混进了获客。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13  ·  跨境电商概论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18 / 28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MATH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Repairing the checkout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修结算这一步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Before and after  ·  前后对比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990599"/>
          <a:ext cx="10668000" cy="28354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90750"/>
                <a:gridCol w="1714500"/>
                <a:gridCol w="1714500"/>
                <a:gridCol w="5048250"/>
              </a:tblGrid>
              <a:tr h="418338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Layer 层级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层级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Before 之前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之前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Target 目标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目标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Arithmetic 算式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算式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Cart to order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加购到下单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40.0%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百分之四十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48.0%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百分之四十八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600 × 0.48 = 288 orders, against 240 before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600 × 0.48 = 288 单，此前为 240 单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Order to payment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下单到支付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80.0%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百分之八十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90.0%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百分之九十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288 × 0.90 = 259.2 paid, against 192 before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288 × 0.90 = 259.2 单支付，此前为 192 单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Settled revenue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结算金额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USD 11,520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11,520 美元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USD 15,540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15,540 美元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192 × 60 and 259 × 60 at the same basket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客单价同为 60 美元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Repurchase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复购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about 20%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约两成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about 20%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约两成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case fixed checkout, not retention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本案修的是结算，不是留存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762000" y="3981450"/>
            <a:ext cx="5143500" cy="10668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52500" y="4095750"/>
            <a:ext cx="2857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BEFORE  ·  之前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2500" y="4343400"/>
            <a:ext cx="28575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60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USD 11,520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46863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192 paid orders at a 60 dollar basket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2500" y="4876800"/>
            <a:ext cx="4762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56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192 单支付，客单价 60 美元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86500" y="3981450"/>
            <a:ext cx="5143500" cy="1066800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77000" y="4095750"/>
            <a:ext cx="2857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AFTER  ·  之后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77000" y="4343400"/>
            <a:ext cx="28575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6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USD 15,540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77000" y="46863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13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259 paid orders; about 4,020 more per month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77000" y="4876800"/>
            <a:ext cx="4762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56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259 单支付，每月约多 4,020 美元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62000" y="52006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00100" y="52006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52500" y="52768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No extra traffic was bought. The whole change came from two layers that were already losing recoverable buyers.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2500" y="55054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没有增加流量；全部变化来自两层本来就在流失可挽回买家的环节。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13  ·  跨境电商概论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19 / 28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CALL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Why twenty per cent more traffic fails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为什么多买两成流量会更糟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Diagnosis before spending  ·  先诊断再花钱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28575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THE WRONG ORDER  ·  错误的顺序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221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Extra impressions meet exactly the same 40% and 80% layers at the bottom.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836791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新增曝光在底部遇到完全相同的 40% 与 80%。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2059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141485"/>
            <a:ext cx="45148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You pay media cost for every extra click that fails at checkout.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340743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每一次在结算环节失败的点击，你都要付媒体费。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709852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645436"/>
            <a:ext cx="45148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More traffic does not move the leak; it multiplies it.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2844695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更多流量不会消除漏水，只会把漏水成倍放大。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990599"/>
            <a:ext cx="5143500" cy="28575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KEY NUMBERS TO CHECK  ·  要核对的关键数字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15100" y="1447800"/>
            <a:ext cx="1428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600 × 0.48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39099" y="1447800"/>
            <a:ext cx="3238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9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288 orders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39099" y="1638300"/>
            <a:ext cx="3238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6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288 单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15100" y="1905000"/>
            <a:ext cx="1428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288 × 0.90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39099" y="1905000"/>
            <a:ext cx="3238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9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259.2 paid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39099" y="2095499"/>
            <a:ext cx="3238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6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259.2 单支付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15100" y="2362200"/>
            <a:ext cx="1428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192 × 60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39099" y="2362200"/>
            <a:ext cx="3238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9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USD 11,520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039099" y="2552700"/>
            <a:ext cx="3238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6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11,520 美元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15100" y="2819400"/>
            <a:ext cx="1428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change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039099" y="2819400"/>
            <a:ext cx="3238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9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about +4,020 per month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039099" y="3009900"/>
            <a:ext cx="3238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6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每月约多 4,020 美元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15100" y="3352800"/>
            <a:ext cx="46672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60" b="0" i="1">
                <a:solidFill>
                  <a:srgbClr val="7E99BD"/>
                </a:solidFill>
                <a:latin typeface="Arial"/>
                <a:ea typeface="Arial"/>
                <a:cs typeface="Arial"/>
              </a:rPr>
              <a:t>Targets are internal aims in this case, not industry benchmarks.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62000" y="4038600"/>
            <a:ext cx="10668000" cy="16764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90599" y="417195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READING THE RESULT  ·  结果怎么读</a:t>
            </a:r>
          </a:p>
        </p:txBody>
      </p:sp>
      <p:sp>
        <p:nvSpPr>
          <p:cNvPr id="37" name="Oval 36"/>
          <p:cNvSpPr/>
          <p:nvPr/>
        </p:nvSpPr>
        <p:spPr>
          <a:xfrm>
            <a:off x="1000125" y="452697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143000" y="4457700"/>
            <a:ext cx="9753600" cy="2547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biggest absolute leak is at the top: 76,000 impressions never became a click.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43000" y="4671277"/>
            <a:ext cx="975360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绝对流失最大的是顶部：七万六千次曝光没有变成点击。</a:t>
            </a:r>
          </a:p>
        </p:txBody>
      </p:sp>
      <p:sp>
        <p:nvSpPr>
          <p:cNvPr id="40" name="Oval 39"/>
          <p:cNvSpPr/>
          <p:nvPr/>
        </p:nvSpPr>
        <p:spPr>
          <a:xfrm>
            <a:off x="1000125" y="5015012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143000" y="4945735"/>
            <a:ext cx="9753600" cy="2547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most repairable layer is cart to order at 40%, where the seller controls page, shipping display and payment method.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43000" y="5159313"/>
            <a:ext cx="975360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最可修的是加购到下单的 40%，这里卖家能改页面、运费展示与支付方式。</a:t>
            </a:r>
          </a:p>
        </p:txBody>
      </p:sp>
      <p:sp>
        <p:nvSpPr>
          <p:cNvPr id="43" name="Oval 42"/>
          <p:cNvSpPr/>
          <p:nvPr/>
        </p:nvSpPr>
        <p:spPr>
          <a:xfrm>
            <a:off x="1000125" y="550304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143000" y="5433770"/>
            <a:ext cx="9753600" cy="2547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Compare cost per extra order, not the size of the percentage. The answer decides where the budget goes.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143000" y="5647348"/>
            <a:ext cx="975360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要比较每增加一单的成本，而不是百分点的大小；这个答案决定预算放哪。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62000" y="58674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800100" y="58674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952500" y="59436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Fix the layer you control, then buy traffic into a funnel that keeps it.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52500" y="61722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先修你能控制的那一层，再把流量买进一个留得住它的漏斗。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13  ·  跨境电商概论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20 / 28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MYTH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Six things to unlearn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六个常见误解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Common saying versus correction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5143500" cy="1562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09650"/>
            <a:ext cx="38100" cy="15621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3449" y="110490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95400" y="11049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SAYING  常见说法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449" y="13144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funnel is the consumer decision stages.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3449" y="15621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漏斗就是消费者决策五阶段。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33449" y="17907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33449" y="1866899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WHAT TO SAY INSTEAD  修正说法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3449" y="2038349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funnel counts seller-side events; the stages describe the buyer mind. They can be placed side by side, not swapped.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3449" y="22860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漏斗计的是卖家侧事件，五阶段描述买家心理；可以对照，不能替代。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86500" y="1009650"/>
            <a:ext cx="5143500" cy="1562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86500" y="1009650"/>
            <a:ext cx="38100" cy="15621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57950" y="110490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19900" y="11049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SAYING  常见说法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57950" y="13144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overall conversion rate tells you where the problem is.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57950" y="15621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整体转化率能告诉你问题在哪。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457950" y="17907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57950" y="1866899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WHAT TO SAY INSTEAD  修正说法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57950" y="2038349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overall rate hides the layers. Locate the leak with layer rates and drop-off rates.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57950" y="22860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整体率掩盖单层；要用单层比率与流失率定位漏水。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62000" y="2724150"/>
            <a:ext cx="5143500" cy="1562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62000" y="2724150"/>
            <a:ext cx="38100" cy="15621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33449" y="281940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95400" y="28194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SAYING  常见说法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3449" y="30289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More traffic always means more sales.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33449" y="32766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流量越多，销量一定越多。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33449" y="35052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33449" y="35814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WHAT TO SAY INSTEAD  修正说法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33449" y="3752850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When the downstream leaks, extra traffic multiplies the loss. Repair the stuck layer before scaling.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33449" y="40005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下游漏水时，更多流量只会放大亏损；先修卡点再放量。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286500" y="2724150"/>
            <a:ext cx="5143500" cy="1562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6286500" y="2724150"/>
            <a:ext cx="38100" cy="15621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457950" y="281940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819900" y="28194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SAYING  常见说法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57950" y="30289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layer with the highest drop-off is always first.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457950" y="32766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流失率最高的那一层永远优先。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457950" y="35052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457950" y="35814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WHAT TO SAY INSTEAD  修正说法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457950" y="3752850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high rate on a small denominator can be noise. Compare absolute loss, controllability and cost per extra order.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457950" y="40005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小分母上的高比率可能是噪声；要比较绝对流失、可控性与每增加一单的成本。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62000" y="4438650"/>
            <a:ext cx="5143500" cy="1562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762000" y="4438650"/>
            <a:ext cx="38100" cy="15621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33449" y="453390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Georgia"/>
                <a:ea typeface="Georgia"/>
                <a:cs typeface="Georgia"/>
              </a:rPr>
              <a:t>05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295400" y="45339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SAYING  常见说法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33449" y="47434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funnel is the linear path every buyer walks.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33449" y="49911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漏斗是每个买家都会走的线性顺序。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3449" y="52197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933449" y="52959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WHAT TO SAY INSTEAD  修正说法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33449" y="5467350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Buyers loop, skip, change device and return days later. The funnel is a scoreboard, not a law.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33449" y="57150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买家会循环、跳阶段、换设备、过几天回来；漏斗是记分牌，不是定律。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6286500" y="4438650"/>
            <a:ext cx="5143500" cy="15621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6286500" y="4438650"/>
            <a:ext cx="38100" cy="15621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6457950" y="453390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B04A45"/>
                </a:solidFill>
                <a:latin typeface="Georgia"/>
                <a:ea typeface="Georgia"/>
                <a:cs typeface="Georgia"/>
              </a:rPr>
              <a:t>06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819900" y="45339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SAYING  常见说法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457950" y="47434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A healthy funnel means the business is making money.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457950" y="49911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漏斗健康就说明生意赚钱。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457950" y="52197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6457950" y="5295900"/>
            <a:ext cx="4381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WHAT TO SAY INSTEAD  修正说法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457950" y="5467350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funnel measures process. It never subtracts logistics, commission, discount or margin.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457950" y="57150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漏斗衡量过程；它从不扣物流、佣金、折扣与毛利。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13  ·  跨境电商概论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21 / 28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TERMS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Key English terms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关键英文术语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Ten terms  ·  十个术语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1104900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Sales funnel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13335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销售漏斗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33799" y="11239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Marketing and sales arranged by stage, narrowing downwards.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33799" y="13906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按阶段排列、逐级收窄的营销与销售过程。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2000" y="20002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2095499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Impression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23241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曝光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33799" y="21145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One showing of an advert or product message.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33799" y="23812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广告或商品信息被展示一次。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2000" y="29908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4400" y="3086100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Click-through rate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33147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点击率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33799" y="31051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Clicks as a share of impressions.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33799" y="33718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点击次数占曝光次数的比例。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62000" y="39814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4400" y="4076699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Add-to-cart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43053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加购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33799" y="40957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event of putting an item into the cart.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33799" y="43624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把商品加入购物车的事件。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62000" y="49720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14400" y="5067300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Conversion rate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4400" y="52959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转化率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733799" y="50863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Those who move to the next stage over those at this stage.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733799" y="53530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进入下一阶段人数占本阶段人数的比例。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286500" y="10096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38900" y="1104900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Drop-off rate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38900" y="13335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流失率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258300" y="11239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Those who do not move to the next stage.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258300" y="13906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未进入下一阶段人数占本阶段人数的比例。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286500" y="20002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38900" y="2095499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Lead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38900" y="23241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线索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258300" y="21145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prospect who can be followed up later.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258300" y="23812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有潜在购买可能、可被跟进的对象。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286500" y="29908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438900" y="3086100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Pipeline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438900" y="33147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销售管道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258300" y="31051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progress of leads from entry to a deal.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258300" y="33718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线索从进入到成交的推进过程。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286500" y="39814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38900" y="4076699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Attribution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438900" y="43053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归因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258300" y="40957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method of crediting a conversion to a touchpoint.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258300" y="43624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把转化记到某个接触点的方法。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6286500" y="4972050"/>
            <a:ext cx="5143500" cy="8763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6438900" y="5067300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Repurchase rate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438900" y="5295900"/>
            <a:ext cx="266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复购率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258300" y="50863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Customers who buy again inside a given window.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258300" y="5353050"/>
            <a:ext cx="2000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在给定窗口内再次购买的顾客占比。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62000" y="60960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800100" y="60960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952500" y="61722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Two of these ten are only useful together: conversion rate and drop-off rate add to one hundred per cent of a layer.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52500" y="64008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这十个词里有两个必须成对用：转化率与流失率相加才是该层的百分之百。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13  ·  跨境电商概论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22 / 28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TALK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Class discussion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课堂讨论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Four questions  ·  四道题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10668000" cy="10287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09650"/>
            <a:ext cx="47625" cy="10287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114300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4950" y="1123950"/>
            <a:ext cx="96202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Pick a shop you know and estimate the six counts. Which number are you least sure of, and why?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4950" y="144780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选一家你熟悉的店铺，估算六个计数。哪个数字你最没把握？为什么？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4950" y="171450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90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Answer with counts and a denominator, not with an impression.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2000" y="2171700"/>
            <a:ext cx="10668000" cy="10287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62000" y="2171700"/>
            <a:ext cx="47625" cy="10287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90599" y="23050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04950" y="2286000"/>
            <a:ext cx="96202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High carts but low payments: rank the likely causes from cheapest to most expensive to verify.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04950" y="260985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加购高、支付低：按验证成本从低到高排列可能原因。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04950" y="287655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90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Answer with counts and a denominator, not with an impression.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2000" y="3333750"/>
            <a:ext cx="10668000" cy="10287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62000" y="3333750"/>
            <a:ext cx="47625" cy="10287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90599" y="346710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04950" y="3448050"/>
            <a:ext cx="96202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Your manager funds only one layer. How do you argue for it using what one point is worth in money?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04950" y="377190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老板只给一层的预算：你如何用“一个百分点值多少钱”说服他？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04950" y="403860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90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Answer with counts and a denominator, not with an impression.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62000" y="4495800"/>
            <a:ext cx="10668000" cy="10287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62000" y="4495800"/>
            <a:ext cx="47625" cy="10287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90599" y="46291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04950" y="4610100"/>
            <a:ext cx="96202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When would a funnel forecast be worse than simply averaging the last three months?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504950" y="493395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什么情况下，漏斗预测会比“近三个月平均”更差？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04950" y="5200650"/>
            <a:ext cx="9620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90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Answer with counts and a denominator, not with an impression.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57721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0100" y="57721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52500" y="58483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Refuse answers that quote a single percentage. Ask for the layer, the counts and the cost of the next order.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" y="60769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拒绝只报一个百分比的答案：要问在哪一层、计数是多少、下一单要花多少成本。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13  ·  跨境电商概论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23 / 28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TASK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Find the leaking layer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找出漏水口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12 minutes  ·  pairs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62000" y="1009650"/>
            <a:ext cx="533400" cy="990599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1009650"/>
            <a:ext cx="5334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6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1428750"/>
            <a:ext cx="533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85900" y="1143000"/>
            <a:ext cx="6667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From the case counts, compute every layer rate and the overall rate.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14478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用案例计数算出每层比率与整体率。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11430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OUTPUT  ·  产出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43900" y="1352550"/>
            <a:ext cx="28575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Six rates written down.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2000" y="211455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62000" y="2114550"/>
            <a:ext cx="533400" cy="990599"/>
          </a:xfrm>
          <a:prstGeom prst="roundRect">
            <a:avLst>
              <a:gd name="adj" fmla="val 5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2114550"/>
            <a:ext cx="5334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6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000" y="2533650"/>
            <a:ext cx="533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85900" y="2247900"/>
            <a:ext cx="6667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Name the layer with the largest absolute loss and the layer that is most repairable; explain the difference.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85900" y="25527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指出绝对流失最大与最可改的一层，说明两者差别。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43900" y="22479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OUTPUT  ·  产出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3900" y="2457450"/>
            <a:ext cx="28575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Two layers named, with reasons.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2000" y="321945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762000" y="3219450"/>
            <a:ext cx="533400" cy="990599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62000" y="3219450"/>
            <a:ext cx="5334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6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2000" y="3638550"/>
            <a:ext cx="533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85900" y="3352800"/>
            <a:ext cx="6667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Compute the extra paid orders from one extra point at two different layers.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85900" y="36576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在两个不同层各算 +1 个百分点带来的增量支付订单。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43900" y="33528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OUTPUT  ·  产出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43900" y="3562350"/>
            <a:ext cx="28575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Two different numbers.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62000" y="432435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762000" y="4324350"/>
            <a:ext cx="533400" cy="990599"/>
          </a:xfrm>
          <a:prstGeom prst="roundRect">
            <a:avLst>
              <a:gd name="adj" fmla="val 5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62000" y="4324350"/>
            <a:ext cx="5334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6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2000" y="4743450"/>
            <a:ext cx="533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485900" y="4457700"/>
            <a:ext cx="6667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Write one experiment for the chosen layer, with a success indicator.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485900" y="47625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为选定层写一个实验与成功指标。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343900" y="44577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OUTPUT  ·  产出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343900" y="4667250"/>
            <a:ext cx="28575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One testable change.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62000" y="5505450"/>
            <a:ext cx="10668000" cy="6858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90599" y="5619750"/>
            <a:ext cx="9525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STUDENT OUTPUT  ·  学生产出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90599" y="5829300"/>
            <a:ext cx="9906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4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complete funnel table plus one paragraph of advice naming the layer, the arithmetic and the condition.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13  ·  跨境电商概论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24 / 28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QUIZ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Five quick checks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本节自测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Answer before discussion  ·  先答再讨论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10668000" cy="838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57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1104900"/>
            <a:ext cx="9525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In the worked chain, why does 30 ÷ 10,000 equal 0.05 × 0.20 × 0.40 × 0.75?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38300" y="1428750"/>
            <a:ext cx="952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在算例中，为什么 30 ÷ 10,000 等于 0.05 × 0.20 × 0.40 × 0.75？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2000" y="1962150"/>
            <a:ext cx="10668000" cy="838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0599" y="2095499"/>
            <a:ext cx="57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38300" y="2057400"/>
            <a:ext cx="9525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In the case, which layer loses the most people, and which layer is most repairable? Say why they differ.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38300" y="2381250"/>
            <a:ext cx="952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案例中哪一层流失人数最多、哪一层最可修？说明两者为何不同。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2000" y="2914650"/>
            <a:ext cx="10668000" cy="838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90599" y="3048000"/>
            <a:ext cx="57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38300" y="3009900"/>
            <a:ext cx="9525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Why would buying 20% more traffic make the month worse before the checkout is repaired?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38300" y="3333750"/>
            <a:ext cx="952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在结算修好之前，为什么多买 20% 流量会让这个月更糟？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2000" y="3867150"/>
            <a:ext cx="10668000" cy="838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90599" y="4000500"/>
            <a:ext cx="57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38300" y="3962399"/>
            <a:ext cx="9525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One extra point on click rate is worth about six paid orders; one extra point on payment rate is worth about 0.4 of an order. What follows?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38300" y="4286250"/>
            <a:ext cx="952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点击率 +1 个百分点约值 6 单支付，支付率 +1 个百分点约值 0.4 单：由此得出什么结论？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2000" y="4819650"/>
            <a:ext cx="10668000" cy="838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90599" y="4953000"/>
            <a:ext cx="57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38300" y="4914900"/>
            <a:ext cx="9525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How do the five buyer decision stages differ from the six funnel counts?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38300" y="5238750"/>
            <a:ext cx="952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买家决策五阶段与漏斗的六个计数有什么不同？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62000" y="58864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00100" y="58864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52500" y="59626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correct answer always names the denominator. Without it, the same number can support opposite decisions.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2500" y="61912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正确的答案总要说出分母；没有分母，同一个数字可以支持相反的决定。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13  ·  跨境电商概论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25 / 28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WRAP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Take-aways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What to carry into Lesson 14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28575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THE ARGUMENT  ·  本课的结论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221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funnel is a chain of counts before it is a percentage; each layer has its own denominator.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836791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漏斗先是一串计数，然后才是百分比；每层有自己的分母。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2059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141485"/>
            <a:ext cx="4514850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Diagnose before forecasting, and repair the layer you control before buying more traffic.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530477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先诊断再预测，先修自己能控制的那一层再买流量。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89958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835170"/>
            <a:ext cx="4514850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model is a scoreboard: buyers loop, enter mid-way, and returns reverse settled orders.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22416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模型是记分牌：买家会循环、从中层进入，退货会反转已支付订单。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990599"/>
            <a:ext cx="5143500" cy="28575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WHAT TO DO WITH IT  ·  怎么用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151221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1447800"/>
            <a:ext cx="4514850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Report layer rates and the overall rate together, never one alone.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1836791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同时报告单层比率与整体率，不要只报一个。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22059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2141485"/>
            <a:ext cx="4514850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Convert one point into orders and then into money before choosing a layer.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2530477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选层之前先把一个百分点折算成订单，再折算成钱。</a:t>
            </a:r>
          </a:p>
        </p:txBody>
      </p:sp>
      <p:sp>
        <p:nvSpPr>
          <p:cNvPr id="28" name="Oval 27"/>
          <p:cNvSpPr/>
          <p:nvPr/>
        </p:nvSpPr>
        <p:spPr>
          <a:xfrm>
            <a:off x="6524625" y="289958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67500" y="2835170"/>
            <a:ext cx="4514850" cy="4409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Keep the buyer stages for message design and the funnel for loss control.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7500" y="322416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决策阶段用于设计说什么，漏斗用于控制流失。</a:t>
            </a:r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762000" y="4038600"/>
          <a:ext cx="10668000" cy="19987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38500"/>
                <a:gridCol w="3810000"/>
                <a:gridCol w="3619500"/>
              </a:tblGrid>
              <a:tr h="395097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Number 数字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数字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it describes 它描述什么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描述什么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Rule 使用规则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规则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80,000 versus 10,000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八万与一万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Two exercises, two denominators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两个算例，两个分母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Never divide across them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不可跨用相除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Layer rate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单层比率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Compares one handover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比较一次交接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Your own baseline and segments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与自己的基线和分群比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534543">
                <a:tc>
                  <a:txBody>
                    <a:bodyPr wrap="square"/>
                    <a:lstStyle/>
                    <a:p>
                      <a:pPr algn="l"/>
                      <a:r>
                        <a:rPr sz="1206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Overall rate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整体比率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Summarises the whole chain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概括整条链路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6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Never used to locate a leak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不能用来定位漏水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2" name="Rectangle 31"/>
          <p:cNvSpPr/>
          <p:nvPr/>
        </p:nvSpPr>
        <p:spPr>
          <a:xfrm>
            <a:off x="762000" y="56388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00100" y="56388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52500" y="57150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last count of this funnel — repurchase — is the subject of Lesson 14: what makes a buyer come back.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2500" y="59436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漏斗的最后一个计数——复购——正是第 14 课的主题：什么让买家回来。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13  ·  跨境电商概论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26 / 28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SRC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Sources and calibre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来源与口径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Where each figure comes from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990599"/>
          <a:ext cx="10668000" cy="28354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6000"/>
                <a:gridCol w="1714500"/>
                <a:gridCol w="3810000"/>
                <a:gridCol w="2857500"/>
              </a:tblGrid>
              <a:tr h="418338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Source 来源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来源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Section 位置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位置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it states 原文内容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内容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Used for 用途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用途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SRC-003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§3.4 — §3.4.1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Funnel defined as marketing arranged by stage, narrowing downwards; two uses of the report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漏斗定义：按阶段排列、逐级收窄；报告的两个用途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Definition, six stages, diagnose and forecast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定义、六阶段、诊断与预测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SRC-003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Fig 3-2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funnel figure in the textbook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教材中的漏斗图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shape used on the chart page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图表页采用的形状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SRC-003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§3.1.1, Fig 3-1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Consumer decision stages, for contrast only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消费者决策五阶段，仅作对照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Why the funnel is not the buyer mind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说明漏斗不是买家心理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Course case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Teaching case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Accessories seller, 60 dollar basket; all counts and rates simulated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配饰卖家、客单价 60 美元；所有计数与比率为教学模拟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Arithmetic practice only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仅用于算术练习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762000" y="4000500"/>
          <a:ext cx="10668000" cy="19057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76500"/>
                <a:gridCol w="3429000"/>
                <a:gridCol w="4762500"/>
              </a:tblGrid>
              <a:tr h="371856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Number 数字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数字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Status 性质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性质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Warning 提醒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提醒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511302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Cart to order 48%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加购到下单 48%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Internal target set in the case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本案设定的内部目标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Not an industry benchmark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不是行业基准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11302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Payment rate 90%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支付率 90%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Internal target set in the case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本案设定的内部目标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Not an industry benchmark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不是行业基准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511302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Monthly +4,020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每月约多 4,020 美元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259 × 60 − 192 × 60, message cost excluded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259 × 60 − 192 × 60，未计消息成本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Write the exclusion when quoting</a:t>
                      </a:r>
                    </a:p>
                    <a:p>
                      <a:pPr algn="l"/>
                      <a:r>
                        <a:rPr sz="1031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引用时写明未计什么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762000" y="60579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00100" y="60579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52500" y="61341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Internal targets and teaching simulations must be labelled as such every time they are quoted.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2500" y="63627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内部目标与教学模拟每次被引用时必须写明性质。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13  ·  跨境电商概论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27 / 28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620250" y="-285750"/>
            <a:ext cx="2857500" cy="2857500"/>
          </a:xfrm>
          <a:prstGeom prst="ellipse">
            <a:avLst/>
          </a:prstGeom>
          <a:noFill/>
          <a:ln w="15240">
            <a:solidFill>
              <a:srgbClr val="24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1143000" y="4762500"/>
            <a:ext cx="3810000" cy="3810000"/>
          </a:xfrm>
          <a:prstGeom prst="ellipse">
            <a:avLst/>
          </a:prstGeom>
          <a:noFill/>
          <a:ln w="19050">
            <a:solidFill>
              <a:srgbClr val="1637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990599"/>
            <a:ext cx="43815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1430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LESSON 13  ·  THE SALES FUNNEL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1524000"/>
            <a:ext cx="95250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Count it, then</a:t>
            </a:r>
          </a:p>
          <a:p>
            <a:pPr algn="l">
              <a:lnSpc>
                <a:spcPct val="108000"/>
              </a:lnSpc>
            </a:pPr>
            <a:r>
              <a:rPr sz="3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repair it.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2552700"/>
            <a:ext cx="8572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8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先计数，再修。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0" y="3009900"/>
            <a:ext cx="10668000" cy="9525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3238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5F7DA3"/>
                </a:solidFill>
                <a:latin typeface="Arial"/>
                <a:ea typeface="Arial"/>
                <a:cs typeface="Arial"/>
              </a:rPr>
              <a:t>NEXT: LESSON 14  ·  下一课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3486150"/>
            <a:ext cx="8572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5" b="0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Customer retention: what makes the last count move.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3810000"/>
            <a:ext cx="8572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80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顾客留存：最后一个计数由什么决定。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4476750"/>
            <a:ext cx="857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0" i="0">
                <a:solidFill>
                  <a:srgbClr val="5F7DA3"/>
                </a:solidFill>
                <a:latin typeface="Arial"/>
                <a:ea typeface="Arial"/>
                <a:cs typeface="Arial"/>
              </a:rPr>
              <a:t>跨境电商概论  ·  Cross-border Ecommerce  ·  Guilin Tourism University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4724400"/>
            <a:ext cx="857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5F7DA3"/>
                </a:solidFill>
                <a:latin typeface="微软雅黑"/>
                <a:ea typeface="微软雅黑"/>
                <a:cs typeface="微软雅黑"/>
              </a:rPr>
              <a:t>授课教师  宋友开   ·   2026—2027 学年第一学期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5334000"/>
            <a:ext cx="10096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91" b="1" i="1">
                <a:solidFill>
                  <a:srgbClr val="8FA9C8"/>
                </a:solidFill>
                <a:latin typeface="Georgia"/>
                <a:ea typeface="Georgia"/>
                <a:cs typeface="Georgia"/>
              </a:rPr>
              <a:t>“A funnel is a chain of counts. Fix the layer you own before buying traffic from somewhere else.”</a:t>
            </a:r>
          </a:p>
          <a:p>
            <a:pPr algn="l">
              <a:lnSpc>
                <a:spcPct val="140000"/>
              </a:lnSpc>
            </a:pPr>
            <a:r>
              <a:rPr sz="1152" b="0" i="0">
                <a:solidFill>
                  <a:srgbClr val="5F7DA3"/>
                </a:solidFill>
                <a:latin typeface="微软雅黑"/>
                <a:ea typeface="微软雅黑"/>
                <a:cs typeface="微软雅黑"/>
              </a:rPr>
              <a:t>收束一句话：漏斗是一串计数；在花钱买别人的流量之前，先修你能控制的那一层。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