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905750" y="-1143000"/>
            <a:ext cx="5334000" cy="5334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953500" y="-95250"/>
            <a:ext cx="3238500" cy="3238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810750" y="762000"/>
            <a:ext cx="1524000" cy="1524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333500" y="447675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047749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GUILIN TOURISM UNIVERSITY   ·   桂林旅游学院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428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 E S S O N   1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695450"/>
            <a:ext cx="108585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do they</a:t>
            </a:r>
          </a:p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come back?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1432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顾客留存  ·  三个指标与两份工作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50520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§3.1.2 — §3.1.2.2, §3.3.4, §3.3.5, read against §3.1.1   ·   a 90-minute bilingual lesson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4000500"/>
            <a:ext cx="28575" cy="3810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90 minutes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一课时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147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480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English first, Chinese support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80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英文在前 · 中文在后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674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007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Lessons 8, 13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007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前置知识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201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534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 – 2027 Semester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534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2026—2027 学年第一学期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47244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49530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Course  ·  跨境电商概论  Cross-border Ecommerce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1816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Instructor  授课教师  宋友开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638800"/>
            <a:ext cx="99060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“Retention is a relationship measured over time, not a discount bought once.”</a:t>
            </a:r>
          </a:p>
          <a:p>
            <a:pPr algn="l">
              <a:lnSpc>
                <a:spcPct val="140000"/>
              </a:lnSpc>
            </a:pPr>
            <a:r>
              <a:rPr sz="1128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一句话先记住：留存是随时间衡量的关系，不是一次性买来的折扣。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this lesson runs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本课的组织方式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90 min  ·  from one repurchase count to two jobs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1066800"/>
            <a:ext cx="47625" cy="9144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9650" y="1047749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10858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14668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Warm-up: why old buyers return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17145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案例开场：老客为什么回来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15049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Three ordinary reasons, one coupon myth.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21336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9650" y="21145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3550" y="21526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25336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Retention, lists, affiliates, recovery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650" y="27813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留存、名单、联盟与补救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0" y="25717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Four concepts, each with its own metric.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32004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9650" y="31813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3550" y="32194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650" y="36004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Case: two retention plans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9650" y="3848099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案例：两个留存方案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36385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Compare contribution, not repurchase alone.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2000" y="42672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9650" y="42481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3550" y="42862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9650" y="46672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Task and close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9650" y="49149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课堂任务与收束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47053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Write a capped recovery sequence.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3340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2000" y="5562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562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638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part of this lesson answers one question: does this action change the relationship, or only buy one more transaction?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5867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本课每个环节都在回答一个问题：这个动作改变了关系，还是只买回一次交易？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02 / 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you will be able to 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By the end of the lesson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0287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550" y="10001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Define retention and measure it with repurchase rate, cohort retention curves and service response time.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定义留存，并用复购率、同期群留存曲线与服务响应时间衡量它。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2479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22479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550" y="2219325"/>
            <a:ext cx="10096500" cy="7312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Use the textbook cost and response figures to explain why email and messaging lists keep relationships strongly but acquire customers weakly.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用教材的成本与响应率数据，解释邮件与消息名单为何维护关系强、拉新弱。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4671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34671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2550" y="34385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Name the four participants in affiliate marketing and compute what a given commission leaves of a given margin.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说出联盟营销的四类参与者，并计算给定佣金之后毛利还剩多少。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6863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6863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2550" y="46577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Design an apology — compensation — root-cause service recovery sequence with a cap, and explain why it is not a discount.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设计带上限的“道歉—补偿—根因修复”服务补救顺序，并解释它为何不等于打折。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59055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6057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Each objective maps to §3.1.2, §3.3.4, §3.3.5 or §3.1.1.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03 / 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this lesson sits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本课定位与前置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Lessons 8, 13 → 14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1432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BEFORE THIS LESSON  ·  前置知识（第 8、13 课）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Order cost, delivery and after-sales service (Lesson 8).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6316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订单成本、交付与售后（第 8 课）。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741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0043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Funnel counts and how repurchase is counted (Lesson 13).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21966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漏斗计数与复购如何计数（第 13 课）。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630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560800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can cost one order and count one funnel; this lesson asks what makes the last count move.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982010"/>
            <a:ext cx="4514850" cy="43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你已会算一单成本、会数一条漏斗；本课问最后一个计数由什么决定。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600450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Acquisition and retention are two jobs with two toolboxes, not one job with two names.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0" y="990599"/>
            <a:ext cx="5334000" cy="3143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THIS LESSON DOES  ·  本课作用</a:t>
            </a:r>
          </a:p>
        </p:txBody>
      </p:sp>
      <p:sp>
        <p:nvSpPr>
          <p:cNvPr id="23" name="Oval 22"/>
          <p:cNvSpPr/>
          <p:nvPr/>
        </p:nvSpPr>
        <p:spPr>
          <a:xfrm>
            <a:off x="6334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7000" y="1447800"/>
            <a:ext cx="47053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Explain why the last count of the funnel is the hardest one to move.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000" y="1869010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解释漏斗最后一个计数为何最难推动。</a:t>
            </a:r>
          </a:p>
        </p:txBody>
      </p:sp>
      <p:sp>
        <p:nvSpPr>
          <p:cNvPr id="26" name="Oval 25"/>
          <p:cNvSpPr/>
          <p:nvPr/>
        </p:nvSpPr>
        <p:spPr>
          <a:xfrm>
            <a:off x="6334125" y="228002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77000" y="2210142"/>
            <a:ext cx="47053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Show that retention is produced by fulfilment, product information and service recovery — not by coupons.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7000" y="2631353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说明留存由履约、商品信息与服务补救产生，不由优惠券产生。</a:t>
            </a:r>
          </a:p>
        </p:txBody>
      </p:sp>
      <p:sp>
        <p:nvSpPr>
          <p:cNvPr id="29" name="Oval 28"/>
          <p:cNvSpPr/>
          <p:nvPr/>
        </p:nvSpPr>
        <p:spPr>
          <a:xfrm>
            <a:off x="6334125" y="304237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77000" y="2972485"/>
            <a:ext cx="47053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Give the arithmetic that separates a retention project from a discount.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77000" y="3393696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给出区分留存项目与折扣的算术。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4600" y="3600450"/>
            <a:ext cx="48577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coupon can raise repurchase for a month and leave the relationship untouched.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44767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44767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45529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Lesson 13 counted the leak at every handover. Lesson 14 asks who is responsible for the last handover of all: the second order.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47815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第 13 课数了每次交接的流失；第 14 课追问最后一次交接——第二单——由谁负责。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04 / 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Cheaper ads, or fewer mistakes?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更便宜的广告，还是更少的失误？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Hook  ·  引入情境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90599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5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Winning a new customer is said to cost far more than waking an old one. The multiple differs by shop; treat any single ratio as an illustration, not a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314450"/>
            <a:ext cx="1066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获取新客的成本远高于唤回老客，这是常听到的说法；倍数因店而异，任何单一比率只能当示意，不能当统计。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16383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THE USEFUL QUESTION IS WHY THEY RETURN  ·  真正有用的问题是老客为什么回来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1905000"/>
            <a:ext cx="10668000" cy="5905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2000250"/>
            <a:ext cx="285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33500" y="1981199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parcel arrived as promised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33500" y="220980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包裹按承诺到达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76750" y="20002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Fulfilment kept the promise made at acquisition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6750" y="220980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履约兑现了获客时做出的承诺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20000" y="2133600"/>
            <a:ext cx="3619500" cy="1333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20000" y="2133600"/>
            <a:ext cx="3429000" cy="1333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62000" y="2552700"/>
            <a:ext cx="10668000" cy="5905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2647950"/>
            <a:ext cx="285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33500" y="262890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size was right first time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33500" y="285750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尺码第一次就对了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76750" y="26479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Product information told the truth on the page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76750" y="285750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商品页说了真话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620000" y="2781300"/>
            <a:ext cx="3619500" cy="1333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620000" y="2781300"/>
            <a:ext cx="2857500" cy="1333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62000" y="3200400"/>
            <a:ext cx="10668000" cy="5905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14400" y="3295650"/>
            <a:ext cx="285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33500" y="327660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Someone answered when it broke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33500" y="350520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出问题时有人回应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76750" y="32956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Service recovery repaired the mistake, not the mood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76750" y="350520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服务补救修的是错，不是情绪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620000" y="3429000"/>
            <a:ext cx="3619500" cy="1333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620000" y="3429000"/>
            <a:ext cx="2381250" cy="13335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62000" y="4000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00100" y="4000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52500" y="4076699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None of the three is a coupon. A discount can lift one month and still leave all three untouched.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" y="4305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三条里没有一条是优惠券：折扣可以抬一个月，却对这三条毫无影响。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62000" y="4762500"/>
            <a:ext cx="10668000" cy="8763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90599" y="48768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THE TEMPTING WRONG ANSWER  ·  最容易犯的错</a:t>
            </a:r>
          </a:p>
        </p:txBody>
      </p:sp>
      <p:sp>
        <p:nvSpPr>
          <p:cNvPr id="42" name="Oval 41"/>
          <p:cNvSpPr/>
          <p:nvPr/>
        </p:nvSpPr>
        <p:spPr>
          <a:xfrm>
            <a:off x="1000125" y="517346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143000" y="5105400"/>
            <a:ext cx="9753600" cy="4637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If repurchase is low, the cheapest-looking fix is a voucher. It raises the count and lowers the margin of orders that would have happened anyway.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43000" y="5515871"/>
            <a:ext cx="97536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复购低时，看起来最省事的解法是发券：它抬高了计数，却压低了本来就会发生的订单的毛利。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62000" y="5867400"/>
            <a:ext cx="10668000" cy="41910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90599" y="5962650"/>
            <a:ext cx="990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4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Which of the three reasons is a marketing job, and which belongs to the warehouse or the product page?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05 / 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FOCUS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master, what to watch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学习重点与难点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Focus and pitfalls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810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KEY POINTS  ·  学习重点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10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Retention is a relationship measured over time, not a one-off discount.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296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留存是随时间衡量的关系，不是一次性折扣。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070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1438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Email keeps relationships but does not acquire at scale; affiliate marketing acquires but does not retain.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5256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邮件维护关系但不能大规模拉新；联盟能拉新但不负责留存。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90310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839900"/>
            <a:ext cx="4514850" cy="6310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Service recovery runs on speed, apology, compensation and root-cause removal, and its cost is compared with the lifetime value it protects.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407886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服务补救靠速度、道歉、补偿与移除根因；其成本要与它保护的终身价值比较。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810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DIFFICULTIES  ·  可能的难点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10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Treating a voucher as retention, when it buys one transaction and trains buyers to wait for the next one.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296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把发券当成留存，而它只买回一次交易，还会训练顾客等下一次折扣。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2070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1438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Concluding from a rising repurchase rate without checking the cohort, the window or the traffic mix.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5256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看到复购率上升就下结论，不检查同期群、时间窗口或流量结构。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90310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8399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Taking good reviews as proof of retention, when satisfaction, review bias and repurchase are different measures.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2217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以为好评证明留存，而满意度、评价偏差与复购是不同指标。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50292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51625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ONE-LINE RULE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599" y="53911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Ask what changed the relationship. If the answer is a price cut, count the margin you gave away on orders that would have happened anyway.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06 / 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3.1.2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Retention as the textbook defines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教材中的顾客留存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§3.1.2  ·  strong relation, loyalty, stickiness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90599"/>
            <a:ext cx="1066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38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Customer retention: building a strong relationship, raising loyalty or brand stickiness, using personalised advertising and customisation.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27635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4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顾客留存：建立牢固关系、提升忠诚或品牌粘性，手段包括个性化广告与定制。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62000" y="1600200"/>
          <a:ext cx="10668000" cy="26494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7000"/>
                <a:gridCol w="4381500"/>
                <a:gridCol w="3619500"/>
              </a:tblGrid>
              <a:tr h="418338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Measure 指标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指标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counts 它计什么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计什么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Reporting rule 报告规则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报告规则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Repurchase rate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复购率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Share of buyers who buy again inside a defined window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在定义窗口内再次购买的买家占比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State the window every time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每次都要写明窗口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Cohort retention curve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同期群留存曲线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One first-purchase month tracked across later periods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一组首购顾客在后续周期的表现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Fix the cohort; report period and cumulative separately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同期群固定；期间与累计分开报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Service response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服务响应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How fast and how completely a problem is handled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问题被处理得多快、多完整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Speed itself is part of the service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速度本身就是服务的一部分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762000" y="38290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0100" y="38290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52500" y="3905249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Retention is not satisfaction and not a coupon. Satisfaction is an attitude, a coupon is a price concession, retention is repeated behaviour observed in a defined window.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" y="42957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留存不是满意度，也不是优惠券：满意度是态度，优惠券是价格让步，留存是定义窗口内观察到的重复行为。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2000" y="5029200"/>
            <a:ext cx="10668000" cy="12573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0599" y="51435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THREE CONTRASTS THAT PREVENT MISTAKES  ·  防止混淆的三组对照</a:t>
            </a:r>
          </a:p>
        </p:txBody>
      </p:sp>
      <p:sp>
        <p:nvSpPr>
          <p:cNvPr id="18" name="Oval 17"/>
          <p:cNvSpPr/>
          <p:nvPr/>
        </p:nvSpPr>
        <p:spPr>
          <a:xfrm>
            <a:off x="1000125" y="545921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5391150"/>
            <a:ext cx="9753600" cy="2509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Attitude versus behaviour: a happy buyer may never return, and a returning buyer may never write a review.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5601148"/>
            <a:ext cx="97536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态度与行为：满意的买家可能永不回头，回头的买家可能从不写评价。</a:t>
            </a:r>
          </a:p>
        </p:txBody>
      </p:sp>
      <p:sp>
        <p:nvSpPr>
          <p:cNvPr id="21" name="Oval 20"/>
          <p:cNvSpPr/>
          <p:nvPr/>
        </p:nvSpPr>
        <p:spPr>
          <a:xfrm>
            <a:off x="1000125" y="593021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43000" y="5862148"/>
            <a:ext cx="9753600" cy="2509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Price concession versus relationship: one buys a transaction, the other produces the next one without being paid for again.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6072146"/>
            <a:ext cx="97536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价格让步与关系：前者买一次交易，后者在不再次付费的情况下产生下一单。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07 / 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Reading a cohort retention curve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怎样读同期群留存曲线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§3.1.2  ·  period falls, cumulative rises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7155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38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One thousand buyers acquired in January, tracked for three months.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2001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一千名 1 月首购顾客，跟踪三个月。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62000" y="1485900"/>
          <a:ext cx="10668000" cy="20684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/>
                <a:gridCol w="3238500"/>
                <a:gridCol w="2571750"/>
                <a:gridCol w="257175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Period 周期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周期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Who returned 复购人数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复购人数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Period rate 期间留存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期间留存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Cumulative 累计留存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累计留存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Month 1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 1 个月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180 of 1,000 returned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1000 人中 180 人复购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18%</a:t>
                      </a:r>
                    </a:p>
                    <a:p>
                      <a:pPr algn="ctr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期间留存 18%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18%</a:t>
                      </a:r>
                    </a:p>
                    <a:p>
                      <a:pPr algn="ctr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累计 18%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Month 2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 2 个月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90 more returned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再 90 人复购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9%</a:t>
                      </a:r>
                    </a:p>
                    <a:p>
                      <a:pPr algn="ctr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期间留存 9%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27%</a:t>
                      </a:r>
                    </a:p>
                    <a:p>
                      <a:pPr algn="ctr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累计 27%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Month 3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 3 个月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40 more returned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再 40 人复购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4%</a:t>
                      </a:r>
                    </a:p>
                    <a:p>
                      <a:pPr algn="ctr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期间留存 4%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31%</a:t>
                      </a:r>
                    </a:p>
                    <a:p>
                      <a:pPr algn="ctr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累计 31%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62000" y="3143250"/>
            <a:ext cx="5143500" cy="1866899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599" y="32766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HOW IT RUNS  ·  如何运作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36255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35623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Group buyers by acquisition month, count who returns in each later period, plot the share against time.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39441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按获客月份分组，统计各后续周期的复购人数，把比例对时间作图。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43025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42393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curve falls first, then flattens. The flat part is the loyal core.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46211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曲线通常先降后趋平；趋平的部分是忠诚核心。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3143250"/>
            <a:ext cx="5143500" cy="1866899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32766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CONDITIONS AND LIMITS  ·  条件与限制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36255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35623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window must match the natural repurchase cycle: ninety days means nothing for a product bought once every three years.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394418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窗口要匹配自然复购周期；三年才买一次的商品，90 天留存没有意义。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44834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442021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cohort must be fixed. Recomputing on a changing mix can make retention look better while every cohort gets worse.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4802050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同期群必须固定；用不断变化的新老客结构重算，可能让留存看起来变好，而每个同期群都在变差。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52578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0100" y="52578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5334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period rate falls while cumulative retention rises. Both are true, and they answer two different questions.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55626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期间率下降而累计留存上升：两者都真，回答的是两个不同的问题。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08 / 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Email and messaging lists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邮件与消息名单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§3.3.4  ·  keeps relationships, does not win new ones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71550"/>
            <a:ext cx="2552700" cy="10668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08585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Typical click rate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23825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教材给出的点击率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142875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3—4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184785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一般区间，不是承诺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67100" y="971550"/>
            <a:ext cx="2552700" cy="10668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19500" y="108585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Cost of a list name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9500" y="123825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名单成本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19500" y="142875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5—20</a:t>
            </a: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cents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9500" y="184785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每个名字约 5—20 美分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971550"/>
            <a:ext cx="2552700" cy="10668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24600" y="108585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Direct-mail postcard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24600" y="123825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直邮明信片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24600" y="142875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75—80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cents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4600" y="184785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约 75—80 美分/名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877300" y="971550"/>
            <a:ext cx="2552700" cy="10668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029700" y="108585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Cost of sending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29700" y="123825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发送成本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29700" y="142875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≈ 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per send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29700" y="184785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发送几乎免费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2247900"/>
            <a:ext cx="5143500" cy="2247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90599" y="23812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HOW IT RUNS  ·  如何运作</a:t>
            </a:r>
          </a:p>
        </p:txBody>
      </p:sp>
      <p:sp>
        <p:nvSpPr>
          <p:cNvPr id="31" name="Oval 30"/>
          <p:cNvSpPr/>
          <p:nvPr/>
        </p:nvSpPr>
        <p:spPr>
          <a:xfrm>
            <a:off x="1000125" y="27302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143000" y="2667000"/>
            <a:ext cx="4514850" cy="6310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Collect consent at checkout or registration, segment by behaviour, send one relevant message at a time, then measure delivery, clicks, unsubscribes and repurchase.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43000" y="3234985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在结算或注册处收集同意，按行为分群，一次发一条相关信息，再衡量送达、点击、退订与复购。</a:t>
            </a:r>
          </a:p>
        </p:txBody>
      </p:sp>
      <p:sp>
        <p:nvSpPr>
          <p:cNvPr id="34" name="Oval 33"/>
          <p:cNvSpPr/>
          <p:nvPr/>
        </p:nvSpPr>
        <p:spPr>
          <a:xfrm>
            <a:off x="1000125" y="377422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143000" y="3711022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Use it after the sale: usage guides, replenishment reminders, service follow-up, member events.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43000" y="4092854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用于购后环节：使用指南、补货提醒、服务跟进与会员活动。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86500" y="2247900"/>
            <a:ext cx="5143500" cy="2247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515100" y="23812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CONDITIONS AND LIMITS  ·  条件与限制</a:t>
            </a:r>
          </a:p>
        </p:txBody>
      </p:sp>
      <p:sp>
        <p:nvSpPr>
          <p:cNvPr id="39" name="Oval 38"/>
          <p:cNvSpPr/>
          <p:nvPr/>
        </p:nvSpPr>
        <p:spPr>
          <a:xfrm>
            <a:off x="6524625" y="27302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667500" y="26670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Deliverability and spam filters cut reach; over-sending raises unsubscribes; addresses decay and lists need cleaning.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67500" y="304883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送达率与垃圾过滤降低触达；过度发送提高退订；地址会失效，名单需要定期清理。</a:t>
            </a:r>
          </a:p>
        </p:txBody>
      </p:sp>
      <p:sp>
        <p:nvSpPr>
          <p:cNvPr id="42" name="Oval 41"/>
          <p:cNvSpPr/>
          <p:nvPr/>
        </p:nvSpPr>
        <p:spPr>
          <a:xfrm>
            <a:off x="6524625" y="358806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667500" y="352486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bought list is both ineffective and non-compliant. Consent is not a formality.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67500" y="3906700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未经同意购买的名单既无效也不合规；同意不是形式。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62000" y="47244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00100" y="47244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52500" y="48006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textbook conclusion should decide the placement: email maintains customer relationships and is weak at acquiring new ones. Do not ask it to fill the top of the funnel.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" y="51911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教材的结论应决定它的位置：邮件擅长维护客户关系、不擅长获取新客；不要指望它填满漏斗顶部。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62000" y="5600700"/>
            <a:ext cx="10668000" cy="6858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90599" y="57150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CONTRAST  ·  与相近概念的区别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90599" y="59245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4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permission list is a licensed asset you own; an audience on a social platform is borrowed and can be repriced at any time.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09 / 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3.3.5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Affiliate marketing: four participants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联盟营销的四类参与者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§3.3.5  ·  pay for performance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71550"/>
            <a:ext cx="2552700" cy="121920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971550"/>
            <a:ext cx="38100" cy="12192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1085850"/>
            <a:ext cx="2247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1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Advertiser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1281306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广告主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1481408"/>
            <a:ext cx="2247900" cy="6521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25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merchant or brand that pays and carries return risk.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43300" y="971550"/>
            <a:ext cx="2552700" cy="1219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543300" y="971550"/>
            <a:ext cx="38100" cy="12192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95700" y="1085850"/>
            <a:ext cx="2247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1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Affiliate network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95700" y="1281306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联盟网络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95700" y="1390650"/>
            <a:ext cx="22479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Records the sale and handles payment between the two sides.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95700" y="1790700"/>
            <a:ext cx="22479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记录成交并处理付款的中间方。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600" y="971550"/>
            <a:ext cx="2552700" cy="1219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600" y="971550"/>
            <a:ext cx="38100" cy="12192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77000" y="1085850"/>
            <a:ext cx="2247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1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Publisher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77000" y="1281306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发布者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7000" y="1390650"/>
            <a:ext cx="22479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affiliate member who places the tracked link or code.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000" y="1790700"/>
            <a:ext cx="22479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放置追踪链接或代码的联盟成员。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105900" y="971550"/>
            <a:ext cx="2552700" cy="1219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105900" y="971550"/>
            <a:ext cx="38100" cy="12192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258300" y="1085850"/>
            <a:ext cx="2247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1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Customer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58300" y="1281306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顾客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58300" y="1390650"/>
            <a:ext cx="22479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buyer whose tracked purchase triggers the commission.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58300" y="1790700"/>
            <a:ext cx="22479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其可追踪成交触发支付的买家。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762000" y="2343150"/>
          <a:ext cx="10667999" cy="25332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500"/>
                <a:gridCol w="2095499"/>
                <a:gridCol w="3810000"/>
                <a:gridCol w="22860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Margin 毛利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毛利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Commission 佣金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佣金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is left 剩余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剩余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Decision 判断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判断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30% gross margin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毛利 30%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20% commission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佣金 20%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10% left before logistics, returns and fees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扣物流、退货与费用前只剩 10%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Watch contribution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要看贡献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15% gross margin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毛利 15%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20% commission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佣金 20%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Negative before any other cost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未计其他成本即为负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Refuse the deal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应当拒绝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Amazon Associates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亚马逊联盟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Up to about 10%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最高约 10%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Platform-specific ceiling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平台特定的上限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Check the current terms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核对现行条款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eBay partner network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eBay 伙伴网络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About 1% — 6%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约 1%—6%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Much thinner than the generic range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远低于通用区间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Do not average them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不要取平均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33" name="Rounded Rectangle 32"/>
          <p:cNvSpPr/>
          <p:nvPr/>
        </p:nvSpPr>
        <p:spPr>
          <a:xfrm>
            <a:off x="762000" y="4629150"/>
            <a:ext cx="5143500" cy="12192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90599" y="47434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HOW IT RUNS  ·  如何运作</a:t>
            </a:r>
          </a:p>
        </p:txBody>
      </p:sp>
      <p:sp>
        <p:nvSpPr>
          <p:cNvPr id="35" name="Oval 34"/>
          <p:cNvSpPr/>
          <p:nvPr/>
        </p:nvSpPr>
        <p:spPr>
          <a:xfrm>
            <a:off x="1000125" y="50733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143000" y="50101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Publisher places a tracked link; network records the sale; advertiser pays and keeps the return risk.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43000" y="53919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发布者放追踪链接，网络记录成交，广告主付佣并承担退货风险。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286500" y="4629150"/>
            <a:ext cx="5143500" cy="12192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515100" y="47434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CONDITIONS AND LIMITS  ·  条件与限制</a:t>
            </a:r>
          </a:p>
        </p:txBody>
      </p:sp>
      <p:sp>
        <p:nvSpPr>
          <p:cNvPr id="40" name="Oval 39"/>
          <p:cNvSpPr/>
          <p:nvPr/>
        </p:nvSpPr>
        <p:spPr>
          <a:xfrm>
            <a:off x="6524625" y="50733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667500" y="5010150"/>
            <a:ext cx="4514850" cy="6310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Last-click attribution can steal credit; fraud or incentivised traffic inflates sales; high commission on thin goods can exceed the margin.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67500" y="5578135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归因可能被最后一次点击抢走；欺诈或激励流量虚增成交；低毛利商品的高佣金可能超过毛利。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62000" y="60388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800100" y="60388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52500" y="61150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Affiliate marketing buys acquisition, not retention: the audience and the relationship stay with the publisher.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500" y="63436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联盟营销买的是获客，不是留存：受众与关系留在发布者手中。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10 / 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RECOV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Service recovery in three moves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服务补救的三步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Apology  ·  compensation  ·  root cause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71550"/>
            <a:ext cx="10668000" cy="1181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971550"/>
            <a:ext cx="47625" cy="1181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0858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4950" y="10668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Acknowledge and apologise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4950" y="13335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确认并道歉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4950" y="15621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67" b="0" i="1">
                <a:solidFill>
                  <a:srgbClr val="B04A45"/>
                </a:solidFill>
                <a:latin typeface="Arial"/>
                <a:ea typeface="Arial"/>
                <a:cs typeface="Arial"/>
              </a:rPr>
              <a:t>A generic apology reads as a script.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4950" y="17716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通用道歉读起来像话术。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62500" y="1085850"/>
            <a:ext cx="628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Name what went wrong instead of saying sorry for the inconvenience.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62500" y="1504950"/>
            <a:ext cx="628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点名哪里出错，而不是说“给您带来不便很抱歉”。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2266950"/>
            <a:ext cx="10668000" cy="11811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2000" y="2266950"/>
            <a:ext cx="47625" cy="1181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90599" y="23812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04950" y="23622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Compensate proportionately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4950" y="26289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适度补偿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04950" y="28575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67" b="0" i="1">
                <a:solidFill>
                  <a:srgbClr val="B04A45"/>
                </a:solidFill>
                <a:latin typeface="Arial"/>
                <a:ea typeface="Arial"/>
                <a:cs typeface="Arial"/>
              </a:rPr>
              <a:t>Compensation without a range invites abuse.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04950" y="30670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没有区间的补偿会招致滥用。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62500" y="2381250"/>
            <a:ext cx="628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Replacement, partial refund or a return label, inside a range the front line may authorise.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62500" y="2800350"/>
            <a:ext cx="628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换货、部分退款或退货标签，并给一线员工可授权的区间。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3562350"/>
            <a:ext cx="10668000" cy="1181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62000" y="3562350"/>
            <a:ext cx="47625" cy="1181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90599" y="3676649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04950" y="36576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Remove the root cause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04950" y="39243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移除根因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04950" y="41529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67" b="0" i="1">
                <a:solidFill>
                  <a:srgbClr val="B04A45"/>
                </a:solidFill>
                <a:latin typeface="Arial"/>
                <a:ea typeface="Arial"/>
                <a:cs typeface="Arial"/>
              </a:rPr>
              <a:t>Without this, the same failure returns.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04950" y="43624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少了这一步，同样的失误会再来。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62500" y="3676649"/>
            <a:ext cx="628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If the wrong size keeps shipping, change the size chart or the picking process, not only the complaint.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62500" y="4095750"/>
            <a:ext cx="628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如果总是发错尺码，就改尺码表或拣货流程，而不只处理投诉。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62000" y="49339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00100" y="49339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52500" y="50101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Speed matters because uncertainty is worse than a known delay. A slow reply plus a generic voucher is a second failure: the buyer is disappointed twice.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" y="54006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速度重要，因为不确定比已知延误更糟。慢回复加一张通用优惠券是二次失误：顾客失望两次。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62000" y="5810250"/>
            <a:ext cx="10668000" cy="5334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90599" y="59245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68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Compare the cost of recovery with the lifetime value it protects; a complaint is the second chance a discount cannot buy.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11 / 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3.5.1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Private traffic is a cost transfer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私域是成本转移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§3.5.1  ·  owned, reusable, not free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71550"/>
            <a:ext cx="5143500" cy="23812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049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WHAT THE TEXTBOOK SAYS  ·  教材的说法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4550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39065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Private traffic is owned by the firm and reused at no extra media cost.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779641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私域由企业自己拥有，重复使用不增加媒体成本。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16220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097792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converts through campaigns, promotions and one-to-one conversation.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486783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通过活动、促销与一对一沟通实现转化。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0599" y="2781300"/>
            <a:ext cx="46672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45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The media bill falls. The payroll does not.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86500" y="971550"/>
            <a:ext cx="5143500" cy="2381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15100" y="11049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WHAT IT COSTS  ·  它要付出什么</a:t>
            </a:r>
          </a:p>
        </p:txBody>
      </p:sp>
      <p:sp>
        <p:nvSpPr>
          <p:cNvPr id="20" name="Oval 19"/>
          <p:cNvSpPr/>
          <p:nvPr/>
        </p:nvSpPr>
        <p:spPr>
          <a:xfrm>
            <a:off x="6524625" y="14550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67500" y="139065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community needs moderators, content, service replies and someone to handle complaints at weekends.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7500" y="1779641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社群需要管理员、内容、客服回复，以及周末处理投诉的人。</a:t>
            </a:r>
          </a:p>
        </p:txBody>
      </p:sp>
      <p:sp>
        <p:nvSpPr>
          <p:cNvPr id="23" name="Oval 22"/>
          <p:cNvSpPr/>
          <p:nvPr/>
        </p:nvSpPr>
        <p:spPr>
          <a:xfrm>
            <a:off x="6524625" y="216220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67500" y="2097792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Communities decay: members mute it, the same ten people reply, and owned reach shrinks to a tired few.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7500" y="2486783"/>
            <a:ext cx="4514850" cy="4248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社群也会衰败：成员静音，永远那十个人回复，自有的触达缩成一小群疲惫受众。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762000" y="3486150"/>
          <a:ext cx="10667999" cy="20684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7000"/>
                <a:gridCol w="3810000"/>
                <a:gridCol w="4190999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Item 项目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项目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Direction 方向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方向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Note 说明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说明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Media cost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媒体成本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Falls: no repeated payment to reach the same person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下降：触达同一人不再重复付费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Real, and easy to over-claim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真实，但容易被夸大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Operating cost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运营成本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Rises: staff, content, moderation, service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上升：人力、内容、管理、客服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Appears on a different line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记在另一行成本上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Decay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衰败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Owned reach shrinks if the community is not fed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不持续经营则自有触达萎缩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Needs a maintenance budget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需要维护预算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7" name="Rectangle 26"/>
          <p:cNvSpPr/>
          <p:nvPr/>
        </p:nvSpPr>
        <p:spPr>
          <a:xfrm>
            <a:off x="762000" y="54673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00100" y="54673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52500" y="55435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Private traffic is a management task and a cost transfer, not a free asset. It lowers the price of repeated contact, not the price of the work.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500" y="59340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私域是成本转移与管理任务，不是免费资产：它降低重复触达的价格，不降低工作本身的价格。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12 / 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CLEAR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clarifications that prevent confusion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防止混淆的三点澄清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Coupon  ·  reviews  ·  recovery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71550"/>
            <a:ext cx="10668000" cy="1524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971550"/>
            <a:ext cx="47625" cy="15240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0858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4950" y="106680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Retention is not a coupon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4950" y="1352550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留存不是优惠券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86500" y="108585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discount buys one transaction and trains buyers to wait for the next one, while cutting margin on orders that would have happened anyway.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86500" y="167640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折扣买一次交易，还会训练顾客等下一次折扣，同时压低本来就会发生的订单的毛利。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2000" y="2609850"/>
            <a:ext cx="10668000" cy="1524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62000" y="2609850"/>
            <a:ext cx="47625" cy="15240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599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4950" y="270510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Good reviews are not retention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04950" y="2990850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好评不是留存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86500" y="272415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Reviews measure satisfaction at a moment, skew towards extreme experiences and can be incentivised. Repurchase is observed behaviour.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86500" y="331470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评价衡量某一刻的满意度，偏向极端体验，也可能受激励影响；复购是观察到的行为。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2000" y="4248150"/>
            <a:ext cx="10668000" cy="1524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2000" y="4248150"/>
            <a:ext cx="47625" cy="15240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90599" y="43624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04950" y="434340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Recovery is not unlimited compensation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4950" y="4629150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补救不是无限补偿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86500" y="436245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Compensation must be proportionate and capped, or it rewards the loudest complainers rather than the worst failures.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86500" y="495300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补偿要成比例、有上限，否则奖励的是最会投诉的人，而不是最严重的失败。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62000" y="58674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0100" y="58674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52500" y="59436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shop can hold a high rating and still have only one-time buyers. The rating and the repurchase count are different instruments.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" y="63341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一家店可以评分很高，却只有一次性顾客；评分与复购计数是不同的仪表。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13 / 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Measure with cohorts and with money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用同期群与钱衡量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Before you call it a retention programme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71550"/>
          <a:ext cx="10668000" cy="35558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4381500"/>
                <a:gridCol w="34290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Step 步骤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步骤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to do 做什么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做什么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Rule 规则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规则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90194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Group by acquisition month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按获客月份分组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Track repurchase at 30, 60 and 90 days and compare curves before and after the change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跟踪 30、60、90 天复购，比较改动前后的曲线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One cohort, one curve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一个同期群，一条曲线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90194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Split by first product, channel and discount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按首购商品、渠道与是否打折分群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Cohorts won with a discount often retain worse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折扣获得的同期群往往留存更差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Segment before concluding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先分群再下结论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90194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Compare contribution with programme cost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把复购贡献与项目成本比较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Email tools, service staff, community operation and compensation all sit on the cost side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邮件工具、客服人力、社群运营与补偿都在成本侧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Two points up can still lose money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复购提升两点仍可能亏钱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90194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Treat lifetime value as an assumption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把终身价值当作假设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precise LTV from three months of data is false precision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用三个月数据算出的精确 LTV 是虚假精确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Write the assumptions down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把假设写下来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62000" y="4648200"/>
            <a:ext cx="5143500" cy="1238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47434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TEST THAT DECIDES  ·  决定性的检验</a:t>
            </a:r>
          </a:p>
        </p:txBody>
      </p:sp>
      <p:sp>
        <p:nvSpPr>
          <p:cNvPr id="12" name="Oval 11"/>
          <p:cNvSpPr/>
          <p:nvPr/>
        </p:nvSpPr>
        <p:spPr>
          <a:xfrm>
            <a:off x="1000125" y="507821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5010150"/>
            <a:ext cx="4514850" cy="4637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If the extra contribution from repurchase is smaller than the cost of the programme, it is not a retention strategy.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542062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如果复购带来的增量贡献小于项目成本，它就不是留存战略。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86500" y="4648200"/>
            <a:ext cx="5143500" cy="1238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5100" y="47434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WHAT THE NEXT COHORT SHOULD TEST  ·  下一组同期群该测什么</a:t>
            </a:r>
          </a:p>
        </p:txBody>
      </p:sp>
      <p:sp>
        <p:nvSpPr>
          <p:cNvPr id="17" name="Oval 16"/>
          <p:cNvSpPr/>
          <p:nvPr/>
        </p:nvSpPr>
        <p:spPr>
          <a:xfrm>
            <a:off x="6524625" y="507578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67500" y="5010150"/>
            <a:ext cx="4514850" cy="448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Run the next cohort without the discount and compare curves, so the gain can be told apart from seasonality.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67500" y="5406301"/>
            <a:ext cx="4514850" cy="4248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下一组同期群不加折扣再跑一遍并比较曲线，才能把增量与季节性区分开。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2000" y="59436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00100" y="59436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52500" y="6019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Acquisition and retention are two jobs with two toolboxes. Affiliate and paid reach win the first order; email, personalised contact and service recovery protect the second.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500" y="64103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获客与留存是两份工作、两套工具：联盟与付费触达带来第一单，邮件、个性化接触与服务补救保护第二单。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14 / 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Read the cohort, not the monthly average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读同期群，不读月度平均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Worked example  ·  算例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7155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38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One thousand first-time buyers in January, three months of follow-up.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2001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一千名 1 月首购顾客，跟踪三个月。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2000" y="1390650"/>
            <a:ext cx="2552700" cy="10668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150495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Cohort size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165735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同期群规模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184785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1,000</a:t>
            </a: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buyers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226695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1 月首次购买的顾客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67100" y="1390650"/>
            <a:ext cx="2552700" cy="10668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19500" y="150495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Month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9500" y="165735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第 1 个月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9500" y="184785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180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buyers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500" y="226695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期间 18%，累计 18%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1390650"/>
            <a:ext cx="2552700" cy="10668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50495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Month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4600" y="165735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第 2 个月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24600" y="184785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90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more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24600" y="226695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期间 9%，累计 27%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877300" y="1390650"/>
            <a:ext cx="2552700" cy="10668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029700" y="150495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Month 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29700" y="165735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第 3 个月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29700" y="184785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40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more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29700" y="226695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期间 4%，累计 31%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2667000"/>
            <a:ext cx="5143500" cy="2000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27813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READING THE MONTHLY AVERAGE  ·  读月度平均</a:t>
            </a:r>
          </a:p>
        </p:txBody>
      </p:sp>
      <p:sp>
        <p:nvSpPr>
          <p:cNvPr id="33" name="Oval 32"/>
          <p:cNvSpPr/>
          <p:nvPr/>
        </p:nvSpPr>
        <p:spPr>
          <a:xfrm>
            <a:off x="1000125" y="31302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143000" y="30670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monthly average mixes new and old buyers. If traffic grows fast, the average can fall while every cohort improves.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43000" y="344888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月度平均把新老客混在一起；流量快速增长时，平均值可能下降，而每个同期群都在变好。</a:t>
            </a:r>
          </a:p>
        </p:txBody>
      </p:sp>
      <p:sp>
        <p:nvSpPr>
          <p:cNvPr id="36" name="Oval 35"/>
          <p:cNvSpPr/>
          <p:nvPr/>
        </p:nvSpPr>
        <p:spPr>
          <a:xfrm>
            <a:off x="1000125" y="39881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143000" y="392491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cannot tell you whether this January group is better than last January group.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3000" y="4306750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它无法告诉你今年 1 月这组是否比去年 1 月那组更好。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86500" y="2667000"/>
            <a:ext cx="5143500" cy="20002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515100" y="27813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READING THE COHORT  ·  读同期群</a:t>
            </a:r>
          </a:p>
        </p:txBody>
      </p:sp>
      <p:sp>
        <p:nvSpPr>
          <p:cNvPr id="41" name="Oval 40"/>
          <p:cNvSpPr/>
          <p:nvPr/>
        </p:nvSpPr>
        <p:spPr>
          <a:xfrm>
            <a:off x="6524625" y="31302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667500" y="30670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period rate falls from 18% to 9% to 4%, while cumulative retention rises from 18% to 27% to 31%.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667500" y="344888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期间留存从 18% 降到 9%、4%，而累计留存从 18% 升到 27%、31%。</a:t>
            </a:r>
          </a:p>
        </p:txBody>
      </p:sp>
      <p:sp>
        <p:nvSpPr>
          <p:cNvPr id="44" name="Oval 43"/>
          <p:cNvSpPr/>
          <p:nvPr/>
        </p:nvSpPr>
        <p:spPr>
          <a:xfrm>
            <a:off x="6524625" y="39881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667500" y="392491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Both statements are true; they answer different questions: who returned now, and who has ever returned.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667500" y="4306750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两句都真，回答的是不同问题：这一期谁回来过，以及迄今谁回来过。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62000" y="48768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00100" y="48768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52500" y="4953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Concept used: the cohort retention curve. Report period and cumulative retention separately, and never let one replace the other.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" y="53435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用到的概念：同期群留存曲线。期间留存与累计留存分开报告，不要用一个替代另一个。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762000" y="5753100"/>
            <a:ext cx="10668000" cy="5334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90599" y="586740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4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falling period rate is not bad news by itself; it is the normal shape of a curve that is about to flatten.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15 / 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Ten thousand names: email versus postcard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一万名名单：邮件与明信片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Worked example  ·  算例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2381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239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EMAIL  ·  邮件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409700"/>
            <a:ext cx="4667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10,000 × $0.10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866899"/>
            <a:ext cx="4667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≈ $1,000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2324100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List cost at ten cents a name; sending is almost free.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599" y="2609850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按 10 美分/名计算的名单成本，发送几乎免费。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86500" y="990599"/>
            <a:ext cx="5143500" cy="2381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5100" y="11239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DIRECT-MAIL POSTCARD  ·  直邮明信片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5100" y="1409700"/>
            <a:ext cx="4667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60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10,000 × $0.80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5100" y="1866899"/>
            <a:ext cx="4667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≈ $8,000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5100" y="2324100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Printing and postage differences are counted separately.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5100" y="2609850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印刷与邮资差异另计。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35433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3676649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THE GAP IS ABOUT EIGHT TIMES  ·  差距约八倍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762000" y="3943350"/>
          <a:ext cx="10667999" cy="2417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4190999"/>
                <a:gridCol w="36195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Point 要点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Detail 细节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细节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Why it matters 为什么重要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为什么重要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Cheaper reach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触达更便宜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Email reaches the same ten thousand names for roughly an eighth of the list cost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邮件以约八分之一的名单成本触达同样一万人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Cheap is not the same as effective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便宜不等于有效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Consent still required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仍需要同意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cheap list bought without permission is ineffective and non-compliant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未经许可购买的便宜名单既无效也不合规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Consent is the asset, not the address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资产是同意，不是地址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Not the full campaign cost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不是完整战役成本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Writing, design, testing and service replies sit outside the list price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文案、设计、测试与客服回复都在名单价格之外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Quote the number with its boundary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引用时写明边界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762000" y="58102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0100" y="58102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52500" y="58864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Concept used: list cost, not the full campaign cost. The comparison is about reach price, not about what the message achieves.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2500" y="61150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用到的概念：名单成本，不是完整战役成本。比较的是触达价格，不是信息达成的效果。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16 / 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Two retention plans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两个留存方案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教学案例（虚构）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71550"/>
            <a:ext cx="10668000" cy="8763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0668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BACKGROUND  ·  背景与时间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295400"/>
            <a:ext cx="9906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fictional cross-border home goods shop: 1,000 first-time buyers a month, 40 dollar basket, 35% margin (14 dollars an order), 12% ninety-day repurchase baseline. All figures are teaching simulations.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5430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虚构的跨境家居店：每月 1000 名首购顾客，客单价 40 美元，毛利 35%（每单 14 美元），90 天复购基线 12%。所有数字为教学模拟。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2000250"/>
            <a:ext cx="5143500" cy="2381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2000" y="2000250"/>
            <a:ext cx="47625" cy="238125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90599" y="21145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PLAN A  ·  方案 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599" y="234315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7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A 15% voucher for every buyer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0599" y="26098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给所有买家 15% 折扣券</a:t>
            </a:r>
          </a:p>
        </p:txBody>
      </p:sp>
      <p:sp>
        <p:nvSpPr>
          <p:cNvPr id="18" name="Oval 17"/>
          <p:cNvSpPr/>
          <p:nvPr/>
        </p:nvSpPr>
        <p:spPr>
          <a:xfrm>
            <a:off x="1000125" y="29790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2914650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Margin per order falls from 14 to 8 dollars.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3113908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每单毛利从 14 美元降到 8 美元。</a:t>
            </a:r>
          </a:p>
        </p:txBody>
      </p:sp>
      <p:sp>
        <p:nvSpPr>
          <p:cNvPr id="21" name="Oval 20"/>
          <p:cNvSpPr/>
          <p:nvPr/>
        </p:nvSpPr>
        <p:spPr>
          <a:xfrm>
            <a:off x="1000125" y="347742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43000" y="3413008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Repurchase rises from 12% to 14%: 120 to 140 orders.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3612267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复购从 12% 升到 14%：120 单到 140 单。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86500" y="2000250"/>
            <a:ext cx="5143500" cy="23812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286500" y="2000250"/>
            <a:ext cx="47625" cy="2381250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15100" y="21145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PLAN B  ·  方案 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15100" y="234315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7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Post-purchase email, local size chart, 24-hour service standard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5100" y="26098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购后邮件、本地尺码表与 24 小时服务标准</a:t>
            </a:r>
          </a:p>
        </p:txBody>
      </p:sp>
      <p:sp>
        <p:nvSpPr>
          <p:cNvPr id="29" name="Oval 28"/>
          <p:cNvSpPr/>
          <p:nvPr/>
        </p:nvSpPr>
        <p:spPr>
          <a:xfrm>
            <a:off x="6524625" y="29790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67500" y="2914650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Programme cost is 600 dollars a month.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67500" y="3113908"/>
            <a:ext cx="451485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项目成本每月 600 美元。</a:t>
            </a:r>
          </a:p>
        </p:txBody>
      </p:sp>
      <p:sp>
        <p:nvSpPr>
          <p:cNvPr id="32" name="Oval 31"/>
          <p:cNvSpPr/>
          <p:nvPr/>
        </p:nvSpPr>
        <p:spPr>
          <a:xfrm>
            <a:off x="6524625" y="347742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667500" y="3413008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Repurchase rises from 12% to 18%: 120 to 180 orders, margin unchanged.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67500" y="3802000"/>
            <a:ext cx="4514850" cy="4248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复购从 12% 升到 18%：120 单到 180 单，毛利不变。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62000" y="4533900"/>
            <a:ext cx="10668000" cy="7239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90599" y="46482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QUESTION  ·  面临的问题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90599" y="4857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Both plans claim to raise repurchase. Which one adds contribution, and what must the shop measure to know?</a:t>
            </a:r>
          </a:p>
        </p:txBody>
      </p: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762000" y="5429250"/>
          <a:ext cx="10667999" cy="14409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4190999"/>
                <a:gridCol w="3619500"/>
              </a:tblGrid>
              <a:tr h="371856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Question 问题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问题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Method 方法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Reason 理由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理由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Which adds contribution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哪个增加贡献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Compare contribution, not the repurchase rate alone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比较贡献，而不只是复购率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higher rate can still lose money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更高的比率仍可能亏钱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What to measure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该测什么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Next cohort without the voucher, compared curve by curve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下一组同期群不加券，逐条曲线比较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Tells the gain apart from seasonality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把增量与季节性区分开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17 / 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arithmetic that decides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决定成败的算术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Contribution  ·  贡献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71550"/>
          <a:ext cx="10668000" cy="3416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/>
                <a:gridCol w="3619500"/>
                <a:gridCol w="3048000"/>
                <a:gridCol w="17145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Plan 方案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moves 变化项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变化项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Why 为什么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为什么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Result 结果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结果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Plan A  方案 A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方案 A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Baseline 120 orders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基线 120 单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Margin falls from 14 to 8 dollars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毛利从 14 降到 8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120 × (−6) = −720</a:t>
                      </a:r>
                    </a:p>
                    <a:p>
                      <a:pPr algn="r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−720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Plan A  方案 A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方案 A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Extra 20 orders at 8 dollars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增量 20 单，每单 8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Only incremental orders carry the new margin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只有增量订单按新毛利计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20 × 8 = +160</a:t>
                      </a:r>
                    </a:p>
                    <a:p>
                      <a:pPr algn="r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+160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Plan A  方案 A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方案 A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Net monthly contribution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月度净贡献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discount on baseline orders is part of the cost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基线订单上的折扣也是成本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≈ −560 dollars</a:t>
                      </a:r>
                    </a:p>
                    <a:p>
                      <a:pPr algn="r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约 −560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Plan B  方案 B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方案 B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Extra 60 orders at 14 dollars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增量 60 单，每单 14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Margin unchanged at 14 dollars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毛利不变，仍为 14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60 × 14 = +840</a:t>
                      </a:r>
                    </a:p>
                    <a:p>
                      <a:pPr algn="r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+840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Plan B  方案 B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方案 B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Net monthly contribution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月度净贡献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Less the 600 dollar programme cost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减去 600 美元项目成本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≈ +240 dollars</a:t>
                      </a:r>
                    </a:p>
                    <a:p>
                      <a:pPr algn="r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约 +240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62000" y="4038600"/>
            <a:ext cx="5143500" cy="16764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41529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THE COMMON MISTAKE  ·  最常见的错误</a:t>
            </a:r>
          </a:p>
        </p:txBody>
      </p:sp>
      <p:sp>
        <p:nvSpPr>
          <p:cNvPr id="12" name="Oval 11"/>
          <p:cNvSpPr/>
          <p:nvPr/>
        </p:nvSpPr>
        <p:spPr>
          <a:xfrm>
            <a:off x="1000125" y="45018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44386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Counting only the twenty extra orders and forgetting the discount paid on the one hundred and twenty baseline orders.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48204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只算 20 单增量，忽略 120 单基线上付出的折扣。</a:t>
            </a:r>
          </a:p>
        </p:txBody>
      </p:sp>
      <p:sp>
        <p:nvSpPr>
          <p:cNvPr id="15" name="Oval 14"/>
          <p:cNvSpPr/>
          <p:nvPr/>
        </p:nvSpPr>
        <p:spPr>
          <a:xfrm>
            <a:off x="1000125" y="51788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51156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Keep the incremental effect and the price effect as two separate lines.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54974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把增量效应与价格效应写成两行。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86500" y="4038600"/>
            <a:ext cx="5143500" cy="16764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15100" y="41529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HOW FAR PLAN B STRETCHES  ·  方案 B 能撑到哪一步</a:t>
            </a:r>
          </a:p>
        </p:txBody>
      </p:sp>
      <p:sp>
        <p:nvSpPr>
          <p:cNvPr id="20" name="Oval 19"/>
          <p:cNvSpPr/>
          <p:nvPr/>
        </p:nvSpPr>
        <p:spPr>
          <a:xfrm>
            <a:off x="6524625" y="45018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67500" y="4438650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At 900 dollars of service cost the 240 dollar gain disappears.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7500" y="463432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服务成本升到 900 美元时，240 美元的增量消失。</a:t>
            </a:r>
          </a:p>
        </p:txBody>
      </p:sp>
      <p:sp>
        <p:nvSpPr>
          <p:cNvPr id="23" name="Oval 22"/>
          <p:cNvSpPr/>
          <p:nvPr/>
        </p:nvSpPr>
        <p:spPr>
          <a:xfrm>
            <a:off x="6524625" y="499269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67500" y="4929496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result depends on the service standard really being kept.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7500" y="5125175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结果取决于服务标准真的被执行。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62000" y="59055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0100" y="59055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52500" y="5981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Plan A is not useless: it can clear stock or win a first order. It simply cannot be called retention. The twelve per cent baseline is a teaching figure, not an industry benchmark.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2500" y="63722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方案 A 并非无用：它可以清库存或拉新，只是不能叫留存。12% 基线是教学数字，不是行业基准。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18 / 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one transaction becomes the next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一次交易如何变成下一次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The retention loop  ·  留存循环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43000"/>
            <a:ext cx="1981199" cy="14859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5350" y="1257300"/>
            <a:ext cx="381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5350" y="1524000"/>
            <a:ext cx="1714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4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First purchase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5350" y="2038349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首次购买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5350" y="2266950"/>
            <a:ext cx="1714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The promise made by acquisition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249555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83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获客时做出的承诺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1733550"/>
            <a:ext cx="190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933700" y="1143000"/>
            <a:ext cx="1981199" cy="14859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067050" y="1257300"/>
            <a:ext cx="381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67050" y="1524000"/>
            <a:ext cx="1714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Fulfilment and product information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67050" y="2038349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履约与商品信息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67050" y="2266950"/>
            <a:ext cx="1714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Parcel on time, page tells the truth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67050" y="249555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8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包裹准时，页面说真话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4900" y="1733550"/>
            <a:ext cx="190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105400" y="1143000"/>
            <a:ext cx="1981199" cy="1485900"/>
          </a:xfrm>
          <a:prstGeom prst="roundRect">
            <a:avLst>
              <a:gd name="adj" fmla="val 6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238750" y="1257300"/>
            <a:ext cx="381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38750" y="1524000"/>
            <a:ext cx="1714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Service recovery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38750" y="2038349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服务补救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38750" y="2266950"/>
            <a:ext cx="1714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Repair the failure, not the mood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38750" y="249555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8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修的是错，不是情绪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86600" y="1733550"/>
            <a:ext cx="190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277100" y="1143000"/>
            <a:ext cx="1981199" cy="14859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10449" y="1257300"/>
            <a:ext cx="381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10449" y="1524000"/>
            <a:ext cx="1714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Personalised contact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10449" y="2038349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个性化触达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10449" y="2266950"/>
            <a:ext cx="1714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relevant message at a time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10449" y="249555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8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一次发一条相关信息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58300" y="1733550"/>
            <a:ext cx="190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448800" y="1143000"/>
            <a:ext cx="1981199" cy="14859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582150" y="1257300"/>
            <a:ext cx="381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82150" y="1524000"/>
            <a:ext cx="1714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4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Repurchase and referral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82150" y="2038349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复购与转介绍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82150" y="2266950"/>
            <a:ext cx="1714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Feeds the next cohort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82150" y="249555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83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喂给下一个同期群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2000" y="2857500"/>
            <a:ext cx="1066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Fulfilment decides the first experience, service recovery repairs the mistake, and personalised contact creates the second chance. Break any link and the loop stops.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314325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履约决定第一次体验，服务补救修复失误，个性化接触创造第二次机会；任何一环断开，循环就停。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62000" y="3486150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90599" y="36004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WHERE A COUPON ENTERS  ·  优惠券进入的位置</a:t>
            </a:r>
          </a:p>
        </p:txBody>
      </p:sp>
      <p:sp>
        <p:nvSpPr>
          <p:cNvPr id="47" name="Oval 46"/>
          <p:cNvSpPr/>
          <p:nvPr/>
        </p:nvSpPr>
        <p:spPr>
          <a:xfrm>
            <a:off x="1000125" y="39494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143000" y="3886200"/>
            <a:ext cx="4514850" cy="6310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voucher sits outside this loop. It does not make the parcel arrive, does not correct the size chart, and does not answer a complaint.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143000" y="4454185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优惠券在这个循环之外：它不会让包裹按时到达，不会修正尺码表，也不会回应投诉。</a:t>
            </a:r>
          </a:p>
        </p:txBody>
      </p:sp>
      <p:sp>
        <p:nvSpPr>
          <p:cNvPr id="50" name="Oval 49"/>
          <p:cNvSpPr/>
          <p:nvPr/>
        </p:nvSpPr>
        <p:spPr>
          <a:xfrm>
            <a:off x="1000125" y="499342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1143000" y="4930222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can pull one more order through node five without strengthening nodes two and three.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43000" y="5312054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它能把再一单拉过第五个节点，却不加固第二、第三个节点。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286500" y="3486150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515100" y="36004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WHERE THE LOOP RESTARTS  ·  循环从哪里重启</a:t>
            </a:r>
          </a:p>
        </p:txBody>
      </p:sp>
      <p:sp>
        <p:nvSpPr>
          <p:cNvPr id="55" name="Oval 54"/>
          <p:cNvSpPr/>
          <p:nvPr/>
        </p:nvSpPr>
        <p:spPr>
          <a:xfrm>
            <a:off x="6524625" y="39494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667500" y="38862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repaired complaint can re-enter through personalised contact, so the figure is a cycle rather than a one-way funnel.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667500" y="426803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被补救的投诉可以从个性化触达重新进入，因此这张图是循环，不是单向漏斗。</a:t>
            </a:r>
          </a:p>
        </p:txBody>
      </p:sp>
      <p:sp>
        <p:nvSpPr>
          <p:cNvPr id="58" name="Oval 57"/>
          <p:cNvSpPr/>
          <p:nvPr/>
        </p:nvSpPr>
        <p:spPr>
          <a:xfrm>
            <a:off x="6524625" y="480726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667500" y="474406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Repurchase and referral feed the next cohort and are measured together with response time.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667500" y="5125900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复购与转介绍喂给下一个同期群，并要和响应时间一起衡量。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62000" y="56007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800100" y="56007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952500" y="56769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first two nodes decide most of retention. No coupon repairs a wrong size or a late parcel.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52500" y="59055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前两个节点决定大部分留存；优惠券修不好错误尺码或迟到包裹。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19 / 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to read the loop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怎样读这张图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Reading guide  ·  读图提示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1409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62000" y="990599"/>
            <a:ext cx="533400" cy="140970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990599"/>
            <a:ext cx="533400" cy="1409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900" y="1162050"/>
            <a:ext cx="4000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Read it as a cycle, not a one-way funnel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1485900"/>
            <a:ext cx="4000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读成循环，不是单向漏斗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1790700"/>
            <a:ext cx="4000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READ AS  ·  读法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0" y="1181100"/>
            <a:ext cx="5334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repaired complaint can re-enter at personalised contact; the arrow back is part of the model.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0" y="1714500"/>
            <a:ext cx="5334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被补救的投诉可以从个性化触达重新进入；回流的箭头是模型的一部分。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533650"/>
            <a:ext cx="10668000" cy="14097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62000" y="2533650"/>
            <a:ext cx="533400" cy="1409700"/>
          </a:xfrm>
          <a:prstGeom prst="roundRect">
            <a:avLst>
              <a:gd name="adj" fmla="val 5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2533650"/>
            <a:ext cx="533400" cy="1409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5900" y="2705100"/>
            <a:ext cx="4000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first two nodes decide most of retention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85900" y="3028950"/>
            <a:ext cx="4000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前两个节点决定大部分留存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85900" y="3333750"/>
            <a:ext cx="4000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READ AS  ·  读法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15000" y="2724150"/>
            <a:ext cx="5334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Fulfilment and product information are where the promise is kept or broken; coupons cannot repair them.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15000" y="3257550"/>
            <a:ext cx="5334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履约与商品信息是承诺被兑现或被打破的地方，优惠券修不好它们。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4076699"/>
            <a:ext cx="10668000" cy="1409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62000" y="4076699"/>
            <a:ext cx="533400" cy="140970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2000" y="4076699"/>
            <a:ext cx="533400" cy="1409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926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85900" y="4248150"/>
            <a:ext cx="4000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last node feeds the next cohort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85900" y="4572000"/>
            <a:ext cx="4000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最后一个节点喂给下一个同期群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85900" y="4876800"/>
            <a:ext cx="4000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READ AS  ·  读法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15000" y="4267200"/>
            <a:ext cx="5334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Measure repurchase and referral together with response time, or you will read the loop as a single month.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715000" y="4800600"/>
            <a:ext cx="5334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复购与转介绍要和响应时间一起衡量，否则你会把循环读成单月数据。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715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5715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5791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figure is a teaching illustration of the argument, not a measured flow of any real shop.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6019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本图是论证的教学示意，不是任何真实店铺的实测流量。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20 / 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things to unlearn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六个常见误解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Common saying versus correction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49" y="1104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1104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1314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Retention means sending vouchers.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3449" y="1562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留存就是发优惠券。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33449" y="1790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33449" y="1866899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3449" y="2038349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voucher buys one transaction and can train buyers to wait for the next one; retention is repeated behaviour produced by fulfilment and service.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3449" y="2286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优惠券只买一次交易，还可能训练顾客等折扣；留存是由履约与服务建立的重复行为。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86500" y="1009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86500" y="1009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57950" y="1104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19900" y="1104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57950" y="1314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Email can acquire customers at scale.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57950" y="1562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邮件可以大规模拉新。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57950" y="1790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57950" y="1866899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57950" y="2038349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textbook says email keeps relationships strongly and acquires weakly; filters and poor lists weaken it further.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57950" y="2286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教材说邮件维护关系强、获取新客弱；过滤与劣质名单会进一步削弱。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27241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2000" y="27241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33449" y="28194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95400" y="2819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3449" y="30289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Affiliate marketing is a distribution channel.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3449" y="32766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联盟营销是分销渠道。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33449" y="35052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33449" y="3581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33449" y="37528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Affiliates do not take stock or pricing power; they are paid for results and the audience stays with the publisher.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3449" y="40005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联盟不转移库存与定价权，只按效果付佣；受众与关系留在发布者手中。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86500" y="27241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286500" y="27241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57950" y="28194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19900" y="2819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57950" y="30289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Private traffic is free.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57950" y="32766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私域是免费的。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457950" y="35052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57950" y="3581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57950" y="37528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Media cost falls, but operation, content, service and promotion remain; the cost moves from media to people.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57950" y="40005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媒体成本下降，但运营、内容、客服与促销仍在；成本从媒体转移到人力。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62000" y="4438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62000" y="4438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33449" y="4533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95400" y="4533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33449" y="4743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Good reviews prove retention.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33449" y="4991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好评能证明留存。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449" y="5219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33449" y="5295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33449" y="54673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Reviews measure satisfaction at a moment and are biased; retention is repurchase observed inside a window.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33449" y="5715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评价衡量某一刻的满意度且有偏差；留存是窗口内观察到的重复购买。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286500" y="4438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6286500" y="4438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457950" y="4533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06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819900" y="4533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457950" y="4743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Service recovery means compensating until the buyer stops complaining.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457950" y="4991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服务补救就是补偿到顾客不再投诉。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457950" y="5219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457950" y="5295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457950" y="54673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Recovery is a specific apology, proportionate compensation and root-cause removal, with an authorised cap against abuse.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457950" y="5715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补救是具体道歉、适度补偿与根因修复，并有授权上限以防滥用。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21 / 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TERMS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Key English terms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关键英文术语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Ten terms  ·  十个术语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049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Customer retention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3335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顾客留存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3799" y="11239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Keeping customers buying and staying in a relationship.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33799" y="13906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让顾客持续购买、保持关系的营销目标。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20002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20954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Stickiness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3241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粘性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33799" y="21145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How strongly users keep returning and using.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33799" y="23812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用户持续回访与使用的程度。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29908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30861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Cohort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33147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同期群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33799" y="31051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group acquired in one period and tracked together.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33799" y="33718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在同一时期获得、被一起跟踪的一组顾客。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39814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40766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Retention curve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43053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留存曲线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33799" y="40957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share of a cohort still active or repurchasing per period.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33799" y="43624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同期群在各后续周期仍活跃或复购的比例曲线。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49720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" y="50673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Repurchase rate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" y="52959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复购率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33799" y="50863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Share of customers who buy again inside a window.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33799" y="53530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在给定窗口内再次购买的顾客占比。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86500" y="10096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38900" y="11049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Opt-in list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38900" y="13335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主动订阅名单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58300" y="11239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list of people who agreed to receive messages.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58300" y="13906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用户自愿同意接收消息的名单。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86500" y="20002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38900" y="20954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Affiliate marketing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38900" y="23241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联盟营销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258300" y="21145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Paying promoters by results rather than by exposure.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258300" y="23812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按效果向推广方付佣的营销方式。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286500" y="29908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438900" y="30861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Commission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38900" y="33147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佣金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258300" y="31051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share of order value paid to the promoter.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258300" y="33718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按成交额比例支付的推广费用。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286500" y="39814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38900" y="40766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Service recovery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38900" y="43053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服务补救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258300" y="40957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Apology, compensation and root-cause removal after a failure.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258300" y="43624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失败后道歉、补偿并移除根因的处理过程。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286500" y="49720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438900" y="50673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First-contact resolution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438900" y="52959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一次解决率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258300" y="50863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Share of problems solved at the first contact.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258300" y="53530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顾客第一次联系就解决问题的比例。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62000" y="59055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800100" y="59055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52500" y="5981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Cohort and retention curve are only meaningful together: a curve without a fixed cohort is a monthly average wearing a different name.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52500" y="63722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同期群与留存曲线必须成对使用：没有固定同期群的曲线，只是换了名字的月度平均。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22 / 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TALK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Class discussion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Four questions  ·  四道题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47625" cy="1028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14300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4950" y="112395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Name a brand you buy from again. How much of the reason is price, and how much is service or product detail?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4950" y="14478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说一个你会复购的品牌。原因里多少是价格，多少是服务或商品细节？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4950" y="17145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a window, a cohort and a cost, not with an impression.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217170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2000" y="2171700"/>
            <a:ext cx="47625" cy="10287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0599" y="23050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4950" y="228600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If you could keep only one retention tool — post-purchase email, community, or local returns — which would you keep, and why?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4950" y="26098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如果只能保留一个留存工具——购后邮件、社群或本地退货——你保留哪个？为什么？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04950" y="28765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a window, a cohort and a cost, not with an impression.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333375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" y="3333750"/>
            <a:ext cx="47625" cy="1028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599" y="346710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04950" y="344805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On a 30% margin with a 20% affiliate commission, what is left? When should the seller refuse the deal?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04950" y="37719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30% 毛利上给 20% 联盟佣金：还剩多少？什么情况下卖家该拒绝？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04950" y="40386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a window, a cohort and a cost, not with an impression.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449580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62000" y="4495800"/>
            <a:ext cx="47625" cy="10287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90599" y="4629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04950" y="461010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How do you tell service recovery that saved a customer apart from compensation that only bought silence?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04950" y="49339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你如何区分“救回顾客的服务补救”与“只买到沉默的补偿”？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04950" y="52006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a window, a cohort and a cost, not with an impression.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7721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57721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58483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Refuse answers that say only the discount worked. Ask what happened to margin on orders that would have happened anyway.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60769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拒绝只说“折扣有效”的答案：要问本来就会发生的订单的毛利去了哪里。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23 / 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Design a recovery and retention plan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设计补救与留存方案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12 minutes  ·  pairs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62000" y="10096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10096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14287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11430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Choose a product and write its natural repurchase cycle and a 90-day baseline.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14478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选一个商品，写出自然复购周期与 90 天基线。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11430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13525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product, one baseline.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1145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62000" y="21145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21145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25336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85900" y="22479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Pick one lever among voucher, email and service recovery; estimate its cost and its effect on repurchase.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85900" y="25527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在优惠券、邮件、服务补救中选一个，估成本与对复购的影响。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43900" y="22479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3900" y="24574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lever with two numbers.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32194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62000" y="32194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2000" y="32194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" y="36385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85900" y="33528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Compute monthly contribution, including the discount on orders that would have happened anyway.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85900" y="36576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计算月贡献，包含本来就会发生的订单上的折扣。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43900" y="33528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43900" y="35623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A signed monthly figure.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43243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762000" y="43243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62000" y="43243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47434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485900" y="44577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Write an apology, a compensation cap and a root-cause fix for one failure.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85900" y="47625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为一次失败写出道歉、补偿上限与根因修复。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43900" y="44577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43900" y="46672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A usable recovery script.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2000" y="5505450"/>
            <a:ext cx="10668000" cy="6858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90599" y="5619750"/>
            <a:ext cx="952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STUDENT OUTPUT  ·  学生产出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90599" y="5829300"/>
            <a:ext cx="9906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4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One page: the contribution arithmetic with its assumptions, plus the recovery wording with an explicit cap.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24 / 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Five quick checks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本节自测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Answer before discussion  ·  先答再讨论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11049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For the January cohort of 1,000, give the period rates and the cumulative retention at months one, two and three, and say why both series are true.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14287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1 月 1000 人同期群：写出第 1、2、3 个月的期间留存与累计留存，并说明两组数字为何都对。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19621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599" y="2095499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20574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Plan A raises repurchase from 12% to 14% and still loses money. Write the two effects separately and the net monthly figure.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38300" y="23812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方案 A 把复购从 12% 抬到 14% 却仍亏钱：把两个效应分开写，并给出月度净值。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9146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599" y="30480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38300" y="30099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On a 30% margin, a 20% commission leaves what share before logistics and returns? When is the deal refused?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38300" y="33337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30% 毛利上给 20% 佣金，扣物流与退货前还剩多少？什么情况下这笔交易该被拒绝？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38671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0599" y="40005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38300" y="3962399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Ten thousand names cost about 1,000 dollars by email and about 8,000 by postcard. Why is this not the full campaign cost?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38300" y="42862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一万名名单：邮件约 1000 美元，明信片约 8000 美元。为什么这不是完整战役成本？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48196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90599" y="49530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38300" y="49149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What is the difference between service recovery and compensating until the buyer stops complaining, and why must the cap exist?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38300" y="52387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服务补救与“补偿到顾客不再投诉”的差别是什么？为什么必须有上限？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2000" y="58864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0100" y="58864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59626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correct answer names the window, the cohort and the margin. Without those three, the same number can support opposite decisions.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63531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正确的答案要说出窗口、同期群与毛利；缺了这三项，同一个数字可以支持相反的决定。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25 / 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WRAP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Take-aways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What to carry into Lesson 15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THE ARGUMENT  ·  本课的结论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22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Retention is a relationship measured over time, and it is produced by fulfilment, product information and service recovery.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3679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留存是随时间衡量的关系，由履约、商品信息与服务补救产生。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059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141485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Email keeps relationships and does not acquire at scale; affiliate marketing acquires and does not retain.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530477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邮件维护关系、不能大规模拉新；联盟能拉新、不负责留存。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89958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83517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voucher can raise the count and lower the margin of orders that would have happened anyway.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22416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折扣券可以抬高计数，却压低本来就会发生的订单的毛利。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TO DO WITH IT  ·  怎么用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22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Report period and cumulative retention separately, on a fixed cohort.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3679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在固定同期群上分开报告期间留存与累计留存。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2059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141485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Compare the incremental contribution with the full programme cost before calling it retention.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530477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先比较增量贡献与项目总成本，再叫它留存。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89958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83517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Write recovery as apology, compensation and root-cause removal, with an authorised cap.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22416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把补救写成道歉、补偿与根因修复，并给出授权上限。</a:t>
            </a:r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62000" y="4038600"/>
          <a:ext cx="10667999" cy="19987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4190999"/>
                <a:gridCol w="36195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Tool 工具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工具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does 它做什么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做什么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to check 要检查什么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检查什么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Voucher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折扣券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Raises one month of repurchase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抬高一个月的复购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Price effect on baseline orders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对基线订单的价格效应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Email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邮件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Keeps the relationship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维护关系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Weak at filling the top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不擅长填满顶部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Affiliate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联盟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Buys the first order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买来第一单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Audience stays with publisher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受众留在发布者手中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2" name="Rectangle 31"/>
          <p:cNvSpPr/>
          <p:nvPr/>
        </p:nvSpPr>
        <p:spPr>
          <a:xfrm>
            <a:off x="762000" y="56388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00100" y="56388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2500" y="5715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last count of the funnel — repurchase — is not the closing move of marketing. It is the score kept by fulfilment, product information and service on the promises acquisition made.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" y="61055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漏斗的最后一个计数——复购——不是营销的收尾，而是履约、商品信息与服务对获客承诺是否兑现的记分。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26 / 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SRC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Sources and calibre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来源与口径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Where each figure comes from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7998" cy="35558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95499"/>
                <a:gridCol w="1809750"/>
                <a:gridCol w="3905249"/>
                <a:gridCol w="2857500"/>
              </a:tblGrid>
              <a:tr h="418338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 来源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来源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Section 位置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位置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states 原文内容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Used for 用途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用途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§3.1.2 — §3.1.2.2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Retention as a strong relationship, loyalty or stickiness, through personalised advertising and customisation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留存：建立牢固关系、提升忠诚或粘性，手段包括个性化广告与定制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Definition and the three measures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定义与三个指标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§3.3.4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Email to an opted-in audience; clicks about 3—4%; list about 5—20 cents a name; postcard about 75—80 cents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邮件发给主动订阅受众；点击率约 3—4%；名单约 5—20 美分/名；明信片约 75—80 美分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Channel role and cost comparison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渠道分工与成本比较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§3.3.5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Pay-for-performance marketing with four participants; commission usually 4—20%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按效果付费的营销，四类参与者；佣金通常 4%—20%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Participants and commission arithmetic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参与者与佣金算术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§3.5.1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Private traffic owned by the firm, reusable at no extra cost, converted by campaign, promotion and one-to-one contact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私域由企业拥有、重复使用不增加成本，通过活动、促销与一对一沟通转化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Why owned reach is not free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说明自有触达不是免费的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27506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Course case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Teaching case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Home goods shop, 40 dollar basket, 12% baseline; all counts simulated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家居店、客单价 40 美元、基线 12%；所有计数为教学模拟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Arithmetic practice only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仅用于算术练习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62000" y="4190999"/>
          <a:ext cx="10668000" cy="19057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500"/>
                <a:gridCol w="3429000"/>
                <a:gridCol w="4762500"/>
              </a:tblGrid>
              <a:tr h="371856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Number 数字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数字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Status 性质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性质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Warning 提醒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提醒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12% baseline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基线 12%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Internal figure set in the teaching case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本案设定的教学数字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Not an industry benchmark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不是行业基准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Plan B +240 dollars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方案 B +240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840 − 600, staff and software excluded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840 − 600，未计人员与软件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Write the exclusion when quoting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引用时写明未计什么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3—4% click rate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点击率 3—4%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General range given by the textbook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教材给出的一般区间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Not a promise for any list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不是任何名单的承诺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762000" y="6096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0100" y="6096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2500" y="6172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Teaching simulations and internal baselines must be labelled as such every time they are quoted.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6400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教学模拟与内部基线每次被引用时必须写明性质。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14  ·  跨境电商概论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27 / 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20250" y="-285750"/>
            <a:ext cx="2857500" cy="28575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1143000" y="4762500"/>
            <a:ext cx="3810000" cy="38100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990599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1430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LESSON 14  ·  CUSTOMER RETENTION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524000"/>
            <a:ext cx="95250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Keep the promise,</a:t>
            </a:r>
          </a:p>
          <a:p>
            <a:pPr algn="l">
              <a:lnSpc>
                <a:spcPct val="108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not the discount.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552700"/>
            <a:ext cx="857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守住承诺，而不是守住折扣。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30099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238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5F7DA3"/>
                </a:solidFill>
                <a:latin typeface="Arial"/>
                <a:ea typeface="Arial"/>
                <a:cs typeface="Arial"/>
              </a:rPr>
              <a:t>NEXT: LESSON 15  ·  下一课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486150"/>
            <a:ext cx="857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5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long tail: why the catalogue can hold what the shelf refused.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3810000"/>
            <a:ext cx="8572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8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长尾：为什么线上目录能容纳实体货架拒绝的商品。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44767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5F7DA3"/>
                </a:solidFill>
                <a:latin typeface="Arial"/>
                <a:ea typeface="Arial"/>
                <a:cs typeface="Arial"/>
              </a:rPr>
              <a:t>跨境电商概论  ·  Cross-border Ecommerce  ·  Guilin Tourism University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472440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授课教师  宋友开   ·   2026—2027 学年第一学期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334000"/>
            <a:ext cx="10096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“Repurchase is not the closing move of marketing. It is the score kept on the promises acquisition made.”</a:t>
            </a:r>
          </a:p>
          <a:p>
            <a:pPr algn="l">
              <a:lnSpc>
                <a:spcPct val="140000"/>
              </a:lnSpc>
            </a:pPr>
            <a:r>
              <a:rPr sz="1152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收束一句话：复购不是营销的收尾，而是对获客承诺兑现与否的记分。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