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2020 B2C online retail (US$ bn)</c:v>
                </c:pt>
              </c:strCache>
            </c:strRef>
          </c:tx>
          <c:spPr>
            <a:solidFill>
              <a:srgbClr val="3D7BD9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Head hit A</c:v>
                </c:pt>
                <c:pt idx="1">
                  <c:v>Head hit B</c:v>
                </c:pt>
                <c:pt idx="2">
                  <c:v>Mid seller C</c:v>
                </c:pt>
                <c:pt idx="3">
                  <c:v>Tail niche D</c:v>
                </c:pt>
                <c:pt idx="4">
                  <c:v>Tail niche E</c:v>
                </c:pt>
                <c:pt idx="5">
                  <c:v>Tail niche F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92</c:v>
                </c:pt>
                <c:pt idx="1">
                  <c:v>48</c:v>
                </c:pt>
                <c:pt idx="2">
                  <c:v>28</c:v>
                </c:pt>
                <c:pt idx="3">
                  <c:v>16</c:v>
                </c:pt>
                <c:pt idx="4">
                  <c:v>10</c:v>
                </c:pt>
                <c:pt idx="5">
                  <c:v>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102" b="1">
                  <a:solidFill>
                    <a:srgbClr val="0E2A47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CE3EC"/>
            </a:solidFill>
          </a:ln>
        </c:spPr>
        <c:txPr>
          <a:bodyPr/>
          <a:lstStyle/>
          <a:p>
            <a:pPr>
              <a:defRPr sz="1152" b="1">
                <a:solidFill>
                  <a:srgbClr val="12202E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4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2">
          <a:solidFill>
            <a:srgbClr val="46586D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905750" y="-1143000"/>
            <a:ext cx="5334000" cy="5334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953500" y="-95250"/>
            <a:ext cx="3238500" cy="32385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810750" y="762000"/>
            <a:ext cx="1524000" cy="15240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1333500" y="4476750"/>
            <a:ext cx="4000500" cy="40005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914400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1047749"/>
            <a:ext cx="609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GUILIN TOURISM UNIVERSITY   ·   桂林旅游学院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4287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L E S S O N   1 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695450"/>
            <a:ext cx="108585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shelf said no,</a:t>
            </a:r>
          </a:p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catalogue said yes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1432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长尾营销  ·  分布形状与单位经济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50520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§3.4.2 and Fig 3-3, read against §3.2 and §3.3   ·   a 90-minute bilingual lesson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4000500"/>
            <a:ext cx="28575" cy="3810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90 minutes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一课时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147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480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English first, Chinese support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480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英文在前 · 中文在后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674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007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Lessons 11, 13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007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前置知识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201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534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2026 – 2027 Semester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534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2026—2027 学年第一学期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2000" y="47244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49530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Course  ·  跨境电商概论  Cross-border Ecommerce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51816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Instructor  授课教师  宋友开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5638800"/>
            <a:ext cx="99060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1" i="1">
                <a:solidFill>
                  <a:srgbClr val="8FA9C8"/>
                </a:solidFill>
                <a:latin typeface="Georgia"/>
                <a:ea typeface="Georgia"/>
                <a:cs typeface="Georgia"/>
              </a:rPr>
              <a:t>“The long tail is a shape, not a promise. Whether a niche pays is unit arithmetic.”</a:t>
            </a:r>
          </a:p>
          <a:p>
            <a:pPr algn="l">
              <a:lnSpc>
                <a:spcPct val="140000"/>
              </a:lnSpc>
            </a:pPr>
            <a:r>
              <a:rPr sz="1128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一句话先记住：长尾是一种形状，不是承诺；细分赚不赚钱是单位算术。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this lesson runs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本课的组织方式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90 min  ·  from one pair of scissors to one catalogue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1066800"/>
            <a:ext cx="47625" cy="9144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9650" y="1047749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3550" y="10858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9650" y="14668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Warm-up: the scissors with a bill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17145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案例开场：有账单的剪刀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0" y="15049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Same product, two shelves, two outcomes.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2000" y="21336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9650" y="21145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3550" y="21526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25336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Shape, enablers and unit economics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9650" y="27813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形状、使能条件与单位经济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7500" y="25717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What makes the tail reachable and payable.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32004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9650" y="31813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3550" y="32194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9650" y="36004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Case: the ledger of one listing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9650" y="3848099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案例：一条链接的账本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7500" y="36385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Contribution, break-even, margin shock.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2000" y="42672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09650" y="42481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33550" y="42862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9650" y="46672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Task and close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9650" y="49149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课堂任务与收束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0" y="47053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Keep it or cut it, with one condition.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3340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62000" y="55626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0100" y="55626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5638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Every part of this lesson answers one question: is this niche reachable, payable, and still profitable after fulfilment and returns?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" y="60293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本课每个环节都在回答一个问题：这个细分搜得到吗、付得起吗、扣掉履约与退货后还赚吗？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02 / 28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you will be able to 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By the end of the lesson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0287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2550" y="10001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Say who named the long tail and in which year, and state how the textbook describes its statistical shape.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说明长尾由谁、在哪一年提出，并陈述教材如何描述其统计形状。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2479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2000" y="22479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2550" y="2219325"/>
            <a:ext cx="10096500" cy="7312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Explain why search, social networks and recommendation engines make tail goods findable, and why being found is not the same as being bought.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解释搜索、社交网络与推荐引擎为何让尾部商品可被发现，以及为什么被发现不等于成交。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34671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2000" y="34671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2550" y="3438525"/>
            <a:ext cx="10096500" cy="7312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Quote the Amazon and Google examples with the textbook wording and its limits, without turning business into audited revenue share.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按教材原话与限定条件引用亚马逊与谷歌的例子，不把"业务"改写成审计过的收入占比。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46863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46863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2550" y="46577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Test a niche with contribution margin and break-even volume instead of assuming that small means profitable.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用贡献毛利与打平销量检验细分需求，而不是假定"小"就等于赚钱。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59055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2000" y="6057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Each objective maps to §3.4.2, Fig 3-3, §3.2 or §3.3.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03 / 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ROLE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this lesson sits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本课定位与前置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Lessons 11, 13 → 15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1432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BEFORE THIS LESSON  ·  前置知识（第 11、13 课）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How consumers discover goods: search, social, marketplaces (Lesson 11).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69010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消费者如何发现商品：搜索、社交、平台（第 11 课）。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28002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210142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From seeing to buying: the sales funnel and its counts (Lesson 13).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631353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从看见到购买：销售漏斗与计数（第 13 课）。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304237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972485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You can describe discovery and count a funnel; this lesson asks what is worth listing at all.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393696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你已能描述发现渠道并会数漏斗；本课问的是到底什么值得上架。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599" y="3600450"/>
            <a:ext cx="46672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Discovery explains how a buyer arrives. It does not tell you the listing can pay for itself.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6000" y="990599"/>
            <a:ext cx="5334000" cy="3143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24600" y="11430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THIS LESSON DOES  ·  本课作用</a:t>
            </a:r>
          </a:p>
        </p:txBody>
      </p:sp>
      <p:sp>
        <p:nvSpPr>
          <p:cNvPr id="23" name="Oval 22"/>
          <p:cNvSpPr/>
          <p:nvPr/>
        </p:nvSpPr>
        <p:spPr>
          <a:xfrm>
            <a:off x="6334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77000" y="1447800"/>
            <a:ext cx="47053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Explain why an online catalogue can hold what a physical shelf refuses.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7000" y="1869010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解释线上目录为何能容纳实体货架拒绝的商品。</a:t>
            </a:r>
          </a:p>
        </p:txBody>
      </p:sp>
      <p:sp>
        <p:nvSpPr>
          <p:cNvPr id="26" name="Oval 25"/>
          <p:cNvSpPr/>
          <p:nvPr/>
        </p:nvSpPr>
        <p:spPr>
          <a:xfrm>
            <a:off x="6334125" y="228002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77000" y="2210142"/>
            <a:ext cx="47053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Give a unit-economics test for deciding whether a niche demand is worth serving.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77000" y="2631353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给出判断细分需求是否值得做的单位经济方法。</a:t>
            </a:r>
          </a:p>
        </p:txBody>
      </p:sp>
      <p:sp>
        <p:nvSpPr>
          <p:cNvPr id="29" name="Oval 28"/>
          <p:cNvSpPr/>
          <p:nvPr/>
        </p:nvSpPr>
        <p:spPr>
          <a:xfrm>
            <a:off x="6334125" y="304237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77000" y="2972485"/>
            <a:ext cx="47053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Keep the shape of the argument separate from the romance of the niche.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77000" y="3393696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把论证的形状与对小众商品的热情分开。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24600" y="3600450"/>
            <a:ext cx="48577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product did not change between the two shelves. The channel did.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44767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44767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45529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Lesson 11 asked how a buyer finds a product; Lesson 15 asks whether the product that is found can carry its own costs.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47815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第 11 课问买家如何找到商品；第 15 课问被找到的商品能否养活自己。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04 / 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Left-handed scissors, with a bill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左手剪刀：有账单的细分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Opening material  ·  本节素材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7155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531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A shop selling only left-handed scissors may not reach 200 pairs a year in one town, so the owner stops stocking them. The same scissors, listed online, sell about 12,000 pairs a year across 14 countries.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1390650"/>
            <a:ext cx="10668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4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一家只卖左手剪刀的店，在一个城镇一年可能卖不到 200 把，于是店主不再进货。同一把剪刀挂到线上，一年在 14 个国家卖出约 12,000 把。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2000" y="1809750"/>
            <a:ext cx="5143500" cy="18097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62000" y="1809750"/>
            <a:ext cx="47625" cy="180975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0599" y="1924049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THE TOWN SHELF  ·  本地货架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599" y="2190750"/>
            <a:ext cx="46672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&lt; 200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599" y="2667000"/>
            <a:ext cx="4667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pairs a year in one town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0599" y="2914650"/>
            <a:ext cx="4667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一个城镇一年不到 200 把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0599" y="3200400"/>
            <a:ext cx="466725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Rent and shelf space need enough local buyers to carry them.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86500" y="1809750"/>
            <a:ext cx="5143500" cy="18097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86500" y="1809750"/>
            <a:ext cx="47625" cy="1809750"/>
          </a:xfrm>
          <a:prstGeom prst="rect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15100" y="1924049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THE ONLINE LISTING  ·  线上链接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15100" y="2190750"/>
            <a:ext cx="46672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2E7D5B"/>
                </a:solidFill>
                <a:latin typeface="Georgia"/>
                <a:ea typeface="Georgia"/>
                <a:cs typeface="Georgia"/>
              </a:rPr>
              <a:t>≈ 12,000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15100" y="2667000"/>
            <a:ext cx="4667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pairs a year across 14 countries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15100" y="2914650"/>
            <a:ext cx="4667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一年在 14 个国家约 12,000 把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15100" y="3200400"/>
            <a:ext cx="466725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One more listing costs almost nothing to hold.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3790949"/>
            <a:ext cx="10668000" cy="7239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90599" y="388620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WHAT THIS PAGE IS FOR  ·  这一页的用途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0599" y="409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one-page ledger for one tail listing: price, margin, fulfilment, returns, advertising and final contribution — opened before the theory is given.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762000" y="4686300"/>
          <a:ext cx="10667999" cy="21846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4190999"/>
                <a:gridCol w="3619500"/>
              </a:tblGrid>
              <a:tr h="371856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Element 要素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要素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shows 说明什么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说明什么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Consequence 结论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结论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Same product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商品没变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Nothing changed about the scissors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剪刀本身没有任何变化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channel changed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变的是渠道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Local scarcity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本地稀缺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town cannot fill a shop built on rent and shelf space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一个城镇撑不起靠租金与陈列位生存的店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Scarcity is local, not global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稀缺是本地的，不是全球的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Global sufficiency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全球充足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Fourteen countries add up to a demand a town never had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十四个国家合起来是城镇从未有过的需求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This gap is the door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这个落差就是入口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9" name="Rectangle 28"/>
          <p:cNvSpPr/>
          <p:nvPr/>
        </p:nvSpPr>
        <p:spPr>
          <a:xfrm>
            <a:off x="762000" y="581025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00100" y="581025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2500" y="58864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If the shelf explains the difference, the next question is the one this lesson answers: what decides whether the niche actually pays?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500" y="627697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如果货架解释了差别，那么接下来要回答的就是本课的问题：决定这个细分是否真的赚钱的是什么？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05 / 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FOCUS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to master, what to watch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学习重点与难点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Focus and pitfalls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810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KEY POINTS  ·  学习重点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10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long tail is a distribution — a few high-amplitude items plus many low-amplitude ones — not a claim that niche beats hit.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29632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长尾是一种分布形状——少数高幅度商品加大量低幅度商品——而不是“小众胜过爆款”的主张。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38791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324718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Search, social and recommendation make the tail findable; cheap inventory, fulfilment and payment make it deliverable.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706550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搜索、社交与推荐让尾部可被找到；低成本库存、履约与支付让它可被交付。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326483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3201637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tail item lives or dies on unit contribution margin and break-even volume, not on being different.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583469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尾部商品的生死取决于单位贡献毛利与打平销量，而不是“与众不同”的浪漫。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3810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DIFFICULTIES  ·  可能的难点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10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Reading the long tail as advice to go sell obscure things, and skipping the volume arithmetic.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8296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把长尾读成“去卖冷门货”的建议，跳过销量算术。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2070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21438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Treating listing as discovery: a tail item with no searchable title and no reviews is invisible.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525682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把“上架”当成“被发现”；没有可搜标题、没有评价的尾部商品其实不可见。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308396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3020769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Turning the Google example into a revenue share when the textbook says business.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3402601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把谷歌的例子说成收入占比，而教材说的是“业务”。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2000" y="50292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90599" y="51625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ONE-LINE RULE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0599" y="53911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Write the ledger before having an opinion. If the class ends believing niche goods are naturally more profitable than hits, the lesson has failed.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06 / 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long tail as the textbook defines 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教材中的长尾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§3.4.2  ·  Chris Anderson, Wired, 2004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71550"/>
            <a:ext cx="10668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Named in 2004 by Chris Anderson, then a writer at Wired: rank a category by popularity and usefulness, and a few extremely popular items form the head while unpopular and niche items form the long tail.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127635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2004 年，时任《连线》杂志作者的克里斯·安德森为这一现象命名：按受欢迎程度与有用性排序，少数极受欢迎的商品构成头部，不热门商品与细分商品构成长尾。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62000" y="1600200"/>
          <a:ext cx="10667999" cy="22311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6500"/>
                <a:gridCol w="4000500"/>
                <a:gridCol w="4190999"/>
              </a:tblGrid>
              <a:tr h="418338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Element 要素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要素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Definition 定义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定义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implies 意味着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意味着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Head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头部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small number of extremely popular items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少数极受欢迎的商品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Fights for a large share of few goods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争夺少数商品的大份额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Tail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尾部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long string of unpopular and niche items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一长串不热门与细分商品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Assembles many small goods into a catalogue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把大量小商品组成一个目录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Statistical shape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统计形状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Few high-amplitude events plus a great many low-amplitude ones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少数高幅度事件加大量低幅度事件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Hollywood: a few blockbusters beside thousands of unseen films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好莱坞：少数大片旁是成千上万部没人听过的影片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762000" y="3924300"/>
            <a:ext cx="5143500" cy="1905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0599" y="40386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HOW IT RUNS  ·  如何运作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42732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42100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Plot sales against rank: the curve drops steeply, then flattens into a long thin right-hand side.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5918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把销量对排名作图：曲线先陡降，然后拉平成又长又薄的右侧。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49502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48870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Sort by sales, compute cumulative share, and count how many more listings ten extra percentage points require.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5268882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按销量排序，计算累计份额，数一数再增加十个百分点需要多少条商品。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3924300"/>
            <a:ext cx="5143500" cy="1905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40386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CONDITIONS AND LIMITS  ·  条件与限制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42732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42100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cut between head and tail is artificial and differs by category; no universal percentage defines it.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4591882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头部与尾部的分界是人为的，且因品类而异；没有通用的百分比可以定义它。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513111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5067918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In theory the curve is smooth; in practice it is ragged, and an occasional hit inside the tail distorts the impression.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5449750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理论上曲线光滑，实践中参差不齐；尾部里偶尔出现的爆款会扭曲整体印象。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2000" y="59055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0100" y="59055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52500" y="5981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long tail is a position in a popularity distribution, not a style or a taste. A niche item that sells badly is still just an item that sells badly.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" y="63722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长尾是受欢迎程度分布上的一个位置，不是风格或品味；卖得很差的冷门商品，仍然只是一个卖得差的商品。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07 / 28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SHAPE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few high, a great many low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少数高幅度，大量低幅度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§3.4.2  ·  a shape, not a slogan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71550"/>
            <a:ext cx="5143500" cy="2000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0858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HOW THE TEXTBOOK DESCRIBES IT  ·  教材的描述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90650"/>
            <a:ext cx="46672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38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statistical distribution of a few high-amplitude events plus a great many low-amplitude ones.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2038349"/>
            <a:ext cx="4667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少数高幅度事件 + 大量低幅度事件的统计分布。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2381250"/>
            <a:ext cx="46672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The example is the film industry: a few blockbusters beside thousands of films almost nobody has heard of.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86500" y="971550"/>
            <a:ext cx="5143500" cy="20002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15100" y="10858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WHY THE SHAPE MATTERS  ·  形状为何重要</a:t>
            </a:r>
          </a:p>
        </p:txBody>
      </p:sp>
      <p:sp>
        <p:nvSpPr>
          <p:cNvPr id="16" name="Oval 15"/>
          <p:cNvSpPr/>
          <p:nvPr/>
        </p:nvSpPr>
        <p:spPr>
          <a:xfrm>
            <a:off x="6524625" y="14348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67500" y="13716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Only the shape explains the logic: each tail item sells little, but there are so many that the total can matter.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67500" y="1753432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只有形状能解释经营逻辑：每个尾部商品卖得少，但数量极多，合计可能可观。</a:t>
            </a:r>
          </a:p>
        </p:txBody>
      </p:sp>
      <p:sp>
        <p:nvSpPr>
          <p:cNvPr id="19" name="Oval 18"/>
          <p:cNvSpPr/>
          <p:nvPr/>
        </p:nvSpPr>
        <p:spPr>
          <a:xfrm>
            <a:off x="6524625" y="229266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67500" y="2229468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One tail item cannot carry fixed cost alone; many thin items together can.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67500" y="2611300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单个尾部商品无法独自承担固定成本，众多薄商品合起来可以。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762000" y="3105150"/>
          <a:ext cx="10668000" cy="22078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000"/>
                <a:gridCol w="4000500"/>
                <a:gridCol w="43815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Reading 读法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读法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Action 动作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动作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reveals 揭示什么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揭示什么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Step 1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第一步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Sort items by sales and plot the curve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按销量排序并作图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Steep drop, then a long flat right side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先陡降，再拉出长而平的右侧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Step 2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第二步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Compute the cumulative share of the head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计算头部的累计份额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head keeps most of the volume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头部仍占大部分销量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Step 3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第三步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Count how many listings ten more percentage points need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数一数再加十个百分点要多少条商品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This is the price of breadth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这就是广度的价钱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762000" y="52959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0100" y="52959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52500" y="53721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This shape lives beside the 80/20 rule rather than against it. The head still dominates; the tail is newly reachable demand, not a replacement.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2500" y="57626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这个形状与二八定律并存，而非对立：头部仍占主导，尾部是新增的可触达需求，不是替代品。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2000" y="5867400"/>
            <a:ext cx="10668000" cy="4191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90599" y="5962650"/>
            <a:ext cx="99060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If the take-away is that niche goods are naturally more profitable than hits, the reading has gone wrong.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08 / 28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ENABL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makes the tail reachable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尾部凭什么可被触达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§3.4.2  ·  search, social, recommendation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71550"/>
            <a:ext cx="3390900" cy="1333500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085850"/>
            <a:ext cx="381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33350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Online search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160020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在线搜索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1847850"/>
            <a:ext cx="30480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Turns a need a buyer cannot name into a query.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1500" y="971550"/>
            <a:ext cx="3390900" cy="13335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33900" y="1085850"/>
            <a:ext cx="381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3900" y="133350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Social networks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33900" y="160020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社交网络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33900" y="1847850"/>
            <a:ext cx="30480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Carry a recommendation across borders.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01000" y="971550"/>
            <a:ext cx="3390900" cy="13335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53399" y="1085850"/>
            <a:ext cx="381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53399" y="133350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Recommendation engines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53399" y="160020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推荐引擎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53399" y="1847850"/>
            <a:ext cx="30480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Put a cold item in front of the small audience that needs it.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2000" y="243840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TWO OPERATING CONDITIONS THE TEXTBOOK DOES NOT LIST  ·  教材未列出、本课程补充的两个经营条件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2686050"/>
            <a:ext cx="5143500" cy="914400"/>
          </a:xfrm>
          <a:prstGeom prst="roundRect">
            <a:avLst>
              <a:gd name="adj" fmla="val 5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4400" y="27813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4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Low-cost inventory and fulfilment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3009900"/>
            <a:ext cx="4762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低成本的库存与履约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4400" y="3238500"/>
            <a:ext cx="476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Without cheap holding and shipping, a visitor cannot become a customer.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86500" y="2686050"/>
            <a:ext cx="5143500" cy="914400"/>
          </a:xfrm>
          <a:prstGeom prst="roundRect">
            <a:avLst>
              <a:gd name="adj" fmla="val 5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38900" y="27813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4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Cross-border payment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38900" y="3009900"/>
            <a:ext cx="4762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跨境支付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38900" y="3238500"/>
            <a:ext cx="476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Without a payment the foreign buyer can actually use, the order never completes.</a:t>
            </a:r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762000" y="3771900"/>
          <a:ext cx="10668000" cy="26262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7000"/>
                <a:gridCol w="4000500"/>
                <a:gridCol w="40005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Check 审查项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审查项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Test 检验方式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检验方式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Why 为什么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为什么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Can it be searched?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搜得到吗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searchable title, attributes and reviews exist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有可搜的标题、属性与评价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Discovery is a capability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被发现是一种能力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Can it be surfaced?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推得到吗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Social sharing or recommendation can reach the small audience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社交分享或推荐能触达小众人群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Not guaranteed by listing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上架不保证被推到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Can one unit be shipped?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单件发得起吗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Fulfilment cost fits inside the gross margin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履约成本装得进毛利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Decides contribution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决定贡献毛利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Can the buyer pay?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外国买家付得出吗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usable cross-border payment method exists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存在可用的跨境支付方式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Otherwise the order stops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否则订单停在支付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34" name="Rectangle 33"/>
          <p:cNvSpPr/>
          <p:nvPr/>
        </p:nvSpPr>
        <p:spPr>
          <a:xfrm>
            <a:off x="762000" y="59055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0100" y="59055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5981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textbook claim is about possibility, not probability. Being found is not being chosen, and it does not cover what being found costs.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" y="63722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教材的主张是关于“可能”，不是“概率”。被找到不等于被选中，也不覆盖“被找到”的成本。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09 / 28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UNIT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Contribution margin and break-even volume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贡献毛利与打平销量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Unit economics  ·  单位经济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71550"/>
            <a:ext cx="5143500" cy="14287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0858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TWO FORMULAS  ·  两个公式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90650"/>
            <a:ext cx="4667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38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Contribution margin = price − all variable costs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714500"/>
            <a:ext cx="4667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贡献毛利 = 售价 − 全部变动成本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1981199"/>
            <a:ext cx="4667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38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Break-even volume = fixed cost of the item ÷ contribution margin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599" y="2286000"/>
            <a:ext cx="4667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打平销量 = 该商品的固定成本 ÷ 贡献毛利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86500" y="971550"/>
            <a:ext cx="5143500" cy="14287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15100" y="10858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WHY IT DECIDES THE CASE  ·  为何决定成败</a:t>
            </a:r>
          </a:p>
        </p:txBody>
      </p:sp>
      <p:sp>
        <p:nvSpPr>
          <p:cNvPr id="17" name="Oval 16"/>
          <p:cNvSpPr/>
          <p:nvPr/>
        </p:nvSpPr>
        <p:spPr>
          <a:xfrm>
            <a:off x="6524625" y="14348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67500" y="1371600"/>
            <a:ext cx="4514850" cy="6310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tail item cannot carry fixed cost alone; profit depends on low marginal cost, catalogue breadth and cheap enough acquisition per unit.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67500" y="1939585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尾部商品无法独自承担固定成本；盈利依赖低边际成本、组合广度与足够低的单件获客成本。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762000" y="2514600"/>
          <a:ext cx="10668000" cy="19987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7000"/>
                <a:gridCol w="3048000"/>
                <a:gridCol w="3048000"/>
                <a:gridCol w="19050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Scenario 情形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情形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Input 输入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输入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Arithmetic 算式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算式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Reading 读法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读法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Base case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基准情形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18.00 price, 35% margin, 5.20 fulfilment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售价 18、毛利 35%、履约 5.20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6.30 − 5.20 = 1.10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每把贡献 1.10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Positive, but thin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为正但很薄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Margin down 5 points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毛利降 5 个百分点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30% margin gives 5.40 gross profit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毛利 30%，每把毛利 5.40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5.40 − 5.20 = 0.20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每把贡献 0.20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Almost nothing left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几乎不剩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Fulfilment up to 6.30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履约升到 6.30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Gross profit equals fulfilment cost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毛利与履约成本相等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5.40 − 6.30 &lt; 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贡献为负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Every order loses money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每单都亏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1" name="Rounded Rectangle 20"/>
          <p:cNvSpPr/>
          <p:nvPr/>
        </p:nvSpPr>
        <p:spPr>
          <a:xfrm>
            <a:off x="762000" y="4629150"/>
            <a:ext cx="5143500" cy="1333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90599" y="47244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HOW TO RUN IT  ·  如何操作</a:t>
            </a:r>
          </a:p>
        </p:txBody>
      </p:sp>
      <p:sp>
        <p:nvSpPr>
          <p:cNvPr id="23" name="Oval 22"/>
          <p:cNvSpPr/>
          <p:nvPr/>
        </p:nvSpPr>
        <p:spPr>
          <a:xfrm>
            <a:off x="1000125" y="50530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143000" y="4991100"/>
            <a:ext cx="4514850" cy="6196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Compute contribution per unit, then break-even against the item own fixed cost — advertising, photography, listing management — and sum the portfolio against total fixed cost.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3000" y="5548346"/>
            <a:ext cx="4514850" cy="4084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先算单位贡献毛利，再对商品自身的固定成本求打平：广告、拍摄、链接管理；然后把组合与总固定成本比较。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86500" y="4629150"/>
            <a:ext cx="5143500" cy="1333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15100" y="47244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CONDITIONS AND LIMITS  ·  条件与限制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50530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4991100"/>
            <a:ext cx="4514850" cy="6196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Digital goods have marginal cost near zero; physical goods add stock, handling and returns. Aggregation is not selling everything; it is a catalogue gathering many small demands.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5548346"/>
            <a:ext cx="4514850" cy="4084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数字商品边际成本接近于零；实物商品还有库存、操作与退货。聚合不等于什么都卖，而是目录把大量小需求汇到一起。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2000" y="6057900"/>
            <a:ext cx="10668000" cy="4572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90599" y="611505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22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five-point margin move is unremarkable in sourcing, and enough to turn a workable niche into a hobby.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0599" y="6305550"/>
            <a:ext cx="990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采购中 5 个百分点的毛利变化再普通不过，却足以把一个可行细分变成一个爱好。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10 / 28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EVID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two examples, quoted carefully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两个例证，谨慎引用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§3.4.2  ·  Amazon used books, Google AdSense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71550"/>
            <a:ext cx="5143500" cy="23812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971550"/>
            <a:ext cx="47625" cy="23812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0858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AMAZON: USED AND OUT-OF-PRINT BOOKS  ·  亚马逊旧书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390650"/>
            <a:ext cx="4667250" cy="628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45" b="0" i="1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“We now sell more books that would not have sold before than books that would have sold before.”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2095499"/>
            <a:ext cx="4667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“我们现在卖出的、过去卖不出去的书，比过去卖得出去的书还多。”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5003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438400"/>
            <a:ext cx="4514850" cy="4257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sentence is about breadth: the online catalogue removes a cost that physical retail carried — holding unsold stock.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813072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这句话讲的是品类广度：线上目录解除了实体零售持有滞销品的成本。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86500" y="971550"/>
            <a:ext cx="5143500" cy="23812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86500" y="971550"/>
            <a:ext cx="47625" cy="23812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15100" y="10858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GOOGLE: ADSENSE AND SMALL SITES  ·  谷歌与小网站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5100" y="1390650"/>
            <a:ext cx="4667250" cy="628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Millions of small firms never advertised; thousands of small sites had no practical way to sell space. AdSense made advertising self-serve and cheap.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15100" y="2114550"/>
            <a:ext cx="4667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数百万小企业从未投过广告；数千个小网站也没有实际办法卖广告位。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25003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2438400"/>
            <a:ext cx="4514850" cy="4257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textbook then says half of Google business comes from these small sites — business, not audited revenue share.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2813072"/>
            <a:ext cx="4514850" cy="4084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教材随后说谷歌一半的“业务”来自这些小网站，是“业务”，不是审计过的收入占比。</a:t>
            </a:r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762000" y="3486150"/>
          <a:ext cx="10668000" cy="22776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3810000"/>
                <a:gridCol w="40005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Item 条目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条目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states 原文口径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口径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Rule 引用规则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规则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Amazon sentence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亚马逊那句话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Breadth of catalogue, not profitability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讲的是品类广度，不是利润率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Do not read it as every slow book earning money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不要读成每一本长销书都赚钱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Google half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谷歌的一半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textbook says business, not revenue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教材说的是业务，不是收入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Keep the original word when quoting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引用时保留原词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Storage cost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持有成本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slow book is cheap to hang online, costly to rent shelf space for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慢销书挂在网上几乎不花钱，租货架则每月都亏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same item can be viable or not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同一商品可行与否取决于渠道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6" name="Rectangle 25"/>
          <p:cNvSpPr/>
          <p:nvPr/>
        </p:nvSpPr>
        <p:spPr>
          <a:xfrm>
            <a:off x="762000" y="542925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0100" y="542925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52500" y="55054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cautious student keeps the textbook wording. Rewriting "business" as an exact revenue percentage invents a figure the source does not give.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52500" y="589597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谨慎的学生会保留教材原词；把“业务”改写成精确收入百分比，是杜撰来源没有给出的数字。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11 / 28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GOODS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the advice travels better digitally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为何建议更适用于数字商品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§3.4.2  ·  marginal cost is not zero here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71550"/>
            <a:ext cx="5143500" cy="20002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0858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DIGITAL GOODS  ·  数字商品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4348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3716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Marginal cost is close to zero, so one more copy costs almost nothing to serve.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7534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边际成本接近于零，多服务一份几乎不花钱。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1118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0486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large content library can be indexed, recombined and resold indefinitely.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4304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庞大的内容库可被反复检索、组合与销售。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78880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725600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This is why the textbook addresses digital sellers first.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921279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这是教材把建议主要指向数字商品卖家的原因。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71550"/>
            <a:ext cx="5143500" cy="20002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0858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PHYSICAL GOODS  ·  实物商品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4348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3716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Every added item brings stock, photography, copywriting, service and return handling.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7534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每多一个商品就多一份库存、拍摄、文案、客服与退货处理。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1118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20486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Breadth without discipline produces complexity, dead stock and a catalogue nobody can search.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4304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没有纪律的广度会带来复杂度、呆滞库存和一个谁也搜不到的目录。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762000" y="3105150"/>
          <a:ext cx="10668000" cy="23473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3810000"/>
                <a:gridCol w="40005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Dimension 维度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维度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Digital 数字商品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数字商品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Physical 实物商品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实物商品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Marginal cost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边际成本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Near zero for digital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数字商品近零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Stock, handling, returns for physical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实物商品含库存、操作、退货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Cost of breadth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广度的成本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Almost none per extra item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每多一条几乎为零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Fixed cost per listing: ad, photo, copy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每条链接的固定成本：广告、拍摄、文案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Failure mode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失败形态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library nobody finds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没人搜得到的内容库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Dead stock and unsearchable catalogue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呆滞库存与搜不到的目录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9" name="Rectangle 28"/>
          <p:cNvSpPr/>
          <p:nvPr/>
        </p:nvSpPr>
        <p:spPr>
          <a:xfrm>
            <a:off x="762000" y="52959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00100" y="52959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2500" y="53721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long tail is not free. It is cheap per item and expensive in total: breadth only works as a portfolio in which each listing feeds itself.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500" y="57626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长尾不是免费：它单件便宜、总额昂贵；广度只有作为“每条链接养活自己”的组合才成立。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2000" y="5867400"/>
            <a:ext cx="10668000" cy="4191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90599" y="5962650"/>
            <a:ext cx="99060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Each listing carries its own fixed cost, so each listing needs its own break-even volume.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12 / 28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Three questions before listing a niche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上长尾之前的三个问题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Checklist  ·  检验清单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71550"/>
            <a:ext cx="10668000" cy="14287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62000" y="971550"/>
            <a:ext cx="533400" cy="1428750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971550"/>
            <a:ext cx="533400" cy="1428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926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5900" y="1162050"/>
            <a:ext cx="4381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3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How many people worldwide search for it?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85900" y="148590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全球有多少人在搜它？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0" y="1181100"/>
            <a:ext cx="495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Search volume decides whether the tail item can be found at all; a listing without queries is invisible.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1752600"/>
            <a:ext cx="495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搜索量决定尾部商品能否被找到；没有查询的链接是不可见的。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2000" y="2514600"/>
            <a:ext cx="10668000" cy="14287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62000" y="2514600"/>
            <a:ext cx="533400" cy="1428750"/>
          </a:xfrm>
          <a:prstGeom prst="roundRect">
            <a:avLst>
              <a:gd name="adj" fmla="val 5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2000" y="2514600"/>
            <a:ext cx="533400" cy="1428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926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85900" y="2705100"/>
            <a:ext cx="4381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3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Will they pay this price once found?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85900" y="302895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找到之后愿不愿付这个价？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0" y="2724150"/>
            <a:ext cx="495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Price acceptance decides whether the gross margin exists before any cost is subtracted.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6000" y="3295650"/>
            <a:ext cx="495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价格接受度决定毛利是否成立，此时还没扣任何成本。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2000" y="4057650"/>
            <a:ext cx="10668000" cy="14287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62000" y="4057650"/>
            <a:ext cx="533400" cy="1428750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4057650"/>
            <a:ext cx="533400" cy="1428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926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85900" y="4248150"/>
            <a:ext cx="4381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3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Do fulfilment and returns fit inside the margin?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85900" y="457200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履约与退货能不能装进毛利？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96000" y="4267200"/>
            <a:ext cx="495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Contribution margin and the return rate decide what is left; this is where most niches fail.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96000" y="4838700"/>
            <a:ext cx="495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贡献毛利与退货率决定最后剩下什么；多数细分是在这里失败的。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62000" y="57150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00100" y="57150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52500" y="57912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three questions are asked in this order on purpose. Reachability first, then price, then the arithmetic that decides survival.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" y="61817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三个问题按这个顺序问是有意的：先可达性，再价格，最后是决定生死的算术。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13 / 28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breadth costs, and the discipline it needs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广度的代价与所需纪律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§3.4.2  ·  aggregation is not free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71550"/>
            <a:ext cx="5143500" cy="1714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0858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WHY AGGREGATION WORKS  ·  聚合为何成立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4348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371600"/>
            <a:ext cx="4514850" cy="6310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Because each tail item is thin, the model works only as a portfolio: many listings, each feeding itself, together covering fixed cost.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939585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因为每个尾部商品都很薄，这个模式只能作为组合成立：多条链接，每条养活自己，合起来覆盖固定成本。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86500" y="971550"/>
            <a:ext cx="5143500" cy="1714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15100" y="10858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WHAT IT COSTS  ·  代价是什么</a:t>
            </a:r>
          </a:p>
        </p:txBody>
      </p:sp>
      <p:sp>
        <p:nvSpPr>
          <p:cNvPr id="16" name="Oval 15"/>
          <p:cNvSpPr/>
          <p:nvPr/>
        </p:nvSpPr>
        <p:spPr>
          <a:xfrm>
            <a:off x="6524625" y="14348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67500" y="13716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Breadth without discipline brings complexity, dead stock and a catalogue that nobody can search.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67500" y="17534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没有纪律的广度会带来复杂度、呆滞库存和一个谁也搜不到的目录。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762000" y="2819400"/>
          <a:ext cx="10668000" cy="23473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4000500"/>
                <a:gridCol w="38100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Requirement 要求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要求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means 含义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含义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Rule 规则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规则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Breadth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广度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Many listings, each with its own fixed cost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多条链接，每条都有自己的固定成本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Each needs its break-even volume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每条都要自己的打平销量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Searchability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可搜索性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Titles, attributes and reviews must exist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标题、属性与评价必须存在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Listing is not discovery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上架不等于被发现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Cost discipline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成本纪律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Sourcing, fulfilment and returns decide contribution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采购、履约与退货决定贡献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Five margin points can flip the sign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 个百分点就能改变符号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" name="Rounded Rectangle 19"/>
          <p:cNvSpPr/>
          <p:nvPr/>
        </p:nvSpPr>
        <p:spPr>
          <a:xfrm>
            <a:off x="762000" y="4629150"/>
            <a:ext cx="10668000" cy="8763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90599" y="474345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ASYMMETRY  ·  本课的不对称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0599" y="4953000"/>
            <a:ext cx="9906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4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long tail rewards breadth, searchability and cost discipline, not enthusiasm for unusual goods. A seller who cannot answer the pricing question keeps finding demand and keeps losing money on it.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2000" y="57721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0100" y="57721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52500" y="58483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next lesson asks the pricing question: who pays, how much, and through which mechanism.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2500" y="60769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下一课接着问定价问题：谁付钱、付多少、用哪种机制。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14 / 28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contribution of one niche pair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一把细分剪刀的贡献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Worked example  ·  算例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7155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38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Left-handed scissors at 18 dollars, 35% gross margin, 5.20 dollars of first-leg and last-leg fulfilment.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12001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左手剪刀售价 18 美元、毛利率 35%，头程加尾程 5.20 美元。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2000" y="1390650"/>
            <a:ext cx="2552700" cy="10668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150495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Price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165735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售价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184785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18.00</a:t>
            </a:r>
            <a:r>
              <a:rPr sz="150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USD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2266950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每把售价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67100" y="1390650"/>
            <a:ext cx="2552700" cy="10668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619500" y="150495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Gross profit per pair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19500" y="165735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每把毛利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19500" y="184785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6.30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USD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9500" y="2266950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18 × 0.35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72200" y="1390650"/>
            <a:ext cx="2552700" cy="10668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24600" y="150495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Contribution per pair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24600" y="165735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每把贡献毛利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24600" y="184785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1.10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USD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24600" y="2266950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6.30 − 5.20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877300" y="1390650"/>
            <a:ext cx="2552700" cy="10668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029700" y="150495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Year at 12,000 pairs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29700" y="165735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一年 12,000 把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29700" y="184785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13,200</a:t>
            </a:r>
            <a:r>
              <a:rPr sz="150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USD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29700" y="2266950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未扣广告与退货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62000" y="26670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762000" y="2800350"/>
          <a:ext cx="10667999" cy="23473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4190999"/>
                <a:gridCol w="36195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Arithmetic 算式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算式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measures 它算什么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算什么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Warning 提醒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提醒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18 × 0.35 = 6.30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18 × 0.35 = 6.30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Gross profit per pair before fulfilment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扣履约前的每把毛利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Margin is not profit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毛利不是利润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6.30 − 5.20 = 1.10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6.30 − 5.20 = 1.10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Contribution per pair after variable costs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扣变动成本后的每把贡献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This is what pays fixed cost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这才是用来付固定成本的钱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12,000 × 1.10 = 13,200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12,000 × 1.10 = 13,200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Annual contribution before advertising and returns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扣广告与退货前的年度贡献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Meaningful, but thin in a bad month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有意义，但撑不住一个坏月份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3" name="Rounded Rectangle 32"/>
          <p:cNvSpPr/>
          <p:nvPr/>
        </p:nvSpPr>
        <p:spPr>
          <a:xfrm>
            <a:off x="762000" y="4533900"/>
            <a:ext cx="5143500" cy="13716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90599" y="46482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CONCEPT USED  ·  用到的概念</a:t>
            </a:r>
          </a:p>
        </p:txBody>
      </p:sp>
      <p:sp>
        <p:nvSpPr>
          <p:cNvPr id="35" name="Oval 34"/>
          <p:cNvSpPr/>
          <p:nvPr/>
        </p:nvSpPr>
        <p:spPr>
          <a:xfrm>
            <a:off x="1000125" y="49971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143000" y="49339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Long tail operation and unit economics: contribution margin first, break-even volume second.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43000" y="53157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长尾经营与单位经济：先算贡献毛利，再算打平销量。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286500" y="4533900"/>
            <a:ext cx="5143500" cy="13716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515100" y="46482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THE TRAP  ·  陷阱</a:t>
            </a:r>
          </a:p>
        </p:txBody>
      </p:sp>
      <p:sp>
        <p:nvSpPr>
          <p:cNvPr id="40" name="Oval 39"/>
          <p:cNvSpPr/>
          <p:nvPr/>
        </p:nvSpPr>
        <p:spPr>
          <a:xfrm>
            <a:off x="6524625" y="49971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667500" y="49339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Stopping at 6.30 and calling it profit. Fulfilment, advertising and returns still come out of it.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67500" y="5315782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算到 6.30 就停，并把它叫利润；履约、广告与退货还要从里面出。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62000" y="60960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800100" y="60960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52500" y="61722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Concept used: long tail operation and unit economics. Twelve thousand pairs is a demand result, not a profit result.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52500" y="64008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用到的概念：长尾经营与单位经济。一万两千把是需求结果，不是利润结果。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15 / 28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Advertising is a fixed cost per listing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广告是每条链接的固定成本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Worked example  ·  算例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71550"/>
            <a:ext cx="5143500" cy="2000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0858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BREAK-EVEN QUESTION  ·  打平问题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90650"/>
            <a:ext cx="4667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66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40 ÷ 1.10 ≈ 37 pairs a month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866899"/>
            <a:ext cx="4667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Forty dollars of monthly advertising divided by 1.10 dollars of contribution.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2171700"/>
            <a:ext cx="4667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每月 40 美元广告除以每把 1.10 美元贡献，约 37 把。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599" y="2457450"/>
            <a:ext cx="4667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About 437 pairs a year before returns are counted.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86500" y="971550"/>
            <a:ext cx="5143500" cy="20002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15100" y="10858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WHAT A THIN LISTING MEANS  ·  薄链接意味着什么</a:t>
            </a:r>
          </a:p>
        </p:txBody>
      </p:sp>
      <p:sp>
        <p:nvSpPr>
          <p:cNvPr id="17" name="Oval 16"/>
          <p:cNvSpPr/>
          <p:nvPr/>
        </p:nvSpPr>
        <p:spPr>
          <a:xfrm>
            <a:off x="6524625" y="14348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67500" y="13716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tail listing selling fifteen pairs a month is not a business; it is being subsidised by the rest of the catalogue.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67500" y="1753432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一个月卖 15 把的尾部商品不是生意，而是靠目录里其他商品在补贴。</a:t>
            </a:r>
          </a:p>
        </p:txBody>
      </p:sp>
      <p:sp>
        <p:nvSpPr>
          <p:cNvPr id="20" name="Oval 19"/>
          <p:cNvSpPr/>
          <p:nvPr/>
        </p:nvSpPr>
        <p:spPr>
          <a:xfrm>
            <a:off x="6524625" y="229266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67500" y="2229468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listing in this case sells about a thousand pairs a month and covers its advertising easily.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7500" y="2611300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本案例这条链接每月卖约 1,000 把，广告轻松覆盖。</a:t>
            </a: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762000" y="3105150"/>
          <a:ext cx="10668000" cy="29051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3810000"/>
                <a:gridCol w="40005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Item 项目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项目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Figure 数字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数字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Consequence 结论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结论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Monthly advertising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每月广告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40 dollars, fixed for this listing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这条链接每月 40 美元，固定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Independent of volume sold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与卖多少无关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Break-even per month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每月打平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40 ÷ 1.10 ≈ 37 pairs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40 ÷ 1.10 ≈ 37 把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Every listing needs its own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每条链接都要自己算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Fifty new listings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新增五十条链接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Each must clear its own 37 pairs a month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每条都要各自达到每月 37 把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This is the price of breadth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这就是广度的价钱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Fifteen pairs a month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每月 15 把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Below break-even; subsidised by others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低于打平点，靠其他商品补贴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Decision: fix or cut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决策：改造或砍掉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24" name="Rectangle 23"/>
          <p:cNvSpPr/>
          <p:nvPr/>
        </p:nvSpPr>
        <p:spPr>
          <a:xfrm>
            <a:off x="762000" y="55054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0100" y="55054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52500" y="55816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Concept used: break-even volume for one item. Advertising is fixed per listing, which is exactly what makes breadth expensive.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2500" y="58102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用到的概念：单个商品的打平销量。广告是每条链接的固定成本，这正是广度昂贵的原因。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16 / 28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ledger of one tail listing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一条尾部链接的账本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教学案例（虚构）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71550"/>
            <a:ext cx="10668000" cy="9144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06680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BACKGROUND  ·  背景与时间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295400"/>
            <a:ext cx="9906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seller lists only left-handed scissors on a cross-border platform: about 12,000 pairs a year across 14 countries at 18 dollars, 35% margin after platform commission, 5.20 dollars average fulfilment, 3% return rate, about 9 dollars to handle each return, 40 dollars of monthly advertising.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56210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某卖家只在跨境平台上卖左手剪刀：年销量约 12,000 把，覆盖 14 个国家，售价 18 美元；扣除平台佣金后毛利率 35%，头程加尾程平均每单 5.20 美元，退货率 3%，每次退货处理与不可再售包装成本约 9 美元，链接每月广告 40 美元。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2038349"/>
            <a:ext cx="5143500" cy="1905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599" y="21526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THE INPUTS  ·  输入项</a:t>
            </a:r>
          </a:p>
        </p:txBody>
      </p:sp>
      <p:sp>
        <p:nvSpPr>
          <p:cNvPr id="15" name="Oval 14"/>
          <p:cNvSpPr/>
          <p:nvPr/>
        </p:nvSpPr>
        <p:spPr>
          <a:xfrm>
            <a:off x="1000125" y="25003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43000" y="2438400"/>
            <a:ext cx="4514850" cy="4257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Price 18.00; margin 35%; gross profit 6.30; fulfilment 5.20; contribution 1.10.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2813072"/>
            <a:ext cx="4514850" cy="4084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售价 18.00；毛利 35%；每把毛利 6.30；履约 5.20；贡献 1.10。</a:t>
            </a:r>
          </a:p>
        </p:txBody>
      </p:sp>
      <p:sp>
        <p:nvSpPr>
          <p:cNvPr id="18" name="Oval 17"/>
          <p:cNvSpPr/>
          <p:nvPr/>
        </p:nvSpPr>
        <p:spPr>
          <a:xfrm>
            <a:off x="1000125" y="332418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43000" y="3262195"/>
            <a:ext cx="4514850" cy="4257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Returns 3% of 12,000 is 360 returns; handling cost about 9 dollars each.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3636867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退货 3%，即 360 次；每次处理成本约 9 美元。</a:t>
            </a:r>
          </a:p>
        </p:txBody>
      </p:sp>
      <p:sp>
        <p:nvSpPr>
          <p:cNvPr id="21" name="Oval 20"/>
          <p:cNvSpPr/>
          <p:nvPr/>
        </p:nvSpPr>
        <p:spPr>
          <a:xfrm>
            <a:off x="1000125" y="397103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43000" y="3909053"/>
            <a:ext cx="4514850" cy="2319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Advertising 40 dollars a month, 480 dollars a year.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4101152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广告每月 40 美元，一年 480 美元。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86500" y="2038349"/>
            <a:ext cx="5143500" cy="1905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15100" y="21526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THE QUESTION  ·  面临的问题</a:t>
            </a:r>
          </a:p>
        </p:txBody>
      </p:sp>
      <p:sp>
        <p:nvSpPr>
          <p:cNvPr id="26" name="Oval 25"/>
          <p:cNvSpPr/>
          <p:nvPr/>
        </p:nvSpPr>
        <p:spPr>
          <a:xfrm>
            <a:off x="6524625" y="25003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667500" y="2438400"/>
            <a:ext cx="4514850" cy="4257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niche looks exactly like what the textbook promises: demand a local shop cannot serve.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67500" y="2813072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这个细分看起来正是教材承诺的样子：本地店铺服务不了的需求。</a:t>
            </a:r>
          </a:p>
        </p:txBody>
      </p:sp>
      <p:sp>
        <p:nvSpPr>
          <p:cNvPr id="29" name="Oval 28"/>
          <p:cNvSpPr/>
          <p:nvPr/>
        </p:nvSpPr>
        <p:spPr>
          <a:xfrm>
            <a:off x="6524625" y="314724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67500" y="3085258"/>
            <a:ext cx="4514850" cy="4257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Before adding fifty more niche items: can this listing cover its own cost, and how much margin movement can it take?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67500" y="3459931"/>
            <a:ext cx="4514850" cy="4084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在再加五十个细分商品之前：这一条链接能否覆盖自己的成本，以及它能承受多大的毛利波动？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762000" y="4095750"/>
          <a:ext cx="10668000" cy="26029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000"/>
                <a:gridCol w="4572000"/>
                <a:gridCol w="3810000"/>
              </a:tblGrid>
              <a:tr h="371856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Step 步骤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步骤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Arithmetic 算式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算式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Note 说明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说明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Step 1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第一步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18 × 0.35 = 6.30 gross profit per pair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18 × 0.35 = 每把毛利 6.30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Margin is not yet contribution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此时还不是贡献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Step 2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第二步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6.30 − 5.20 = 1.10 contribution per pair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6.30 − 5.20 = 每把贡献 1.10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What pays the fixed cost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用来付固定成本的部分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Step 3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第三步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12,000 × 1.10 = 13,200 annual contribution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12,000 × 1.10 = 年度贡献 13,200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Before advertising and returns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未扣广告与退货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Step 4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第四步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Less returns 360 × 9 = 3,240 and advertising 480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减退货 360 × 9 = 3,240 与广告 480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Leaves the net contribution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得到净贡献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33" name="Rectangle 32"/>
          <p:cNvSpPr/>
          <p:nvPr/>
        </p:nvSpPr>
        <p:spPr>
          <a:xfrm>
            <a:off x="762000" y="60769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60769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61531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case is fictional and does not correspond to any real shop, brand or transaction. All figures are teaching simulations.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63817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本案例为教学虚构，不对应任何真实店铺、品牌或交易；所有数字为教学模拟。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17 / 28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Three scenarios for the same listing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同一条链接的三种情形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Sensitivity  ·  敏感性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71550"/>
          <a:ext cx="10668000" cy="29980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000"/>
                <a:gridCol w="3619500"/>
                <a:gridCol w="2476500"/>
                <a:gridCol w="22860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Scenario 情形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情形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Arithmetic 算式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算式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Result 结果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结果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Reading 读法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读法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Base case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基准情形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12,000 × 1.10 − 3,240 − 480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12,000 × 1.10 − 3,240 − 480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≈ +9,480 dollars a year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年约 +9,480 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About 790 a month, before staff and software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约每月 790，未计人员与软件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Margin 30%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毛利 30%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12,000 × 0.20 − 3,240 − 480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12,000 × 0.20 − 3,240 − 480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≈ −1,320 dollars a year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年约 −1,320 美元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Five points turn profit into loss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五个百分点把盈利变成亏损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Fulfilment 6.30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履约 6.30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5.40 − 6.30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5.40 − 6.30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Contribution of zero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贡献为零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Every order only returns the cash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每单只是把货款收回来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Returns 6%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退货 6%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13,200 − 720 × 9 − 480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13,200 − 720 × 9 − 480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≈ +6,240 dollars a year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年约 +6,240 美元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return rate moves the result too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退货率也在推动结果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62000" y="3676649"/>
            <a:ext cx="5143500" cy="1485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3790949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CONCEPTS USED  ·  对应概念</a:t>
            </a:r>
          </a:p>
        </p:txBody>
      </p:sp>
      <p:sp>
        <p:nvSpPr>
          <p:cNvPr id="12" name="Oval 11"/>
          <p:cNvSpPr/>
          <p:nvPr/>
        </p:nvSpPr>
        <p:spPr>
          <a:xfrm>
            <a:off x="1000125" y="41399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4076699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Long tail and distribution shape; enabling conditions; unit economics; contribution margin and break-even volume.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4458532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长尾与分布形状；使能条件；长尾经营与单位经济；贡献毛利与打平销量。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86500" y="3676649"/>
            <a:ext cx="5143500" cy="1485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15100" y="3790949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TEACHER NOTE  ·  教师提示</a:t>
            </a:r>
          </a:p>
        </p:txBody>
      </p:sp>
      <p:sp>
        <p:nvSpPr>
          <p:cNvPr id="17" name="Oval 16"/>
          <p:cNvSpPr/>
          <p:nvPr/>
        </p:nvSpPr>
        <p:spPr>
          <a:xfrm>
            <a:off x="6524625" y="41399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67500" y="4076699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Demand the ledger before the opinion. The two traps are calling 6.30 profit and forgetting that advertising is fixed per listing.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67500" y="4458532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要求先写账本再判断。两个陷阱：把 6.30 当利润，忘记广告是每条链接的固定成本。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2000" y="5314950"/>
            <a:ext cx="10668000" cy="8763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90599" y="542925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WHICH LEVER DOES THE SELLER CONTROL  ·  卖家最能直接控制哪一个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0599" y="5638800"/>
            <a:ext cx="9906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4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Among price, fulfilment and return rate, ask which one the seller can move directly — and what moving it does to the other two.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18 / 28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FIG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Sales distribution of a long tail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长尾的销量分布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illustration  ·  教学示意，非真实统计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762000" y="1066800"/>
          <a:ext cx="5905500" cy="33337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858000" y="1066800"/>
          <a:ext cx="4572000" cy="33234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1250"/>
                <a:gridCol w="219075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Bar 柱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柱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Share of sales 销量占比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占比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Head hit A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头部爆款 A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92  ·  46%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46%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Head hit B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头部爆款 B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48  ·  24%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24%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Mid seller C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腰部常销 C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28  ·  14%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14%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Tail niche D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长尾细分 D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16  ·  8%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8%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Tail niche 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长尾细分 E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10  ·  5%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Tail niche F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长尾细分 F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6  ·  3%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6858000" y="4686300"/>
            <a:ext cx="4572000" cy="9525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048500" y="4781550"/>
            <a:ext cx="4190999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READ THE BARS AS AN INDEX  ·  柱读成相对指数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8500" y="4991100"/>
            <a:ext cx="419099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Relative sales index; the bracket gives the share of category sales in this illustration.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48500" y="5314950"/>
            <a:ext cx="419099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相对销量指数，括号内是示意中的品类销量占比。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4533900"/>
            <a:ext cx="5905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Teaching illustration  ·  教学示意，非真实统计数据 Course illustration, not real statistics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2000" y="58293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0100" y="58293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52500" y="59055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first three bars hold 84% of sales; the last three hold 16%, yet they stand for a mass of items the figure cannot draw.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2500" y="61341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前三根柱占 84% 的销量；后三根只占 16%，但它们代表的是图中画不下的大量商品。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19 / 28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to read the distribution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怎样读这张图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Reading guide  ·  读图提示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14287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62000" y="990599"/>
            <a:ext cx="533400" cy="1428750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990599"/>
            <a:ext cx="533400" cy="1428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926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5900" y="1181100"/>
            <a:ext cx="4381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3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Read each bar as a relative sales index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85900" y="150495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每根柱读成相对销量指数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182880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READ AS  ·  读法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1219200"/>
            <a:ext cx="495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bracket is its share of category sales in this illustration, not a measured market share.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1771650"/>
            <a:ext cx="495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括号内是它在示意中的品类销量占比，不是实测的市场份额。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2533650"/>
            <a:ext cx="10668000" cy="14287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62000" y="2533650"/>
            <a:ext cx="533400" cy="1428750"/>
          </a:xfrm>
          <a:prstGeom prst="roundRect">
            <a:avLst>
              <a:gd name="adj" fmla="val 5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2533650"/>
            <a:ext cx="533400" cy="1428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926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85900" y="2724150"/>
            <a:ext cx="4381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3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head holds most of the volume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85900" y="304800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头部占大部分销量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85900" y="337185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READ AS  ·  读法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96000" y="2762250"/>
            <a:ext cx="495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Three bars carry 84%; the last three carry 16% while standing for many more items than are drawn.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6000" y="3314700"/>
            <a:ext cx="495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前三根柱占 84%；后三根占 16%，却代表远多于画出来的商品数量。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4076699"/>
            <a:ext cx="10668000" cy="14287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762000" y="4076699"/>
            <a:ext cx="533400" cy="1428750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2000" y="4076699"/>
            <a:ext cx="533400" cy="1428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926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85900" y="4267200"/>
            <a:ext cx="4381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3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It shows the shape of the argument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85900" y="459105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它展示的是论证的形状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85900" y="491490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READ AS  ·  读法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96000" y="4305300"/>
            <a:ext cx="495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figure is a teaching illustration and contains no real statistics for any category.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96000" y="4857750"/>
            <a:ext cx="495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本图仅为教学示意，不含任何真实品类的统计数据。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7150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57150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57912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Real distributions differ by category and are ragged rather than smooth; an occasional hit inside the tail distorts the picture.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60198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真实分布因品类而异且参差不齐；尾部里偶尔出现的爆款会扭曲整体印象。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20 / 28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MYTH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Six things to unlearn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六个常见误解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Common saying versus correction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3449" y="11049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1104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49" y="13144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long tail means niche goods are more profitable than hits.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3449" y="1562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长尾意味着细分商品比爆款更赚钱。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33449" y="1790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33449" y="1866899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3449" y="2038349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It describes a distribution. Each tail item is thin; profit depends on contribution margin, break-even volume and cheap acquisition.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3449" y="22860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它描述的是分布。每个尾部商品都很薄；盈利取决于贡献毛利、打平销量与低廉的获客成本。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86500" y="10096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86500" y="10096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57950" y="11049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19900" y="1104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57950" y="13144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List a tail item and it will be found.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57950" y="1562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把尾部商品上架，它自然会被发现。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57950" y="1790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57950" y="1866899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57950" y="2038349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Being found needs a searchable title, reviews and recommendation; enabling conditions are capabilities, not consequences of listing.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57950" y="22860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被发现需要可搜的标题、评价与推荐；使能条件是能力，不是上架的自然后果。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27241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62000" y="27241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33449" y="28194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95400" y="28194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3449" y="30289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long tail contradicts the 80/20 rule.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33449" y="32766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长尾与二八定律互相矛盾。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33449" y="35052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33449" y="35814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33449" y="37528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They coexist: the head still takes most of the volume, and the tail is newly reachable demand beside it.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3449" y="40005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两者并存：头部仍占大部分销量，尾部是新增的可触达需求。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286500" y="27241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286500" y="27241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57950" y="28194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19900" y="28194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57950" y="30289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textbook says half of Google revenue comes from small sites.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57950" y="32766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教材说谷歌一半的收入来自小网站。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457950" y="35052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457950" y="35814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57950" y="37528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It says half of the business comes from those sites. Keep the original word rather than rewriting it as an audited share.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57950" y="40005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教材说的是“一半的业务”来自这些小网站；应保留原词，不要改写成精确的收入占比。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62000" y="44386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62000" y="44386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33449" y="45339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295400" y="4533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33449" y="47434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Listing is cheap, so tail items have no marketing cost.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33449" y="4991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上架便宜，所以尾部商品没有营销成本。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3449" y="5219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33449" y="5295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33449" y="54673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Advertising, photography and listing management are fixed costs per item, so each item needs its own break-even volume.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33449" y="57150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广告、拍摄与链接管理都是单品的固定成本，所以每个商品都需要自己的打平销量。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286500" y="44386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6286500" y="44386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457950" y="45339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06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819900" y="4533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457950" y="47434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A niche selling 12,000 pairs a year must be profitable.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457950" y="4991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一年卖 12,000 把的细分一定赚钱。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457950" y="5219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457950" y="5295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457950" y="54673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Volume is not margin. The same volume at five margin points lower turns 9,480 dollars of contribution into a loss.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457950" y="57150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销量不等于毛利。同样销量，毛利率下降 5 个百分点就会让 9,480 美元的贡献变成亏损。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21 / 28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TERMS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Key English terms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关键英文术语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Ten terms  ·  十个术语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1049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Long tail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3335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长尾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33799" y="11239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right-hand part of many low-frequency niche items after ranking by popularity.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33799" y="13906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按受欢迎程度排序后，由大量低频、细分商品构成的右侧部分。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20002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2095499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Head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23241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头部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33799" y="21145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small number of high-volume, high-attention items.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33799" y="23812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少数高销量、高关注度的商品。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29908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30861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Niche market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33147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细分市场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33799" y="31051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small, clearly defined market with concentrated demand.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33799" y="33718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需求集中、规模较小且人群明确的特定市场。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39814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4076699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Recommendation engine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43053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推荐引擎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33799" y="40957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system matching goods to buyers by behaviour and preference.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33799" y="43624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依据行为与偏好把商品匹配给潜在买家的系统。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49720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" y="50673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Search engine optimisation (SEO)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" y="52959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搜索引擎优化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33799" y="50863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Improving natural search ranking through content and structure.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33799" y="53530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通过内容与结构改进提高自然搜索排名的做法。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86500" y="10096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38900" y="11049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Content library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38900" y="13335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内容库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58300" y="11239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collection of goods or content that can be searched, recombined and sold.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258300" y="13906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可被反复检索、组合与销售的商品或内容集合。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286500" y="20002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38900" y="2095499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Marginal cost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38900" y="23241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边际成本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258300" y="21145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cost added by producing or delivering one more unit.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258300" y="23812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每多生产或交付一件所增加的成本。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286500" y="29908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438900" y="30861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Aggregation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38900" y="33147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聚合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258300" y="31051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Bringing many scattered small demands together into scale.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258300" y="33718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把大量分散的小需求集中起来形成规模。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286500" y="39814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38900" y="4076699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Contribution margin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38900" y="43053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贡献毛利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258300" y="40957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What remains of price after all variable costs.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258300" y="43624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售价减去全部变动成本后的余额。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286500" y="49720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438900" y="50673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Stock-keeping unit (SKU)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438900" y="52959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库存单位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258300" y="50863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smallest unit whose stock and sales are managed separately.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258300" y="53530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可独立管理库存与销售的最小商品单元。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62000" y="59055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800100" y="59055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952500" y="5981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Contribution margin and marginal cost are the pair that decides a tail listing: one says what is left, the other says what the next unit costs.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52500" y="63722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贡献毛利与边际成本是决定尾部链接的一对：前者说还剩什么，后者说下一件要花多少。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22 / 28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TALK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Class discussion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课堂讨论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Four questions  ·  四道题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47625" cy="10287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14300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4950" y="1123950"/>
            <a:ext cx="9620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Name a product hard to buy at home and easy to find online. Which enabling condition is at work, and which one is still missing?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4950" y="144780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举一个在你母国本地难买、网上易找的商品。起作用的使能条件是哪一个？还缺哪一个？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4950" y="171450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Answer with a formula and a number, not with enthusiasm for the niche.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217170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62000" y="2171700"/>
            <a:ext cx="47625" cy="10287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90599" y="23050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04950" y="2286000"/>
            <a:ext cx="9620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tail listing sells 20 units a month with 40 dollars of advertising. Do you change price, advertising or fulfilment first, and what do you expect?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04950" y="260985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一条尾部链接每月卖 20 件、广告 40 美元。你会先改价格、广告还是履约？预期会发生什么？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04950" y="287655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Answer with a formula and a number, not with enthusiasm for the niche.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333375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62000" y="3333750"/>
            <a:ext cx="47625" cy="10287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599" y="346710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04950" y="3448050"/>
            <a:ext cx="9620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Why does the textbook say Google business rather than revenue, and why does that distinction matter when you cite it in a report?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04950" y="377190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教材为什么说谷歌的“业务”而不是“收入”？在报告里引用时，这个区别为什么重要？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04950" y="403860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Answer with a formula and a number, not with enthusiasm for the niche.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2000" y="449580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62000" y="4495800"/>
            <a:ext cx="47625" cy="10287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90599" y="4629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04950" y="4610100"/>
            <a:ext cx="9620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Would you advise a factory to build 500 tail listings or 20 head products? Argue with contribution margin and break-even volume, not preference.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504950" y="493395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你会建议工厂做 500 条尾部链接，还是 20 个头部产品？请用贡献毛利与打平销量论证，不要用偏好。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04950" y="520065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Answer with a formula and a number, not with enthusiasm for the niche.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77215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577215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58483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Refuse answers built only on how unusual the product is. Ask for contribution margin, break-even volume and the cost of being found.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623887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拒绝只建立在“商品多特别”之上的答案：要问贡献毛利、打平销量与被发现的成本。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23 / 28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Price one tail listing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给一条尾部链接定价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10 minutes  ·  pairs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62000" y="1009650"/>
            <a:ext cx="533400" cy="99059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1009650"/>
            <a:ext cx="5334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6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1428750"/>
            <a:ext cx="533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85900" y="11430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Write the unit economics: price 18, margin 35%, fulfilment 5.20; compute contribution per unit.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14478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写出单位经济：售价 18、毛利 35%、履约 5.20，算出每把贡献。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11430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OUTPUT  ·  产出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1352550"/>
            <a:ext cx="2857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Contribution per unit.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21145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62000" y="2114550"/>
            <a:ext cx="533400" cy="990599"/>
          </a:xfrm>
          <a:prstGeom prst="roundRect">
            <a:avLst>
              <a:gd name="adj" fmla="val 5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2114550"/>
            <a:ext cx="5334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6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2533650"/>
            <a:ext cx="533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85900" y="22479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Compute break-even against 40 dollars of monthly advertising, then add 3% returns at 9 dollars each.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85900" y="25527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算出覆盖每月 40 美元广告的打平销量，再加 3% 退货、每次 9 美元的影响。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43900" y="22479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OUTPUT  ·  产出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3900" y="2457450"/>
            <a:ext cx="2857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Break-even plus return cost.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32194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762000" y="3219450"/>
            <a:ext cx="533400" cy="99059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2000" y="3219450"/>
            <a:ext cx="5334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6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0" y="3638550"/>
            <a:ext cx="533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85900" y="33528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Recompute with margin at 30% and write the new annual result.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85900" y="36576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把毛利率改为 30% 重算，写出新的年度结果。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43900" y="33528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OUTPUT  ·  产出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43900" y="3562350"/>
            <a:ext cx="2857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A signed annual figure.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2000" y="43243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762000" y="4324350"/>
            <a:ext cx="533400" cy="990599"/>
          </a:xfrm>
          <a:prstGeom prst="roundRect">
            <a:avLst>
              <a:gd name="adj" fmla="val 5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62000" y="4324350"/>
            <a:ext cx="5334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6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0" y="4743450"/>
            <a:ext cx="533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485900" y="44577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Write a keep-or-cut recommendation with one stated condition.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85900" y="47625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写出保留或砍掉的建议，并附一个前提条件。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343900" y="44577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OUTPUT  ·  产出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43900" y="4667250"/>
            <a:ext cx="2857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One decision, one condition.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62000" y="5505450"/>
            <a:ext cx="10668000" cy="6858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90599" y="5619750"/>
            <a:ext cx="952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STUDENT OUTPUT  ·  学生产出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90599" y="5829300"/>
            <a:ext cx="9906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4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one-page contribution table plus a keep-or-cut recommendation carrying one explicit condition.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24 / 28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QUIZ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Five quick checks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本节自测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Answer before discussion  ·  先答再讨论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1104900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Who named the long tail, in which year, and how does the textbook describe its statistical shape?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38300" y="14287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长尾由谁、在哪一年命名？教材如何描述其统计形状？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19621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599" y="2095499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8300" y="2057400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Price 18, margin 35%, fulfilment 5.20: what is contribution per unit, and what is the break-even volume against 40 dollars of monthly advertising?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38300" y="23812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售价 18、毛利 35%、履约 5.20：每把贡献是多少？覆盖每月 40 美元广告的打平销量是多少？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29146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0599" y="304800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38300" y="3009900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Why does a five-point margin drop turn 9,480 dollars of contribution into about 1,320 dollars of loss? Write the arithmetic.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38300" y="33337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为什么毛利率下降 5 个百分点，会把 9,480 美元的贡献变成约 1,320 美元亏损？写出算式。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38671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90599" y="400050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38300" y="3962399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Each new listing spends 40 dollars a month on advertising. How much must it sell, and what does that mean for a catalogue of fifty listings?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38300" y="42862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每条新链接每月广告 40 美元，它每月要卖多少才够覆盖？这对五十条链接的目录意味着什么？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48196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90599" y="495300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38300" y="4914900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Why must the Google example be quoted as business rather than revenue, and what error does the rewrite cause?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38300" y="52387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为什么谷歌的例子必须引用为“业务”而不是“收入”？改写会造成什么错误？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2000" y="588645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00100" y="588645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2500" y="59626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correct answer separates volume from margin and states which costs are fixed per listing. Without that, the same sales figure supports opposite decisions.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500" y="635317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正确的答案会把销量与毛利分开，并说明哪些成本是每条链接的固定成本；否则同样的销量可以支持相反的决定。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25 / 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WRAP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Take-aways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What to carry into Lesson 16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THE ARGUMENT  ·  本课的结论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221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long tail is a distribution: a few high-amplitude items plus a great many low-amplitude ones.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36791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长尾是一种分布：少数高幅度商品加大量低幅度商品。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2059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141485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Search, social and recommendation make the tail findable; cheap inventory, fulfilment and payment make it deliverable.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530477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搜索、社交与推荐让尾部可被找到；低成本库存、履约与支付让它可被交付。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308045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3016038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Being found is not being chosen, and volume is not margin.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215297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被发现不等于被选中，销量也不等于毛利。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TO DO WITH IT  ·  怎么用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221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Write the ledger first: contribution per unit, then break-even against the listing own fixed cost.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836791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先写账本：单位贡献毛利，再对链接自身的固定成本求打平。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2059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2141485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Test sensitivity: five margin points, one dollar of fulfilment, three points of returns.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530477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做敏感性检验：5 个百分点毛利、1 美元履约、3 个百分点退货。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308045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3016038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Quote the textbook wording; do not upgrade business into audited revenue.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3405030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引用教材原话，不要把“业务”升级成审计过的收入。</a:t>
            </a:r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62000" y="4038600"/>
          <a:ext cx="10668000" cy="19987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4000500"/>
                <a:gridCol w="38100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Element 要素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要素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Character 特征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特征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Rule 规则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规则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Head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头部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Few items, most of the volume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少数商品占大部分销量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Still dominates after the long tail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长尾出现后仍占主导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Tail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尾部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Many items, each thin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大量商品，每个都很薄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Works only as a portfolio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只有作为组合才成立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Break-even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打平销量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Listing fixed cost ÷ contribution margin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链接固定成本 ÷ 贡献毛利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Every listing needs its own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每条链接都要单独算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2" name="Rectangle 31"/>
          <p:cNvSpPr/>
          <p:nvPr/>
        </p:nvSpPr>
        <p:spPr>
          <a:xfrm>
            <a:off x="762000" y="56388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00100" y="56388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52500" y="57150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long tail seller who cannot answer the pricing question keeps finding demand and keeps losing money on it. Lesson 16 asks that question: who pays, how much, and through which mechanism.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" y="61055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回答不了定价问题的长尾卖家，会不断找到需求，也不断在需求上亏钱。第 16 课接着问：谁付钱、付多少、用哪种机制。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26 / 28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SRC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Sources and calibre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来源与口径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Where each figure comes from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7999" cy="40439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95499"/>
                <a:gridCol w="1714500"/>
                <a:gridCol w="4000500"/>
                <a:gridCol w="2857500"/>
              </a:tblGrid>
              <a:tr h="418338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Source 来源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来源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Section 位置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位置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states 原文内容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内容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Used for 用途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用途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§3.4.2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Long tail named by Chris Anderson in 2004; head and tail defined by popularity and usefulness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长尾由克里斯·安德森 2004 年命名；按受欢迎程度与有用性定义头部与尾部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Definition, year and author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定义、年份与作者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§3.4.2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Statistical shape: few high-amplitude events plus many low-amplitude ones, Hollywood as the example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统计形状：少数高幅度事件加大量低幅度事件，以好莱坞为例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Shape and its reading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形状与读法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§3.4.2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Enabling conditions named: online search, social networks, recommendation engines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教材点名的使能条件：在线搜索、社交网络、推荐引擎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Why the tail is reachable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说明尾部为何可被触达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§3.4.2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Amazon used-book sentence and Google AdSense; half of the business from small sites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亚马逊旧书那句话与谷歌 AdSense；一半的业务来自小网站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Evidence, quoted with limits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例证，带限定引用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§3.2, §3.3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Marketing classification and main channels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营销分类与主要渠道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Where the tail sits among channels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说明长尾在渠道中的位置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Course case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Teaching case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Left-handed scissors ledger; all figures simulated, not market data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左手剪刀账本；所有数字为教学模拟，不是市场数据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Arithmetic practice only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仅用于算术练习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62000" y="4210050"/>
          <a:ext cx="10668000" cy="19057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7000"/>
                <a:gridCol w="3238500"/>
                <a:gridCol w="4762500"/>
              </a:tblGrid>
              <a:tr h="371856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Number 数字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数字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Status 性质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性质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Warning 提醒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提醒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11302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12,000 pairs, 14 countries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12,000 把、14 国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Teaching illustration for the case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本案的教学示意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Not market data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不是市场数据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11302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Net contribution 9,480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净贡献 9,480 美元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13,200 − 3,240 − 480, staff and software excluded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13,200 − 3,240 − 480，未计人员与软件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Write the exclusion when quoting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引用时写明未计什么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11302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Distribution figure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分布图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Teaching illustration with relative sales index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教学示意，柱为相对销量指数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Not real statistics for any category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不是任何品类的真实统计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762000" y="61150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0100" y="61150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52500" y="61912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Teaching simulations and illustration figures must be labelled as such every time they are quoted.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500" y="64198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教学模拟与示意数字每次被引用时必须写明性质。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15  ·  跨境电商概论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27 / 28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20250" y="-285750"/>
            <a:ext cx="2857500" cy="28575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1143000" y="4762500"/>
            <a:ext cx="3810000" cy="38100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990599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1430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LESSON 15  ·  THE LONG TAIL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524000"/>
            <a:ext cx="95250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Write the ledger</a:t>
            </a:r>
          </a:p>
          <a:p>
            <a:pPr algn="l">
              <a:lnSpc>
                <a:spcPct val="108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before the opinion.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552700"/>
            <a:ext cx="857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先写账本，再下判断。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30099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238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5F7DA3"/>
                </a:solidFill>
                <a:latin typeface="Arial"/>
                <a:ea typeface="Arial"/>
                <a:cs typeface="Arial"/>
              </a:rPr>
              <a:t>NEXT: LESSON 16  ·  下一课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486150"/>
            <a:ext cx="857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5" b="0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Pricing: who pays, how much, and through which mechanism.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3810000"/>
            <a:ext cx="8572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8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定价：谁付钱、付多少、用哪种机制。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44767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0">
                <a:solidFill>
                  <a:srgbClr val="5F7DA3"/>
                </a:solidFill>
                <a:latin typeface="Arial"/>
                <a:ea typeface="Arial"/>
                <a:cs typeface="Arial"/>
              </a:rPr>
              <a:t>跨境电商概论  ·  Cross-border Ecommerce  ·  Guilin Tourism University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472440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授课教师  宋友开   ·   2026—2027 学年第一学期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334000"/>
            <a:ext cx="10096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1" i="1">
                <a:solidFill>
                  <a:srgbClr val="8FA9C8"/>
                </a:solidFill>
                <a:latin typeface="Georgia"/>
                <a:ea typeface="Georgia"/>
                <a:cs typeface="Georgia"/>
              </a:rPr>
              <a:t>“The tail rewards breadth, searchability and cost discipline — not enthusiasm for unusual goods.”</a:t>
            </a:r>
          </a:p>
          <a:p>
            <a:pPr algn="l">
              <a:lnSpc>
                <a:spcPct val="140000"/>
              </a:lnSpc>
            </a:pPr>
            <a:r>
              <a:rPr sz="1152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收束一句话：长尾奖励广度、可搜索性与成本纪律，不奖励对冷门商品的热情。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