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1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cost, four prices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none of them is cost-plus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营销定价策略  ·  机制、恒等式与弹性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§3.6 and §3.6.1–3.6.4, with §3.5.2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Lessons 8, 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前置知识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“A mechanism buys one thing only: reach, self-selection, basket size or capacity use.”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一句话先记住：每种机制只买一样东西——触达、自我筛选、客单价或产能利用。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from one backpack to four mechanisms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the backpack with four prices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案例开场：一只有四种价格的背包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Same unit cost, four different promises.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Objectives, identities and four mechanisms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目标、恒等式与四种机制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Who pays, how much, and when the cash lands.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Case: pick one price for the backpack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案例：为背包选一种价格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Contribution per unit, with its condition.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One price, one condition, one risk named.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part of this lesson answers one question: what does this price buy, and what must volume or cash do to make it work?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本课每个环节都在回答：这个价格买到什么，销量或现金必须做到什么才成立。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28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001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State the three pricing objectives and why revenue equals price times volume while profit also subtracts all costs.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说明三类定价目标，以及为什么收入等于价格乘销量、利润还要减去全部成本。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47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193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Distinguish freemium, versioning and bundling, and state the condition each one needs in order to work.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区分免费增值、版本差异化与捆绑，并说明各自成立的条件。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67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467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38525"/>
            <a:ext cx="10096500" cy="7312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Name the four dynamic pricing mechanisms, match each to the asset it suits, and state the fairness objection to surge pricing.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说明四种动态定价机制，把机制匹配到它适用的资产，并陈述峰时定价面临的公平性质疑。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6863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86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577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Separate presale from crowdfunding on three axes — product state, use of funds, and the promise made.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从产品状态、资金用途与交付承诺三方面区分预售与众筹。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§3.6, §3.6.1–3.6.4 or §3.5.2.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8, 15 → 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8、15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seven-cost ledger of an order, and where margin leaks (Lesson 8).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6901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一份订单的七项成本账本，以及毛利从哪里漏掉（第 8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800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210142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Contribution margin and break-even volume for a single listing (Lesson 15).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631353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单条链接的贡献毛利与打平销量（第 15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423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72485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can build a cost and find a break-even; this lesson decides which price is put on top of it.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93696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你已会建成本、会求打平；本课决定在这个成本之上放哪个价格。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Cost sets the floor. It does not choose the price, and it never sets the ceiling.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Turn price into a decision: which mechanism catches willingness to pay.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869010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把价格变成决策：用哪种机制接住支付意愿。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2800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210142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 what each mechanism buys, and what it costs in margin, cash or trust.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631353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说明每种机制买到什么，又在毛利、现金或信任上付出什么。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30423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972485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the two identities visible while the mechanisms change.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3187853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机制在变，两条恒等式始终在场。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unit cost never changed across the four prices. The buyer and the moment did.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15 asked whether a niche can pay for itself; Lesson 16 asks which price does the paying, and through which mechanism.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15 课问细分能否养活自己；第 16 课问由哪个价格、通过哪种机制来付钱。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backpack that never changed its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成本没变的背包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Opening material  ·  本节素材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53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One backpack, one unit cost of 9 dollars including packaging. The same seller can list a base model at 25, an anti-theft model at 35, a backpack plus rain cover at 29, a ten-day presale at 19, and a peak-season price of 29.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447800"/>
            <a:ext cx="1066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4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同一款背包，含包装的单位成本 9 美元。同一个卖家可以把基础款定 25、防盗款 35、背包加雨罩 29、十天预售 19、旺季价 29。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1866899"/>
            <a:ext cx="2476500" cy="1257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2000" y="1866899"/>
            <a:ext cx="24765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33449" y="2000250"/>
            <a:ext cx="2095499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2438400"/>
            <a:ext cx="20954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Base 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449" y="264795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基础款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2857500"/>
            <a:ext cx="20954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Listed at 25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05200" y="1866899"/>
            <a:ext cx="2476500" cy="1257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505200" y="1866899"/>
            <a:ext cx="2476500" cy="381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76649" y="2000250"/>
            <a:ext cx="2095499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76649" y="2438400"/>
            <a:ext cx="20954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Anti-theft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76649" y="264795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防盗款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6649" y="2857500"/>
            <a:ext cx="20954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Cost rises to 12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48400" y="1866899"/>
            <a:ext cx="2476500" cy="1257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48400" y="1866899"/>
            <a:ext cx="2476500" cy="38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850" y="2000250"/>
            <a:ext cx="2095499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29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19850" y="2438400"/>
            <a:ext cx="20954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Bundle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9850" y="264795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背包 + 雨罩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19850" y="2857500"/>
            <a:ext cx="20954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Cover costs 2, sells at 8 alone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991600" y="1866899"/>
            <a:ext cx="2476500" cy="1257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1600" y="1866899"/>
            <a:ext cx="2476500" cy="381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63050" y="2000250"/>
            <a:ext cx="2095499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19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63050" y="2438400"/>
            <a:ext cx="20954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Presale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63050" y="264795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十天预售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63050" y="2857500"/>
            <a:ext cx="20954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Cash first, production after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762000" y="3314700"/>
          <a:ext cx="10667999" cy="2184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190999"/>
                <a:gridCol w="3619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 要素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shows 说明什么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Consequence 结论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结论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Same product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商品没变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Unit cost stays at 9 dollars in every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每种方案下单位成本都是 9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cannot explain the spread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成本解释不了价差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Five prices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五个价格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25, 35, 29, 19, 29 — the mechanism differs, the product does not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25、35、29、19、29——机制不同，商品相同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Mechanism sets the price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决定价格的是机制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Different ask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要的不同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Each price buys something else: reach, self-selection, basket size, cash timing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每个价格买到的东西不同：触达、自我筛选、客单价、现金时点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Name what it buys before defending it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先说清它买到什么，再为它辩护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6" name="Rectangle 35"/>
          <p:cNvSpPr/>
          <p:nvPr/>
        </p:nvSpPr>
        <p:spPr>
          <a:xfrm>
            <a:off x="762000" y="55435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00100" y="55435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619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If cost does not decide the price, something else does: a buyer judgement of value, and what the seller needs that buyer to do next.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60102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如果成本不决定价格，那决定它的是别的：买家对价值的判断，以及卖家需要这个买家接下来做什么。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matches value and willingness to pay, bounded by cost, competition and rules — not by a fixed markup on cost.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296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价格是价值与支付意愿的匹配，受成本、竞争与规则约束，而不是成本加固定百分比。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3879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3247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mechanism buys one thing: reach, self-selection, basket size or capacity use.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70655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每种机制买到的东西不同：触达、自我筛选、客单价或产能利用。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839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020769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Revenue is price times volume and profit subtracts all costs; margin is not cash, and a good price with bad terms still fails.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402601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收入是价格乘销量，利润要减去全部成本；毛利不是现金，好价格配上坏条款仍然失败。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Adding a standard markup to unit cost and calling the result a price, ignoring willingness to pay and rivals.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296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给单位成本加一个标准加成，把结果当价格，忽略支付意愿与竞争者。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7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38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Reading the free tier as generosity rather than as an acquisition channel carrying a monthly bill.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256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把免费版当成慷慨，而不是一笔必须由转化率覆盖的成本。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9031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399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presale and crowdfunding as the same thing, when one sells a defined product and the other funds development.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2217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把预售与众筹混为一谈，而前者卖的是已定义产品，后者资助的是开发。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5029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62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911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Name the objective, then the mechanism, then the volume the price requires. A price defended without those three is an opinion.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objectives and two identities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三个目标与两条恒等式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§3.6  ·  Marketing pricing strategy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The textbook places pricing inside marketing strategy and names three objectives: the largest market share, the most revenue, or the most profit. They point in different directions.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763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教材把定价放在营销战略之内，并点出三个目标：最大的市场份额、最多的收入、或最大的利润。三者方向不同。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00200"/>
          <a:ext cx="10667999" cy="2231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4000500"/>
                <a:gridCol w="4190999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Objective 目标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目标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Definition 定义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Risk 风险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风险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Market share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市场份额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Cut price to win buyers and defend position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降价换取买家与地位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Can buy share and destroy profit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买来份额，也可能毁掉利润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Revenue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Revenue = price × volume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 = 价格 × 销量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Ignores cost entirely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完全不看成本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Profit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利润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Profit = revenue − all costs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利润 = 收入 − 全部成本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Needs both price and cost discipline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同时对价格与成本有要求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" y="39243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4038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IT RUNS  ·  如何运作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4273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4210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Write the objective down first, then choose the mechanism, then test how much volume the price demands.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5918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先写清目标，再选机制，然后检验这个价格需要多少销量。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4950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4887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Compute unit contribution, multiply by expected volume, subtract fixed cost; then cut the price and recompute.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52688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先算单位贡献毛利，乘预期销量，减固定成本；再把价格调低重算。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39243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4038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CONDITIONS AND LIMITS  ·  条件与限制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4273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4210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identities are accounting facts; the elasticity behind them is an estimate that varies by market, category and time.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45918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恒等式是会计事实；背后的弹性是估计值，因市场、品类与时间而异。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4950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4887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Revenue maximisation is not profit maximisation: revenue sees neither cost nor terms.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52688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收入最大化不等于利润最大化：收入既不看成本，也不看条款。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9055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9055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Because revenue is a product, a price move and a volume move can cancel each other out. That is the whole of price elasticity in one line.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3722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因为收入是一个乘积，价格变化与销量变化可能互相抵消。这就是价格弹性的直觉。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a ten per cent price cut demands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降价 10% 要换来什么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§3.6  ·  price × volume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507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At a 50 per cent contribution margin, cutting price by 10 per cent moves unit contribution from 50 to 40. Volume must rise 25 per cent just to stand still.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3144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23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在贡献毛利率 50% 时，价格降 10% 会让单位贡献从 50 降到 40，销量必须增加 25% 才能原地踏步。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38300"/>
          <a:ext cx="10668000" cy="220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000500"/>
                <a:gridCol w="3810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Step 步骤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步骤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Reading 读法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读法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Price 100 → 90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价格 100 → 90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ten per cent cut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降价 10%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Revenue per unit falls by 10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单位收入下降 10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Contribution 50 → 40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 50 → 40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Variable cost unchanged at 50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变动成本不变，仍为 50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Contribution falls by 20 per cent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贡献下降 20%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Volume × 1.25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销量 × 1.25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40 × 1.25 = 50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40 × 1.25 = 50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Twenty-five per cent more units for the same contribution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多卖 25% 才拿回同样贡献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" y="3962399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407669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THIS ARITHMETIC DECIDES  ·  它决定什么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43113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42481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question is never whether demand reacts, but whether it reacts enough.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6299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问题从来不是需求会不会反应，而是反应得够不够。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49883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49251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discount defended by "volume will follow" must say how much volume, by when.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53069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用“销量会跟上”辩护的折扣，必须说出多少销量、什么时候。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3962399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407669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WHAT IT CANNOT TELL YOU  ·  它不能告诉你什么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43113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42481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25 per cent is arithmetic, not a forecast; elasticity differs by market, category and season.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46299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25% 是算术，不是预测；弹性因市场、品类与季节而异。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49883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49251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says nothing about cash timing, returns cost or what the discount teaches buyers to wait for.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53069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它不涉及现金时点、退货成本，也不涉及折扣教会买家等待什么。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943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943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6019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price cut is a bet on a number. Write the number down before the bet, or the bet is just hope with a budget.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248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降价是对一个数字下注。下注前先把数字写下来，否则那只是带着预算的希望。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3.6.1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Freemium: a cross-subsidy with a bill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免费增值：带账单的交叉补贴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§3.6.1  ·  free tier, paid value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The textbook calls freemium a cross-subsidy: basic service free, value-added or additional service charged, with paying users expected to cover the free ones. Its example is Skype — free calls inside the network, charged calls to landlines and mobiles.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763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教材称之为交叉补贴：基础服务免费，增值或附加服务收费，付费用户覆盖免费用户。例子是 Skype：网内免费，拨打固话与手机收费。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1600200"/>
            <a:ext cx="5143500" cy="21336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2000" y="1600200"/>
            <a:ext cx="38100" cy="21336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17145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TWO CONDITIONS, BOTH QUANTITATIVE  ·  两个条件，都是数量条件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44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81199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paid value must be clear and felt, so a predictable share of users will pay for 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630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增值点必须清晰可感，使可预测比例的用户愿意付费。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7404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772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Conversion must be high enough to cover the cost of serving everyone else.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0590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转化率必须高到足以覆盖服务其他人的成本。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1600200"/>
            <a:ext cx="5143500" cy="21336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86500" y="1600200"/>
            <a:ext cx="38100" cy="21336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5100" y="17145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NOT A PROMOTION, NOT CHARITY  ·  不是促销，也不是慈善</a:t>
            </a:r>
          </a:p>
        </p:txBody>
      </p:sp>
      <p:sp>
        <p:nvSpPr>
          <p:cNvPr id="23" name="Oval 22"/>
          <p:cNvSpPr/>
          <p:nvPr/>
        </p:nvSpPr>
        <p:spPr>
          <a:xfrm>
            <a:off x="6524625" y="2044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67500" y="1981199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is a price structure in which one group pays for another.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7500" y="217687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它是一种让一群人替另一群人付费的价格结构。</a:t>
            </a:r>
          </a:p>
        </p:txBody>
      </p:sp>
      <p:sp>
        <p:nvSpPr>
          <p:cNvPr id="26" name="Oval 25"/>
          <p:cNvSpPr/>
          <p:nvPr/>
        </p:nvSpPr>
        <p:spPr>
          <a:xfrm>
            <a:off x="6524625" y="25542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67500" y="2491096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fails when the free tier is too good: the upgrade has nothing left to sell.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7500" y="287292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免费层做得太好时它就会失败：升级没有了可卖的东西。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762000" y="3657600"/>
          <a:ext cx="10668000" cy="2184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4572000"/>
                <a:gridCol w="38100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 要素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Content 内容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Note 提醒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提醒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What it is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是什么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Free basic service, charged value-added service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基础免费、增值收费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structure, not a discount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是结构，不是折扣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How it runs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如何运作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Payers × price − free users × cost − payers × cost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付费人数 × 价格 − 免费人数 × 成本 − 付费人数 × 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Break-even is a conversion rate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打平点是一个转化率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Limits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条件与限制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Conversion varies by category; the textbook gives no rate here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转化率因品类差异极大；教材此处未给比率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Never quote an illustration as a benchmark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不要把示意数字当基准引用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762000" y="5905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0100" y="5905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free tier is not generosity. It is an acquisition channel that sends an invoice every month.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621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免费层不是慷慨，它是一个每月寄账单的获客渠道。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free tier, priced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免费层的账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One product, two outcomes, one conversion point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Free users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免费用户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50,000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users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每人每月服务成本 0.15 美元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67100" y="990599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95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Monthly free cost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95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免费层月度成本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95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7,500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USD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50,000 × 0.15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990599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46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Price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246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付费价格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12.00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USD/mo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增值服务月度订阅价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77300" y="990599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297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Break-even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297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打平转化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97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1.25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97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7,500 ÷ 12 = 625 名付费用户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762000" y="2400300"/>
          <a:ext cx="10668000" cy="220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4762500"/>
                <a:gridCol w="3429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Scenario 情形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情形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 结果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结果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Conversion 2%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转化 2%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1,000 payers × 12 = 12,000 against 7,500 of free service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1,000 名付费用户 × 12 = 12,000，对免费服务成本 7,500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+4,500</a:t>
                      </a:r>
                    </a:p>
                    <a:p>
                      <a:pPr algn="r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+4,500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Conversion 1%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转化 1%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500 payers × 12 = 6,000 against the same 7,500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500 名付费用户 × 12 = 6,000，成本仍是 7,500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−1,500</a:t>
                      </a:r>
                    </a:p>
                    <a:p>
                      <a:pPr algn="r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−1,500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Same product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同一产品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Nothing changed except one percentage point of conversion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除了一个百分点的转化，什么都没变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point decides the sign</a:t>
                      </a:r>
                    </a:p>
                    <a:p>
                      <a:pPr algn="r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一个百分点决定正负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Rounded Rectangle 29"/>
          <p:cNvSpPr/>
          <p:nvPr/>
        </p:nvSpPr>
        <p:spPr>
          <a:xfrm>
            <a:off x="762000" y="4705350"/>
            <a:ext cx="10668000" cy="12573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90599" y="48006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WHAT TO DO WITH THE NUMBER  ·  拿这个数字做什么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15100" y="48006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WHY THE FREE TIER IS COSTLY  ·  免费层为什么是成本</a:t>
            </a:r>
          </a:p>
        </p:txBody>
      </p:sp>
      <p:sp>
        <p:nvSpPr>
          <p:cNvPr id="33" name="Oval 32"/>
          <p:cNvSpPr/>
          <p:nvPr/>
        </p:nvSpPr>
        <p:spPr>
          <a:xfrm>
            <a:off x="1000125" y="5092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3000" y="5029200"/>
            <a:ext cx="441960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Compute break-even conversion before launching, then measure actual conversion against it monthly.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3000" y="5411032"/>
            <a:ext cx="44196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上线前先算打平转化率，之后每月把实际转化与它对照。</a:t>
            </a:r>
          </a:p>
        </p:txBody>
      </p:sp>
      <p:sp>
        <p:nvSpPr>
          <p:cNvPr id="36" name="Oval 35"/>
          <p:cNvSpPr/>
          <p:nvPr/>
        </p:nvSpPr>
        <p:spPr>
          <a:xfrm>
            <a:off x="6524625" y="5092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7500" y="5029200"/>
            <a:ext cx="441960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Every free user carries a service cost, incurred whether or not anyone upgrades.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67500" y="5411032"/>
            <a:ext cx="44196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每个免费用户都有服务成本，无论是否有人升级都在发生。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60388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60388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6115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Same product, two results, one conversion point apart.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63436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同一产品，两个结果，只差一个转化点。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3.6.2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Versioning: letting buyers sort themselves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版本差异化：让买家自我筛选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§3.6.2  ·  one product, several versions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Versioning makes several versions of one product and sells essentially the same thing to different segments at different prices, so that price follows the value each buyer receives. The low-value version may be free and the high-value version priced higher.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763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版本差异化是对同一产品做多个版本，把本质相同的产品以不同价格卖给不同细分，使价格跟随个体获得的价值。低价值版本可以免费，高价值版本定价更高。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00200"/>
          <a:ext cx="10668000" cy="220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4572000"/>
                <a:gridCol w="3619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 要素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Content 内容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Reading 读法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读法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"Low value" means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“低价值”指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Less convenient, less complete, slower, weaker in function, or less service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更不方便、更不全面、更慢、功能更弱或服务更少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Degrade the right dimension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要在正确的维度上变差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Textbook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教材例子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New York Times allows a number of free articles each month, then requires a digital subscription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《纽约时报》每月允许免费阅读若干篇，超出则要求数字订阅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meter, not a paywall on everything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是计量，不是全面付费墙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Second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第二个例子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Car brands offering hundreds of models from base to fully specified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汽车品牌提供从基础到高配的数百款车型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Same logic, physical goods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同一逻辑，实物商品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" y="3886200"/>
            <a:ext cx="5143500" cy="19811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40005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IT RUNS  ·  如何运作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4330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42672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Fix the paywall attribute first — articles, speed, capacity, support — then price each tier.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6490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先定付费墙属性——篇数、速度、容量、服务——再给各档定价。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5007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49442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Design the free or base tier to be worse exactly on the dimension paying users care about most.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53260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把免费版或基础版设计成恰好在付费人群最在意的那一维上更差。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3886200"/>
            <a:ext cx="5143500" cy="19811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40005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CONDITIONS AND LIMITS  ·  条件与限制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4330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42672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Cannibalisation is the design risk: a free tier that is too strong eats the paid tier.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46490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自我蚕食是设计风险：免费层太强会吃掉付费层。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5007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49442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free tier must not be worse on the dimension that builds trust, or it destroys the upgrade path.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53260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免费层在建立信任的维度上不能更差，否则会毁掉升级路径。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9436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9436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6019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Versioning changes the configuration of one product. Bundling changes the combination. Both practise price discrimination; the instruments differ.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4103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版本化改的是一个产品的配置；捆绑改的是组合。两者都在做价格歧视，手段不同。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3.6.3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Bundling: cheaper together, not automatically better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捆绑：合起来更便宜，不自动更好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§3.6.3  ·  two or more goods below the sum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Ziegfeld found nearly a third of seats empty on Friday nights and matinees often half empty, and offered buy one get one free: one full-price ticket, the next free. The textbook gives two reasons: the marginal cost of one more seat is close to zero, and many people who would not buy alone pay the same or slightly more for the pair.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763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齐格尔德发现周五夜场近三分之一的座位空着，日场常常空一半，于是推出“买一送一”。教材给出两个理由：多坐一位观众的边际成本基本为零；许多本来不会单独买票的人，会为组合付同样的价、甚至略高的价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00200"/>
          <a:ext cx="10668000" cy="220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4572000"/>
                <a:gridCol w="3619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Option 方案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 结果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结果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Separate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分开卖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Backpack 25 with cost 9 gives 16; cover 8 with cost 2 gives 6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背包 25 减成本 9 得 16；雨罩 8 减成本 2 得 6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Total contribution 22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合计贡献 22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Bundled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打包卖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Bundle 29 minus combined cost 11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打包 29 减合计成本 11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Contribution 18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 18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Discount shown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标价折扣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29 against 33 is a 12.1 per cent reduction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29 相对 33 让价 12.1%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visible cut, a hidden substitution risk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看得见的让价，看不见的替代风险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" y="3886200"/>
            <a:ext cx="5143500" cy="19811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40005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WHY IT CAN WORK  ·  为什么可以成立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4330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42672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statistical argument: buyers vary widely on single items but agree far more on a fixed-price bundle, so dispersion falls.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6490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统计上的理由：消费者对单品价值判断差异很大，但对固定价格组合的判断要一致得多，因此离散度下降。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51882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512506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reaches buyers who would never have bought the second item at all.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550690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它触达了本来绝不会买第二件商品的买家。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3886200"/>
            <a:ext cx="5143500" cy="19811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40005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WHY IT CAN FAIL  ·  为什么会失败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4330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42672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it replaces customers who would have bought both at full price, every such order loses 4 dollars.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46490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若替代了本来会以全价买下两件的顾客，每单少赚 4 美元。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5007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49442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When most buyers want only one item, the bundle dilutes margin and starts to look like a permanent discount.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53260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多数买家只想买一件时，捆绑会稀释毛利，也容易被看成永久打折。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9436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9436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6019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bundle is worth 18 against 22. It is only worth doing if it lifts conversion or reaches a buyer the separate listing never would.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4103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打包是 18 对 22。只有当它提高成交率、或触达本来不会买的人，才划算。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3.6.4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dynamic pricing mechanisms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四种动态定价机制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§3.6.4  ·  value equals what the market will pay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The textbook is direct: a good is worth what the market will pay, sometimes with no relation to cost, and price moves with the buyer demand profile and the seller supply situation.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763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教材的定义很直接：商品的价值等于市场愿意支付的价格，有时与成本毫无关系；价格随顾客的需求特征与卖家的供给状况变化。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00200"/>
          <a:ext cx="10668000" cy="29051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4953000"/>
                <a:gridCol w="3429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Mechanism 机制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机制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How it works 如何运作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如何运作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Asset it suits 适用资产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适用资产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Auction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拍卖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Buyers bid against each other and an instant market price forms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买家互相竞价，形成即时市价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Unique goods, and ordinary ones: computers, flowers, cameras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独特商品，以及电脑、花束、相机这类普通商品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Yield management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收益管理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Different prices for different segments to sell spare capacity; airlines reprice empty seats every few minutes, sometimes below marginal cost; large online retailers reprice hourly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对不同细分设定不同价格以卖出多余产能；航空公司每隔几分钟调整空座价格，有时低于边际成本，大型线上零售商按小时调价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Perishable capacity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易逝产能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Surge pricing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峰时定价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Prices rise sharply at demand peaks; Uber multiplies by two to ten times or more in heavy rain and on holidays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需求高峰时大幅提价；Uber 在暴雨与热门假日把价格抬到 2—10 倍甚至更高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Real-time scarcity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实时稀缺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Flash marketing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秒杀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time-limited low price, effective for travel and luxury goods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限时低价，在旅游与奢侈品上效果显著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Stock that would otherwise not sell</a:t>
                      </a:r>
                    </a:p>
                    <a:p>
                      <a:pPr algn="l"/>
                      <a:r>
                        <a:rPr sz="983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否则卖不掉的库存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762000" y="47244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" y="47244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2500" y="4800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When capacity expires, a fixed price is waste. Match the mechanism to the asset: auction for the unique, yield management for the perishable.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51911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当产能会过期，固定价格就是浪费。让机制匹配资产：独特商品用拍卖，易逝产能用收益管理。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RISK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Surge pricing: arithmetic and legitimacy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峰时定价：算术与正当性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§3.6.4  ·  the mechanism that starts arguments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1336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38100" cy="21336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04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THE COMPANY SAYS  ·  公司的说法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1371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Higher prices pull more drivers onto the road and cut waiting time for those willing to pay.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17534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价格飙升会把更多司机吸引到路上，缩短愿意付费者的等待。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1308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0676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allocates a scarce good to whoever values it most at that moment.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4494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它把稀缺商品分配给那一刻最看重它的人。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86500" y="990599"/>
            <a:ext cx="5143500" cy="21336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86500" y="990599"/>
            <a:ext cx="38100" cy="21336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15100" y="1104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WHAT CRITICS SAY  ·  批评者的说法</a:t>
            </a:r>
          </a:p>
        </p:txBody>
      </p:sp>
      <p:sp>
        <p:nvSpPr>
          <p:cNvPr id="21" name="Oval 20"/>
          <p:cNvSpPr/>
          <p:nvPr/>
        </p:nvSpPr>
        <p:spPr>
          <a:xfrm>
            <a:off x="65246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67500" y="1371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same mechanism moves surplus away from people already in trouble.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7500" y="17534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它同时把剩余从已经陷入麻烦的人手里转移走。</a:t>
            </a:r>
          </a:p>
        </p:txBody>
      </p:sp>
      <p:sp>
        <p:nvSpPr>
          <p:cNvPr id="24" name="Oval 23"/>
          <p:cNvSpPr/>
          <p:nvPr/>
        </p:nvSpPr>
        <p:spPr>
          <a:xfrm>
            <a:off x="6524625" y="21308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67500" y="20676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textbook records the criticism as price gouging in emergencies and does not issue a verdict.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24494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教材记录了“在紧急时刻宰客”的批评，没有给出裁决。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762000" y="3314700"/>
          <a:ext cx="10668000" cy="22543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4572000"/>
                <a:gridCol w="3619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Issue 议题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议题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Content 内容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Fairness and arithmetic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公平与算术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price that clears the market may cost more in reviews and repeat purchase than it earns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一个能出清市场的价格，可能在评价与复购上付出更高代价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Cap the multiple where trust is sensitive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在信任敏感处给倍数设上限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Rules bind too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规则同样约束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Some markets have consumer protection law; all markets have whether the customer comes back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一些市场有消费者保护法；所有市场都有顾客是否愿意继续购买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Publish the rule before the peak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高峰前先公布规则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Flash sale warning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秒杀的警告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Used repeatedly on a full-price item it teaches customers to wait; it is a tool for perishable stock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反复用在一个全价商品上，它就是在教顾客等待；它是处理易逝库存的工具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a permanent substitute for price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不是价格的永久替代品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762000" y="56578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6578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734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Two descriptions of the same surge can both be true. That is why dynamic pricing is constrained by rules and legitimacy, not only by arithmetic.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1245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对同一次涨价的两种描述可以同时成立。这就是为什么动态定价受规则与正当性双重约束，而不只是算术。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3.5.2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Presale and crowdfunding: when the money lands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预售与众筹：钱什么时候到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§3.5.2  ·  two practices beside the mechanisms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Two practices sit beside the four mechanisms because they change when money arrives. Crowdfunding has consumers or investors put money into a developer, with delivery and outside sale after development succeeds. Presale is described as crowdfunding on a small scale: promote a new coat, collect orders and prepayment, produce to order inside a seven to ten day window, and take inventory to zero.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763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有两种做法与上述机制并列，因为它们改变的是钱什么时候到。众筹是消费者或投资者把钱投给开发者，开发成功后再交付并对外销售；预售被描述为小规模的众筹：宣传新款大衣，收订单与预付款，在七到十天的窗口内按单生产，把库存降到零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38300"/>
          <a:ext cx="10668000" cy="2277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4762500"/>
                <a:gridCol w="3429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Axis 区分维度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维度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Presale versus crowdfunding 两者差异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差异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Reading 读法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读法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Product state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产品状态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Presale sells a defined product; crowdfunding funds development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预售卖的是已定义产品；众筹资助的是开发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Defined versus not yet built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已定义 vs 尚未做出来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Use of funds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资金用途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Presale funds this batch; crowdfunding funds the work that makes the batch possible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预售的钱用于这批货；众筹的钱用于让这批货成为可能的工作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Working capital versus R&amp;D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营运资金 vs 开发投入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The promise made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做出的承诺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Presale promises delivery; crowdfunding promises delivery only if development succeeds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预售承诺交付；众筹只有开发成功才承诺交付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Conditional versus committed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有条件的 vs 已承诺的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" y="3924300"/>
            <a:ext cx="5143500" cy="19811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4038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IT RUNS  ·  如何运作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43685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43053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Presale: announce, collect orders and prepayment, produce to order inside a fixed window.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6871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预售：宣传、收订单与预付款、在固定窗口内按单生产。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50455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49823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Write the delivery date and the refund rule before the first payment is taken.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53641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在收到第一笔钱之前就写明交付日期与退款规则。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3924300"/>
            <a:ext cx="5143500" cy="19811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4038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CONDITIONS AND LIMITS  ·  条件与限制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43685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43053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the two as one misleads both sides: the buyer on what is promised, the seller on what is owed.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46871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把两者当成一回事会同时误导买家与卖家：前者误解承诺，后者误解义务。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52263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516316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Spending presale receipts as company working capital is the usual route from delivery promise to default.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554500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把预售款当成整个公司的营运资金，是交付承诺变成违约的常见路径。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981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981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6057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four mechanisms decide who pays and how much. Presale decides when the cash arrives — and when the promise starts.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286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四种机制决定谁付钱、付多少；预售决定现金什么时候到，也决定承诺从哪一刻开始。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pricing objective to profit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从定价目标到利润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Chain diagram  ·  教学示意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428750"/>
            <a:ext cx="1600200" cy="12573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5350" y="1543050"/>
            <a:ext cx="1333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1790700"/>
            <a:ext cx="1333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Pricing objective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2019300"/>
            <a:ext cx="1333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定价目标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" y="2228850"/>
            <a:ext cx="1333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Share, revenue or profit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253365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3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份额、收入或利润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6950" y="186689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33650" y="1428750"/>
            <a:ext cx="1600200" cy="12573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667000" y="1543050"/>
            <a:ext cx="1333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67000" y="1790700"/>
            <a:ext cx="1333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Price mechanism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67000" y="2019300"/>
            <a:ext cx="1333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价格机制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67000" y="2228850"/>
            <a:ext cx="1333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Freemium, versioning, bundle, dynamic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7000" y="253365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3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免费增值、版本化、捆绑、动态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38600" y="186689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05300" y="1428750"/>
            <a:ext cx="1600200" cy="12573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38650" y="1543050"/>
            <a:ext cx="1333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8650" y="1790700"/>
            <a:ext cx="1333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Price and volume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8650" y="2019300"/>
            <a:ext cx="1333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价格与销量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8650" y="2228850"/>
            <a:ext cx="1333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mechanism moves both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38650" y="253365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3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机制同时改变两者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10250" y="186689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076950" y="1428750"/>
            <a:ext cx="1600200" cy="12573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10300" y="1543050"/>
            <a:ext cx="1333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0300" y="1790700"/>
            <a:ext cx="1333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Revenue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0300" y="2019300"/>
            <a:ext cx="1333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收入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0300" y="2228850"/>
            <a:ext cx="1333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Price × volume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10300" y="253365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3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价格 × 销量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81899" y="186689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848600" y="1428750"/>
            <a:ext cx="1600200" cy="12573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981949" y="1543050"/>
            <a:ext cx="1333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81949" y="1790700"/>
            <a:ext cx="1333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All costs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81949" y="2019300"/>
            <a:ext cx="1333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全部成本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81949" y="2228850"/>
            <a:ext cx="1333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Variable and fixed, in full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81949" y="253365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3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变动与固定，全额扣除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53550" y="186689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620250" y="1428750"/>
            <a:ext cx="1600200" cy="12573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753600" y="1543050"/>
            <a:ext cx="1333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53600" y="1790700"/>
            <a:ext cx="1333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Profit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53600" y="2019300"/>
            <a:ext cx="1333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利润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753600" y="2228850"/>
            <a:ext cx="1333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What is left after both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53600" y="253365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3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两者之后剩下的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62000" y="291465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90599" y="3028950"/>
            <a:ext cx="990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ONE LINE THROUGH THE CHAIN  ·  贯穿全链的一句话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0599" y="3257550"/>
            <a:ext cx="9906000" cy="495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Objective is a choice, mechanism is an instrument, volume and cost decide what is left. A good-looking link anywhere in the chain is not profit.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62000" y="4000500"/>
            <a:ext cx="10668000" cy="18668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90599" y="4114800"/>
            <a:ext cx="990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WHO PAYS, HOW MUCH, WHEN  ·  谁付钱、付多少、什么时候付</a:t>
            </a:r>
          </a:p>
        </p:txBody>
      </p:sp>
      <p:sp>
        <p:nvSpPr>
          <p:cNvPr id="55" name="Oval 54"/>
          <p:cNvSpPr/>
          <p:nvPr/>
        </p:nvSpPr>
        <p:spPr>
          <a:xfrm>
            <a:off x="1000125" y="445199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143000" y="4381500"/>
            <a:ext cx="9753600" cy="478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Freemium and versioning decide who pays; bundling and dynamic pricing decide how much and when; presale decides when the cash arrives.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43000" y="4806290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免费增值与版本差异化决定谁付；捆绑与动态定价决定付多少、什么时候付；预售决定现金什么时候到。</a:t>
            </a:r>
          </a:p>
        </p:txBody>
      </p:sp>
      <p:sp>
        <p:nvSpPr>
          <p:cNvPr id="58" name="Oval 57"/>
          <p:cNvSpPr/>
          <p:nvPr/>
        </p:nvSpPr>
        <p:spPr>
          <a:xfrm>
            <a:off x="1000125" y="51988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143000" y="5128372"/>
            <a:ext cx="9753600" cy="478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None of them changes the identity at the centre of this lesson: profit is revenue minus cost, and revenue is price times volume.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43000" y="5553163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它们都不改变本课中心的恒等式：利润等于收入减成本，收入等于价格乘销量。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62000" y="5943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00100" y="5943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52500" y="6019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clever price with the wrong volume, or a decent margin on an invoice paid ninety days later, still fails.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" y="6248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聪明的价格配上错误的销量，或不错的毛利配上一笔九十天后才付款的订单，依然会失败。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to read this 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怎样读这张图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Three rules  ·  三条读法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1409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47625" cy="1409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43000"/>
            <a:ext cx="419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1123950"/>
            <a:ext cx="9620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15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left to right: the objective chooses the mechanism, and the mechanism sets the price and moves volume.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1485900"/>
            <a:ext cx="962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从左往右读：目标决定机制，机制决定价格并影响销量。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62100" y="1828800"/>
            <a:ext cx="9525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62100" y="1924049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1">
                <a:solidFill>
                  <a:srgbClr val="1B4F9C"/>
                </a:solidFill>
                <a:latin typeface="Arial"/>
                <a:ea typeface="Arial"/>
                <a:cs typeface="Arial"/>
              </a:rPr>
              <a:t>A mechanism defended without an objective is decoration.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62100" y="21336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没有目标支撑的机制只是装饰。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552700"/>
            <a:ext cx="10668000" cy="1409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2000" y="2552700"/>
            <a:ext cx="47625" cy="1409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0599" y="2667000"/>
            <a:ext cx="419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2100" y="2647950"/>
            <a:ext cx="9620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15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Revenue appears only after price and volume are multiplied; a higher price with collapsed volume can be less revenue, not more.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62100" y="3009900"/>
            <a:ext cx="962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收入只有在价格与销量相乘之后才出现；高价配上崩塌的销量，收入可能更少而不是更多。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62100" y="3352800"/>
            <a:ext cx="9525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562100" y="34480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1">
                <a:solidFill>
                  <a:srgbClr val="1B4F9C"/>
                </a:solidFill>
                <a:latin typeface="Arial"/>
                <a:ea typeface="Arial"/>
                <a:cs typeface="Arial"/>
              </a:rPr>
              <a:t>Never quote a price move without the volume it needs.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62100" y="36576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引用价格变动时永远带上它所需的销量。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076699"/>
            <a:ext cx="10668000" cy="1409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2000" y="4076699"/>
            <a:ext cx="47625" cy="1409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90599" y="4190999"/>
            <a:ext cx="4191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62100" y="4171950"/>
            <a:ext cx="9620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15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last two links are where most business plans fail: costs must be deducted in full, and profit is not unit margin.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62100" y="4533900"/>
            <a:ext cx="962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最后两环是多数商业计划失败的地方：成本要全额扣除，利润也不等于单件毛利。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562100" y="4876800"/>
            <a:ext cx="9525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562100" y="49720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1">
                <a:solidFill>
                  <a:srgbClr val="1B4F9C"/>
                </a:solidFill>
                <a:latin typeface="Arial"/>
                <a:ea typeface="Arial"/>
                <a:cs typeface="Arial"/>
              </a:rPr>
              <a:t>Fixed cost, cash timing and terms live here.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62100" y="51816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固定成本、现金时点与条款都在这一环。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695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695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772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the chain in order, and refuse any argument that praises one link while skipping the next.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00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按顺序读这条链，拒绝任何只夸一环而跳过下一环的论证。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free tier is a bill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例 1：免费层是一张账单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 used: freemium  ·  用到的概念：免费增值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6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50,000 free users at 0.15 dollars of monthly service cost each come to 7,500 dollars. At 12 dollars a month and 2 per cent conversion, 1,000 paying users bring 12,000 and leave 4,500. At 1 per cent, the same product loses 1,500.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23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50,000 名免费用户，每人每月服务成本 0.15 美元，共 7,500 美元。按每月 12 美元、2% 转化，1,000 名付费用户带来 12,000 美元，剩 4,500。转化降到 1% 只有 6,000 美元，亏 1,500。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1714500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18288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Free users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981199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免费用户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1717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50,000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users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59080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每人每月服务成本 0.15 美元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67100" y="1714500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19500" y="18288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Free-tier cost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1981199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免费层成本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500" y="21717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7,500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USD/mo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500" y="259080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50,000 × 0.15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1714500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8288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At 2% conversion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981199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转化 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600" y="21717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+4,500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USD/mo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600" y="259080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1,000 × 12 − 7,500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877300" y="1714500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29700" y="18288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At 1% conversion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9700" y="1981199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转化 1%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29700" y="21717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−1,500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USD/mo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29700" y="259080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500 × 12 − 7,500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62000" y="3124200"/>
          <a:ext cx="10667999" cy="2184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190999"/>
                <a:gridCol w="3619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 要素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shows 说明什么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Consequence 结论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结论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Same product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同一产品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Only the conversion rate changed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只有转化率变了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point flips the sign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一个百分点翻转正负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The bill is monthly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账单是月度的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Service cost accrues whether or not anyone upgrades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无论是否有人升级，服务成本都在累积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Free is an acquisition channel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免费是一个获客渠道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What to check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要查什么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Is the paid value clear enough to convert at break-even or better?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付费价值是否清晰到能让转化达到打平点以上？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Test before scaling the free tier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放大免费层之前先做检验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762000" y="5391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" y="5391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5467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Same product, two results, one conversion point apart. The free tier must be priced like any other channel.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5695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同一产品，两个结果，只差一个转化点。免费层必须像其他渠道一样被定价。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Bundling is not automatically better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例 2：捆绑不自动更好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 used: bundling  ·  用到的概念：捆绑销售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6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Backpack at 25 plus rain cover at 8 is 33 bought separately; the bundle is 29, a 12.1 per cent reduction. With costs of 9 and 2, selling separately gives 16 plus 6, which is 22, while the bundle gives only 18.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23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背包 25 美元加雨罩 8 美元，单买 33 美元；打包 29 美元，相当于让价 12.1%。若成本分别为 9 与 2，分开卖的贡献是 16 + 6 = 22，打包只有 18。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95450"/>
          <a:ext cx="10668000" cy="2277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4953000"/>
                <a:gridCol w="3429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Option 方案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 结果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结果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Separate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分开卖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25 − 9 = 16 and 8 − 2 = 6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25 − 9 = 16，8 − 2 = 6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Contribution 22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 22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Bundle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打包卖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29 − 11 = 18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29 − 11 = 18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Contribution 18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 18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Condition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成立条件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Worth it only if conversion rises or buyers who would never buy the cover are reached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只有当打包提高成交率、或触达本来绝不会买雨罩的人，它才划算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Otherwise 4 dollars per order is lost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否则每单少赚 4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" y="4095750"/>
            <a:ext cx="5143500" cy="18668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42100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WHY THE DISCOUNT LOOKS FREE  ·  为什么折扣看起来是白送的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45399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44767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12.1 per cent is measured against 33, not against the contribution the seller actually gives up.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85858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12.1% 是相对 33 算的，不是相对卖家实际让出的贡献算的。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540734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5344143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bundle that merely replaces two full-price purchases is a discount with no new demand.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572597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只是替代两次全价购买的捆绑，是没有新增需求的折扣。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4095750"/>
            <a:ext cx="5143500" cy="1866899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42100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WOULD MAKE IT WORTH DOING  ·  怎样才值得做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45399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447675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Higher attach rate on the cover than separate listings achieve.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467242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雨罩的连带率高于分开销售时的水平。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504032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4977121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Buyers reached who would never have bought the cover at 8 dollars.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5358953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触达本来绝不会以 8 美元买雨罩的买家。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60388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60388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6115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bundle is a price, not a gift. Ask what it adds to conversion before asking how generous it looks.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3436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捆绑是一种价格，不是赠品。先问它给成交率加了什么，再问它看起来有多慷慨。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prices for one backpack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案例：同一款背包的四种价格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本节素材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52500"/>
            <a:ext cx="1066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2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Fictional teaching case, not a real brand or transaction. Unit cost 9 dollars including packaging; planned retail 25; about 2,000 units a month at that price. The anti-theft version costs 12; the rain cover costs 2 and sells at 8 alone. Platform commission is already inside unit cost.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382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教学虚构案例，不对应任何真实品牌或交易。含包装的单位成本 9 美元，原计划零售 25 美元，按此价格每月约卖 2,000 个。防盗款成本 12 美元；配套雨罩成本 2 美元，单卖 8 美元。平台佣金已计入单位成本。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562100"/>
          <a:ext cx="10668000" cy="25332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3810000"/>
                <a:gridCol w="4572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Plan 方案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Contribution 单位贡献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单位贡献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demands 代价与风险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代价与风险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  Versioning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  版本差异化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Base 25 − 9 = 16; anti-theft 35 − 12 = 23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基础 25 − 9 = 16；防盗 35 − 12 = 23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+7 per anti-theft unit sold; a second SKU and choice friction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每卖一个防盗款多 7 美元；代价是第二个 SKU 与选择困惑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  Bundling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  捆绑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29 − 11 = 18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29 − 11 = 18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Worth 18 against 16; loses 4 if it replaces a 22 order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相对只卖背包的 16 得 18；若替代 22 的订单则少赚 4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  Presale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  预售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19 − 9 = 10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19 − 9 = 10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Cash before production, zero stock, but anchored at 19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生产前收钱、零库存，但把产品锚定在 19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  Seasonal price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  旺季调价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29 − 9 = 20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29 − 9 = 20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 new SKU; repeat buyers remember the peak price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无需新 SKU；但复购顾客记住的旺季高价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762000" y="4229100"/>
          <a:ext cx="10667999" cy="1580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190999"/>
                <a:gridCol w="3619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Point 要点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Explanation 解释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解释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No plan dominates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没有方案全面占优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choice depends on whether the binding constraint is margin, cash or demand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选择取决于约束是毛利、现金还是需求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Name the constraint first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先说出约束是什么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 is not surge pricing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 不是峰时定价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reprices on seasonal demand; the fairness critique targets emergency multiples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它是基于季节需求的调价；公平性批评针对的是紧急时刻的倍数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distinction matters in class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这个区别在课堂上很重要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762000" y="58864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0100" y="58864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the mechanism before defending the plan. The most common error is calling D surge pricing; the second is treating the bundle discount as free money.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63531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先说出机制再为方案辩护。最常见的错误是把 D 叫成峰时定价；第二个是把打包折扣当成白送的钱。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to unlearn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Common saying versus correction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equals cost plus a fixed markup.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价格等于成本加固定加成。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3449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3449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Cost is only the floor. Pricing is part of marketing strategy aimed at share, revenue or profit; the ceiling is set by willingness to pay.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449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成本只是下限。教材把定价视为营销战略的一部分，目标是份额、收入或利润；上限由支付意愿决定。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865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865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7950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99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7950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Freemium means free forever.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7950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免费增值就是永远免费。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57950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57950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57950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Free is the entrance. The model needs a clear paid value and a conversion rate that covers the cost of free users.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57950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免费只是入口。模式要求增值点清晰可感，且转化率足以覆盖免费用户的成本。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3449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954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49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Presale and crowdfunding are the same thing.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3449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预售与众筹是一回事。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33449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3449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3449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Presale sells a defined product and promises delivery; crowdfunding funds development and promises delivery only if it succeeds.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3449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预售卖已定义产品并承诺交付；众筹资助开发，只有成功才交付。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865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57950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199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57950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Dynamic pricing is just raising prices at will.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7950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动态定价就是随意涨价。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57950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57950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7950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follows supply and demand and is bound by local rules; the textbook also records the fairness critique of surge pricing in emergencies.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7950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它依据供需并受当地规则约束；教材也记录了紧急时刻峰时定价的公平性批评。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620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449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54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3449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Bundling is a clearance discount.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3449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捆绑就是清库存打折。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449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3449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3449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rests on near-zero marginal cost and on buyers judging a bundle more consistently; it lowers dispersion and can be a standing structure.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33449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捆绑依据是接近于零的边际成本，以及消费者对组合价值判断更一致；它降低需求离散度，可以是常设结构。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2865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62865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57950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199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57950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price cut always raises revenue.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457950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降价一定会提高收入。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457950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57950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57950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Revenue is price times volume. At a 50 per cent contribution margin, a 10 per cent price cut needs 25 per cent more volume to hold contribution.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57950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收入是价格乘销量。贡献毛利率 50% 时，降价 10% 需要多卖 25% 才能保住贡献。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十个术语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Freemium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免费增值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3799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pricing structure with basic service free and value-added service charged.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3799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基础服务免费、增值服务收费的定价结构。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Cross-subsidy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交叉补贴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33799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Revenue from one group of users or goods covering another.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3799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用一部分用户或产品的收入补贴另一部分。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Versioning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版本差异化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799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Making several versions of one product and pricing them by segment.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3799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对同一产品做多个版本并按细分定价。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Bundling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捆绑销售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33799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Selling two or more goods together below their separate total.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799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把两件以上商品打包，以低于单买合计的价格出售。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Dynamic pricing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动态定价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33799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Adjusting price to buyer demand and seller supply conditions.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33799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随顾客需求特征与卖家供给状况调整价格。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5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389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Yield management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389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收益管理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58300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Setting different prices for segments to sell spare capacity.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58300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对不同细分设定不同价格，以卖出多余产能。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389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Surge pricing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389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峰时定价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58300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Raising price sharply at moments of peak demand.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58300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需求高峰时大幅提高价格。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865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389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Flash marketing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389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秒杀营销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58300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time-limited low price that clears stock or creates urgency.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58300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以限时低价清理库存或制造紧迫感。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865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389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Presale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389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预售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58300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Taking orders and prepayment, then producing to order.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258300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先收订单与预付款、再按单生产的销售方式。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2865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389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Price elasticity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389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价格弹性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58300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How sensitive quantity demanded is to a change in price.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258300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需求量对价格变化的敏感程度。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62000" y="5905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00100" y="5905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Four of these ten are mechanisms; the rest name the shape of the price, the asset, or the timing of the cash.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" y="621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这十个术语里有四个是机制，其余命名价格的形状、资产或现金的时点。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Class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 ·  四道题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430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4950" y="11239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Think of a freemium product you use. What exactly would you pay for, and what stops you upgrading?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4950" y="14478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想一个你在用的免费增值产品。你究竟会为什么付费？又是什么阻止你升级？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4950" y="17145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mechanism, a number and a condition — not with a preference.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1717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1717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599" y="23050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4950" y="22860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 your home country, would surge pricing during a storm be accepted or punished? What does that imply for the price rules a local platform should publish?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4950" y="26098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在你母国，暴雨期间的峰时定价会被接受还是被惩罚？这对本地平台应公布的价格规则意味着什么？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4950" y="28765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mechanism, a number and a condition — not with a preference.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3337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3337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34671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4950" y="34480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For a new product presale, would you take full payment or a deposit? Weigh cash flow against the delivery promise.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4950" y="37719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新品预售，你会收全款还是定金？请权衡现金流与交付承诺。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4950" y="40386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mechanism, a number and a condition — not with a preference.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4958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4958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0599" y="4629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4950" y="46101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retailer wants to make a bundle priced 12 per cent below separate purchase permanent. What would you test before signing off?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4950" y="49339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零售商打算把“比单买低 12%”的打包变成常设结构。在定案前你会测试什么？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04950" y="52006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mechanism, a number and a condition — not with a preference.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72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72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848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Refuse answers that only describe the price. Ask what the mechanism buys, and what volume or cash it requires.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76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拒绝只描述价格的答案：要问这个机制买到什么，需要多少销量或现金。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prices on one 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一页纸上的四种价格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10 minutes  ·  pairs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10096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0096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4287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1430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the mechanism behind each of the four plans and compute unit contribution for each.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1447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为背包的四个方案各写机制，并算出单位贡献。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11430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13525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Four mechanisms, four contributions.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1145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62000" y="21145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21145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25336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5900" y="22479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Compute the bundle discount against separate purchase and compare bundled with separate contribution.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25527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算出打包相对单买的折扣，并比较打包与两件分开销售的贡献。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2247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3900" y="24574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12.1% discount, 18 against 22.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2194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62000" y="32194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32194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36385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85900" y="33528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For the presale, list the changes in cash flow and inventory, and the promise being made.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5900" y="3657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针对预售，列出现金流与库存的变化，以及做出的承诺。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43900" y="33528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43900" y="35623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Cash timing and the promise.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43243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62000" y="43243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2000" y="43243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47434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85900" y="44577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Choose one plan and write the condition under which you would execute it.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85900" y="47625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选一个方案，并写出你在什么条件下会执行它。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43900" y="44577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43900" y="46672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plan, one condition.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5505450"/>
            <a:ext cx="10668000" cy="685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0599" y="5619750"/>
            <a:ext cx="952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STUDENT OUTPUT  ·  学生产出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0599" y="5829300"/>
            <a:ext cx="990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four-row table — mechanism, contribution, risk — plus one recommendation carrying a condition.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quick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本节自测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Answer before discussion  ·  先答再讨论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110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the three pricing objectives and the two identities that run through the lesson.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142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说出三类定价目标与贯穿本课的两条恒等式。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1962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599" y="2095499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20574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At a 50 per cent contribution margin, why does a 10 per cent price cut need 25 per cent more volume? Write the arithmetic.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8300" y="2381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在贡献毛利率 50% 时，为什么降价 10% 需要多卖 25%？写出算式。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914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3048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38300" y="3009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50,000 free users at 0.15 dollars each: what conversion at 12 dollars breaks even, and what happens at 1 per cent?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3333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50,000 名免费用户、每人 0.15 美元：按 12 美元付费，打平转化率是多少？1% 时结果如何？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867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599" y="40005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38300" y="3962399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bundle at 29 replaces 25 plus 8. With costs of 9 and 2, when is the bundle worth doing?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38300" y="4286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打包 29 替代 25 加 8，成本分别为 9 与 2：什么情况下打包才划算？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81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495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8300" y="491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Why is the seasonal price in the case not surge pricing, and why does the distinction matter?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8300" y="523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为什么案例中的旺季调价不是峰时定价？这个区别为什么重要？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58864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8864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correct answer names the mechanism, shows the arithmetic, and states the condition the price depends 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61912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正确的答案会说出机制、给出算式，并说明这个价格所依赖的条件。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Take-aways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What to carry into Lesson 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THE ARGUMENT  ·  本课的结论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matches value and willingness to pay, bounded by cost, competition and rules.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价格是价值与支付意愿的匹配，受成本、竞争与规则约束。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mechanism buys one thing: reach, self-selection, basket size or capacity use.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30477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每种机制只买一样东西：触达、自我筛选、客单价或产能利用。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9958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3517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Revenue is price times volume; profit subtracts all costs; margin is not cash.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2416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收入是价格乘销量，利润要减去全部成本；毛利不是现金。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TO DO WITH IT  ·  怎么用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Write the objective first, then pick the mechanism, then test the volume it needs.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先写目标，再选机制，再检验它需要的销量。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Price the free tier: find break-even conversion and measure against it.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30477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给免费层定价：求打平转化率，并持续对照。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89958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3517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Separate presale from crowdfunding on product state, use of funds and promise.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22416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按产品状态、资金用途与承诺区分预售与众筹。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62000" y="4038600"/>
          <a:ext cx="10668000" cy="19987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000500"/>
                <a:gridCol w="3810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Mechanism 机制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机制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buys 买到什么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买到什么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Freemium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免费增值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Who pays: free users are a cost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谁付钱：免费用户是成本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Cover them with conversion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用转化率覆盖他们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Versioning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版本差异化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Buyers sort themselves by version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买家按版本自我筛选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Degrade the right dimension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在正确的维度上变差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Bundling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捆绑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Lower dispersion, raise attach rate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降低离散度，提高连带率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Worth it only with new demand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只有带来新需求才划算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762000" y="56388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" y="56388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5715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mechanism answers who pays, how much and when. Lesson 17 takes the same arithmetic to a factory, a quotation and a buyer who wants ninety days.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61055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每种机制都在回答谁付钱、付多少、什么时候付。第 17 课把同一套算术带到一家工厂、一份报价和一个要账期的买家面前。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and calibre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来源与口径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Where each figure comes from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7999" cy="40439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5499"/>
                <a:gridCol w="1714500"/>
                <a:gridCol w="4000500"/>
                <a:gridCol w="285750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来源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Section 位置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states 原文内容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§3.6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Pricing as part of marketing strategy; three objectives and the two identities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定价属于营销战略；三个目标与两条恒等式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Objectives and identities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目标与恒等式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§3.6.1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Freemium as cross-subsidy, with Skype as the textbook example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免费增值作为交叉补贴，教材以 Skype 为例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Definition and mechanism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定义与机制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§3.6.2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Versioning defined; New York Times meter and car models as examples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版本差异化的定义；《纽约时报》计量与汽车车型为例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Definition and design risk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定义与设计风险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§3.6.3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Bundling and Ziegfeld buy-one-get-one-free, with the marginal cost argument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捆绑与齐格尔德“买一送一”，含边际成本论证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Mechanism and its reason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机制与理由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§3.6.4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Value equals what the market will pay; auction, yield management, surge, flash; the gouging critique is recorded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价值等于市场愿意支付的价格；拍卖、收益管理、峰时、秒杀；教材记录宰客批评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Four mechanisms and the critique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四种机制与批评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§3.5.2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Crowdfunding and presale, the latter called crowdfunding on a small scale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众筹与预售，后者被称为小规模的众筹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distinction used in class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课堂所用的区分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0" y="4210050"/>
          <a:ext cx="10668000" cy="19057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3238500"/>
                <a:gridCol w="4762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Number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Status 性质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性质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Warning 提醒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提醒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Backpack: 9, 25, 12, 2, 8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背包成本与价格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Teaching case, not a real brand or price list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教学案例，不是真实品牌或价目表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Structure is what is taught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教的是结构，不是数字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50,000 free users, 0.15, 12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免费增值示意数字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Illustration; the textbook gives no conversion rate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示意；教材未给转化率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Never quote as a benchmark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不可当基准引用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2 to 10 times surge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峰时 2—10 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Textbook range for Uber in rain and holidays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教材给出的 Uber 暴雨与假日倍数区间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Quote as a range, not a measurement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作为区间引用，不是实测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62000" y="61150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61150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61912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Teaching simulations and illustration figures must be labelled as such every time they are quoted.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64198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教学模拟与示意数字每次被引用时必须写明性质。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16  ·  跨境电商概论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20250" y="-285750"/>
            <a:ext cx="2857500" cy="2857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143000" y="4762500"/>
            <a:ext cx="3810000" cy="38100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990599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1430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LESSON 16  ·  PRICING MECHANISMS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524000"/>
            <a:ext cx="9525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Name the mechanism</a:t>
            </a:r>
          </a:p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the number.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5270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先说机制，再报数字。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30099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238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NEXT: LESSON 17  ·  下一课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48615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5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B2B inquiry: verify, build five columns, then count the cash.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810000"/>
            <a:ext cx="857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B2B 询盘：先核实主体，再建五列报价，最后数现金。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476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跨境电商概论  ·  Cross-border Ecommerce  ·  Guilin Tourism University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472440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授课教师  宋友开   ·   2026—2027 学年第一学期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334000"/>
            <a:ext cx="1009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“A price is a promise about volume, cash and trust — write all three before you send it.”</a:t>
            </a:r>
          </a:p>
          <a:p>
            <a:pPr algn="l">
              <a:lnSpc>
                <a:spcPct val="14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收束一句话：价格是关于销量、现金与信任的承诺，三者都要在发出前写清。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