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E2A47"/>
        </a:solidFill>
        <a:effectLst/>
      </p:bgPr>
    </p:bg>
    <p:spTree>
      <p:nvGrpSpPr>
        <p:cNvPr id="1" name=""/>
        <p:cNvGrpSpPr/>
        <p:nvPr/>
      </p:nvGrpSpPr>
      <p:grpSpPr/>
      <p:sp>
        <p:nvSpPr>
          <p:cNvPr id="2" name="Oval 1"/>
          <p:cNvSpPr/>
          <p:nvPr/>
        </p:nvSpPr>
        <p:spPr>
          <a:xfrm>
            <a:off x="7905750" y="-1143000"/>
            <a:ext cx="5334000" cy="5334000"/>
          </a:xfrm>
          <a:prstGeom prst="ellipse">
            <a:avLst/>
          </a:prstGeom>
          <a:noFill/>
          <a:ln w="19050">
            <a:solidFill>
              <a:srgbClr val="1B3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8953500" y="-95250"/>
            <a:ext cx="3238500" cy="3238500"/>
          </a:xfrm>
          <a:prstGeom prst="ellipse">
            <a:avLst/>
          </a:prstGeom>
          <a:noFill/>
          <a:ln w="19050">
            <a:solidFill>
              <a:srgbClr val="1B3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810750" y="762000"/>
            <a:ext cx="1524000" cy="1524000"/>
          </a:xfrm>
          <a:prstGeom prst="ellipse">
            <a:avLst/>
          </a:prstGeom>
          <a:noFill/>
          <a:ln w="15240">
            <a:solidFill>
              <a:srgbClr val="24507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1333500" y="4476750"/>
            <a:ext cx="4000500" cy="4000500"/>
          </a:xfrm>
          <a:prstGeom prst="ellipse">
            <a:avLst/>
          </a:prstGeom>
          <a:noFill/>
          <a:ln w="19050">
            <a:solidFill>
              <a:srgbClr val="16375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762000" y="914400"/>
            <a:ext cx="438150" cy="28575"/>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62000" y="1047749"/>
            <a:ext cx="6096000" cy="171450"/>
          </a:xfrm>
          <a:prstGeom prst="rect">
            <a:avLst/>
          </a:prstGeom>
          <a:noFill/>
        </p:spPr>
        <p:txBody>
          <a:bodyPr wrap="square" lIns="0" rIns="0" tIns="0" bIns="0" anchor="t">
            <a:spAutoFit/>
          </a:bodyPr>
          <a:lstStyle/>
          <a:p>
            <a:pPr algn="l">
              <a:lnSpc>
                <a:spcPct val="100000"/>
              </a:lnSpc>
            </a:pPr>
            <a:r>
              <a:rPr sz="1090" b="0" i="0">
                <a:solidFill>
                  <a:srgbClr val="9DB6D6"/>
                </a:solidFill>
                <a:latin typeface="Arial"/>
                <a:ea typeface="Arial"/>
                <a:cs typeface="Arial"/>
              </a:rPr>
              <a:t>GUILIN TOURISM UNIVERSITY   ·   桂林旅游学院</a:t>
            </a:r>
          </a:p>
        </p:txBody>
      </p:sp>
      <p:sp>
        <p:nvSpPr>
          <p:cNvPr id="8" name="TextBox 7"/>
          <p:cNvSpPr txBox="1"/>
          <p:nvPr/>
        </p:nvSpPr>
        <p:spPr>
          <a:xfrm>
            <a:off x="762000" y="1428750"/>
            <a:ext cx="10287000" cy="190500"/>
          </a:xfrm>
          <a:prstGeom prst="rect">
            <a:avLst/>
          </a:prstGeom>
          <a:noFill/>
        </p:spPr>
        <p:txBody>
          <a:bodyPr wrap="square" lIns="0" rIns="0" tIns="0" bIns="0" anchor="t">
            <a:spAutoFit/>
          </a:bodyPr>
          <a:lstStyle/>
          <a:p>
            <a:pPr algn="l">
              <a:lnSpc>
                <a:spcPct val="100000"/>
              </a:lnSpc>
            </a:pPr>
            <a:r>
              <a:rPr sz="1391" b="1" i="0">
                <a:solidFill>
                  <a:srgbClr val="C8A44D"/>
                </a:solidFill>
                <a:latin typeface="Arial"/>
                <a:ea typeface="Arial"/>
                <a:cs typeface="Arial"/>
              </a:rPr>
              <a:t>L E S S O N   1 7</a:t>
            </a:r>
          </a:p>
        </p:txBody>
      </p:sp>
      <p:sp>
        <p:nvSpPr>
          <p:cNvPr id="9" name="TextBox 8"/>
          <p:cNvSpPr txBox="1"/>
          <p:nvPr/>
        </p:nvSpPr>
        <p:spPr>
          <a:xfrm>
            <a:off x="762000" y="1695450"/>
            <a:ext cx="10858500" cy="1428750"/>
          </a:xfrm>
          <a:prstGeom prst="rect">
            <a:avLst/>
          </a:prstGeom>
          <a:noFill/>
        </p:spPr>
        <p:txBody>
          <a:bodyPr wrap="square" lIns="0" rIns="0" tIns="0" bIns="0" anchor="t">
            <a:spAutoFit/>
          </a:bodyPr>
          <a:lstStyle/>
          <a:p>
            <a:pPr algn="l">
              <a:lnSpc>
                <a:spcPct val="108000"/>
              </a:lnSpc>
            </a:pPr>
            <a:r>
              <a:rPr sz="3600" b="1" i="0">
                <a:solidFill>
                  <a:srgbClr val="FFFFFF"/>
                </a:solidFill>
                <a:latin typeface="Georgia"/>
                <a:ea typeface="Georgia"/>
                <a:cs typeface="Georgia"/>
              </a:rPr>
              <a:t>Twenty thousand wall lamps,</a:t>
            </a:r>
          </a:p>
          <a:p>
            <a:pPr algn="l">
              <a:lnSpc>
                <a:spcPct val="108000"/>
              </a:lnSpc>
            </a:pPr>
            <a:r>
              <a:rPr sz="3600" b="1" i="0">
                <a:solidFill>
                  <a:srgbClr val="FFFFFF"/>
                </a:solidFill>
                <a:latin typeface="Georgia"/>
                <a:ea typeface="Georgia"/>
                <a:cs typeface="Georgia"/>
              </a:rPr>
              <a:t>and ninety days of credit</a:t>
            </a:r>
          </a:p>
        </p:txBody>
      </p:sp>
      <p:sp>
        <p:nvSpPr>
          <p:cNvPr id="10" name="TextBox 9"/>
          <p:cNvSpPr txBox="1"/>
          <p:nvPr/>
        </p:nvSpPr>
        <p:spPr>
          <a:xfrm>
            <a:off x="762000" y="3143250"/>
            <a:ext cx="9906000" cy="381000"/>
          </a:xfrm>
          <a:prstGeom prst="rect">
            <a:avLst/>
          </a:prstGeom>
          <a:noFill/>
        </p:spPr>
        <p:txBody>
          <a:bodyPr wrap="square" lIns="0" rIns="0" tIns="0" bIns="0" anchor="t">
            <a:spAutoFit/>
          </a:bodyPr>
          <a:lstStyle/>
          <a:p>
            <a:pPr algn="l">
              <a:lnSpc>
                <a:spcPct val="100000"/>
              </a:lnSpc>
            </a:pPr>
            <a:r>
              <a:rPr sz="1926" b="0" i="0">
                <a:solidFill>
                  <a:srgbClr val="A8C0E8"/>
                </a:solidFill>
                <a:latin typeface="微软雅黑"/>
                <a:ea typeface="微软雅黑"/>
                <a:cs typeface="微软雅黑"/>
              </a:rPr>
              <a:t>B2B 询盘  ·  主体核实、五列报价与现金转换</a:t>
            </a:r>
          </a:p>
        </p:txBody>
      </p:sp>
      <p:sp>
        <p:nvSpPr>
          <p:cNvPr id="11" name="TextBox 10"/>
          <p:cNvSpPr txBox="1"/>
          <p:nvPr/>
        </p:nvSpPr>
        <p:spPr>
          <a:xfrm>
            <a:off x="762000" y="3505200"/>
            <a:ext cx="9906000" cy="228600"/>
          </a:xfrm>
          <a:prstGeom prst="rect">
            <a:avLst/>
          </a:prstGeom>
          <a:noFill/>
        </p:spPr>
        <p:txBody>
          <a:bodyPr wrap="square" lIns="0" rIns="0" tIns="0" bIns="0" anchor="t">
            <a:spAutoFit/>
          </a:bodyPr>
          <a:lstStyle/>
          <a:p>
            <a:pPr algn="l">
              <a:lnSpc>
                <a:spcPct val="100000"/>
              </a:lnSpc>
            </a:pPr>
            <a:r>
              <a:rPr sz="1276" b="0" i="0">
                <a:solidFill>
                  <a:srgbClr val="7E99BD"/>
                </a:solidFill>
                <a:latin typeface="Arial"/>
                <a:ea typeface="Arial"/>
                <a:cs typeface="Arial"/>
              </a:rPr>
              <a:t>Textbook §2.3, §2.3.1–2.3.4, §3.3, §3.4.1 and §3.6   ·   a 90-minute bilingual lesson</a:t>
            </a:r>
          </a:p>
        </p:txBody>
      </p:sp>
      <p:sp>
        <p:nvSpPr>
          <p:cNvPr id="12" name="Rectangle 11"/>
          <p:cNvSpPr/>
          <p:nvPr/>
        </p:nvSpPr>
        <p:spPr>
          <a:xfrm>
            <a:off x="762000" y="4000500"/>
            <a:ext cx="28575" cy="381000"/>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5350" y="4019549"/>
            <a:ext cx="2286000" cy="171450"/>
          </a:xfrm>
          <a:prstGeom prst="rect">
            <a:avLst/>
          </a:prstGeom>
          <a:noFill/>
        </p:spPr>
        <p:txBody>
          <a:bodyPr wrap="square" lIns="0" rIns="0" tIns="0" bIns="0" anchor="t">
            <a:spAutoFit/>
          </a:bodyPr>
          <a:lstStyle/>
          <a:p>
            <a:pPr algn="l">
              <a:lnSpc>
                <a:spcPct val="100000"/>
              </a:lnSpc>
            </a:pPr>
            <a:r>
              <a:rPr sz="1160" b="1" i="0">
                <a:solidFill>
                  <a:srgbClr val="FFFFFF"/>
                </a:solidFill>
                <a:latin typeface="Arial"/>
                <a:ea typeface="Arial"/>
                <a:cs typeface="Arial"/>
              </a:rPr>
              <a:t>90 minutes</a:t>
            </a:r>
          </a:p>
        </p:txBody>
      </p:sp>
      <p:sp>
        <p:nvSpPr>
          <p:cNvPr id="14" name="TextBox 13"/>
          <p:cNvSpPr txBox="1"/>
          <p:nvPr/>
        </p:nvSpPr>
        <p:spPr>
          <a:xfrm>
            <a:off x="895350" y="4210050"/>
            <a:ext cx="2286000" cy="152400"/>
          </a:xfrm>
          <a:prstGeom prst="rect">
            <a:avLst/>
          </a:prstGeom>
          <a:noFill/>
        </p:spPr>
        <p:txBody>
          <a:bodyPr wrap="square" lIns="0" rIns="0" tIns="0" bIns="0" anchor="t">
            <a:spAutoFit/>
          </a:bodyPr>
          <a:lstStyle/>
          <a:p>
            <a:pPr algn="l">
              <a:lnSpc>
                <a:spcPct val="100000"/>
              </a:lnSpc>
            </a:pPr>
            <a:r>
              <a:rPr sz="1128" b="0" i="0">
                <a:solidFill>
                  <a:srgbClr val="7E99BD"/>
                </a:solidFill>
                <a:latin typeface="微软雅黑"/>
                <a:ea typeface="微软雅黑"/>
                <a:cs typeface="微软雅黑"/>
              </a:rPr>
              <a:t>一课时</a:t>
            </a:r>
          </a:p>
        </p:txBody>
      </p:sp>
      <p:sp>
        <p:nvSpPr>
          <p:cNvPr id="15" name="Rectangle 14"/>
          <p:cNvSpPr/>
          <p:nvPr/>
        </p:nvSpPr>
        <p:spPr>
          <a:xfrm>
            <a:off x="3314700" y="4000500"/>
            <a:ext cx="28575" cy="381000"/>
          </a:xfrm>
          <a:prstGeom prst="rect">
            <a:avLst/>
          </a:prstGeom>
          <a:solidFill>
            <a:srgbClr val="2A558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3448050" y="4019549"/>
            <a:ext cx="2286000" cy="171450"/>
          </a:xfrm>
          <a:prstGeom prst="rect">
            <a:avLst/>
          </a:prstGeom>
          <a:noFill/>
        </p:spPr>
        <p:txBody>
          <a:bodyPr wrap="square" lIns="0" rIns="0" tIns="0" bIns="0" anchor="t">
            <a:spAutoFit/>
          </a:bodyPr>
          <a:lstStyle/>
          <a:p>
            <a:pPr algn="l">
              <a:lnSpc>
                <a:spcPct val="100000"/>
              </a:lnSpc>
            </a:pPr>
            <a:r>
              <a:rPr sz="1160" b="1" i="0">
                <a:solidFill>
                  <a:srgbClr val="FFFFFF"/>
                </a:solidFill>
                <a:latin typeface="Arial"/>
                <a:ea typeface="Arial"/>
                <a:cs typeface="Arial"/>
              </a:rPr>
              <a:t>English first, Chinese support</a:t>
            </a:r>
          </a:p>
        </p:txBody>
      </p:sp>
      <p:sp>
        <p:nvSpPr>
          <p:cNvPr id="17" name="TextBox 16"/>
          <p:cNvSpPr txBox="1"/>
          <p:nvPr/>
        </p:nvSpPr>
        <p:spPr>
          <a:xfrm>
            <a:off x="3448050" y="4210050"/>
            <a:ext cx="2286000" cy="152400"/>
          </a:xfrm>
          <a:prstGeom prst="rect">
            <a:avLst/>
          </a:prstGeom>
          <a:noFill/>
        </p:spPr>
        <p:txBody>
          <a:bodyPr wrap="square" lIns="0" rIns="0" tIns="0" bIns="0" anchor="t">
            <a:spAutoFit/>
          </a:bodyPr>
          <a:lstStyle/>
          <a:p>
            <a:pPr algn="l">
              <a:lnSpc>
                <a:spcPct val="100000"/>
              </a:lnSpc>
            </a:pPr>
            <a:r>
              <a:rPr sz="1128" b="0" i="0">
                <a:solidFill>
                  <a:srgbClr val="7E99BD"/>
                </a:solidFill>
                <a:latin typeface="微软雅黑"/>
                <a:ea typeface="微软雅黑"/>
                <a:cs typeface="微软雅黑"/>
              </a:rPr>
              <a:t>英文在前 · 中文在后</a:t>
            </a:r>
          </a:p>
        </p:txBody>
      </p:sp>
      <p:sp>
        <p:nvSpPr>
          <p:cNvPr id="18" name="Rectangle 17"/>
          <p:cNvSpPr/>
          <p:nvPr/>
        </p:nvSpPr>
        <p:spPr>
          <a:xfrm>
            <a:off x="5867400" y="4000500"/>
            <a:ext cx="28575" cy="381000"/>
          </a:xfrm>
          <a:prstGeom prst="rect">
            <a:avLst/>
          </a:prstGeom>
          <a:solidFill>
            <a:srgbClr val="2A558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000750" y="4019549"/>
            <a:ext cx="2286000" cy="171450"/>
          </a:xfrm>
          <a:prstGeom prst="rect">
            <a:avLst/>
          </a:prstGeom>
          <a:noFill/>
        </p:spPr>
        <p:txBody>
          <a:bodyPr wrap="square" lIns="0" rIns="0" tIns="0" bIns="0" anchor="t">
            <a:spAutoFit/>
          </a:bodyPr>
          <a:lstStyle/>
          <a:p>
            <a:pPr algn="l">
              <a:lnSpc>
                <a:spcPct val="100000"/>
              </a:lnSpc>
            </a:pPr>
            <a:r>
              <a:rPr sz="1160" b="1" i="0">
                <a:solidFill>
                  <a:srgbClr val="FFFFFF"/>
                </a:solidFill>
                <a:latin typeface="Arial"/>
                <a:ea typeface="Arial"/>
                <a:cs typeface="Arial"/>
              </a:rPr>
              <a:t>Lessons 6, 8, 16</a:t>
            </a:r>
          </a:p>
        </p:txBody>
      </p:sp>
      <p:sp>
        <p:nvSpPr>
          <p:cNvPr id="20" name="TextBox 19"/>
          <p:cNvSpPr txBox="1"/>
          <p:nvPr/>
        </p:nvSpPr>
        <p:spPr>
          <a:xfrm>
            <a:off x="6000750" y="4210050"/>
            <a:ext cx="2286000" cy="152400"/>
          </a:xfrm>
          <a:prstGeom prst="rect">
            <a:avLst/>
          </a:prstGeom>
          <a:noFill/>
        </p:spPr>
        <p:txBody>
          <a:bodyPr wrap="square" lIns="0" rIns="0" tIns="0" bIns="0" anchor="t">
            <a:spAutoFit/>
          </a:bodyPr>
          <a:lstStyle/>
          <a:p>
            <a:pPr algn="l">
              <a:lnSpc>
                <a:spcPct val="100000"/>
              </a:lnSpc>
            </a:pPr>
            <a:r>
              <a:rPr sz="1128" b="0" i="0">
                <a:solidFill>
                  <a:srgbClr val="7E99BD"/>
                </a:solidFill>
                <a:latin typeface="微软雅黑"/>
                <a:ea typeface="微软雅黑"/>
                <a:cs typeface="微软雅黑"/>
              </a:rPr>
              <a:t>前置知识</a:t>
            </a:r>
          </a:p>
        </p:txBody>
      </p:sp>
      <p:sp>
        <p:nvSpPr>
          <p:cNvPr id="21" name="Rectangle 20"/>
          <p:cNvSpPr/>
          <p:nvPr/>
        </p:nvSpPr>
        <p:spPr>
          <a:xfrm>
            <a:off x="8420100" y="4000500"/>
            <a:ext cx="28575" cy="381000"/>
          </a:xfrm>
          <a:prstGeom prst="rect">
            <a:avLst/>
          </a:prstGeom>
          <a:solidFill>
            <a:srgbClr val="2A558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8553450" y="4019549"/>
            <a:ext cx="2286000" cy="171450"/>
          </a:xfrm>
          <a:prstGeom prst="rect">
            <a:avLst/>
          </a:prstGeom>
          <a:noFill/>
        </p:spPr>
        <p:txBody>
          <a:bodyPr wrap="square" lIns="0" rIns="0" tIns="0" bIns="0" anchor="t">
            <a:spAutoFit/>
          </a:bodyPr>
          <a:lstStyle/>
          <a:p>
            <a:pPr algn="l">
              <a:lnSpc>
                <a:spcPct val="100000"/>
              </a:lnSpc>
            </a:pPr>
            <a:r>
              <a:rPr sz="1160" b="1" i="0">
                <a:solidFill>
                  <a:srgbClr val="FFFFFF"/>
                </a:solidFill>
                <a:latin typeface="Arial"/>
                <a:ea typeface="Arial"/>
                <a:cs typeface="Arial"/>
              </a:rPr>
              <a:t>2026 – 2027 Semester 1</a:t>
            </a:r>
          </a:p>
        </p:txBody>
      </p:sp>
      <p:sp>
        <p:nvSpPr>
          <p:cNvPr id="23" name="TextBox 22"/>
          <p:cNvSpPr txBox="1"/>
          <p:nvPr/>
        </p:nvSpPr>
        <p:spPr>
          <a:xfrm>
            <a:off x="8553450" y="4210050"/>
            <a:ext cx="2286000" cy="152400"/>
          </a:xfrm>
          <a:prstGeom prst="rect">
            <a:avLst/>
          </a:prstGeom>
          <a:noFill/>
        </p:spPr>
        <p:txBody>
          <a:bodyPr wrap="square" lIns="0" rIns="0" tIns="0" bIns="0" anchor="t">
            <a:spAutoFit/>
          </a:bodyPr>
          <a:lstStyle/>
          <a:p>
            <a:pPr algn="l">
              <a:lnSpc>
                <a:spcPct val="100000"/>
              </a:lnSpc>
            </a:pPr>
            <a:r>
              <a:rPr sz="1128" b="0" i="0">
                <a:solidFill>
                  <a:srgbClr val="7E99BD"/>
                </a:solidFill>
                <a:latin typeface="微软雅黑"/>
                <a:ea typeface="微软雅黑"/>
                <a:cs typeface="微软雅黑"/>
              </a:rPr>
              <a:t>2026—2027 学年第一学期</a:t>
            </a:r>
          </a:p>
        </p:txBody>
      </p:sp>
      <p:sp>
        <p:nvSpPr>
          <p:cNvPr id="24" name="Rectangle 23"/>
          <p:cNvSpPr/>
          <p:nvPr/>
        </p:nvSpPr>
        <p:spPr>
          <a:xfrm>
            <a:off x="762000" y="4724400"/>
            <a:ext cx="10668000" cy="9525"/>
          </a:xfrm>
          <a:prstGeom prst="rect">
            <a:avLst/>
          </a:prstGeom>
          <a:solidFill>
            <a:srgbClr val="2A558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762000" y="4953000"/>
            <a:ext cx="5334000" cy="190500"/>
          </a:xfrm>
          <a:prstGeom prst="rect">
            <a:avLst/>
          </a:prstGeom>
          <a:noFill/>
        </p:spPr>
        <p:txBody>
          <a:bodyPr wrap="square" lIns="0" rIns="0" tIns="0" bIns="0" anchor="t">
            <a:spAutoFit/>
          </a:bodyPr>
          <a:lstStyle/>
          <a:p>
            <a:pPr algn="l">
              <a:lnSpc>
                <a:spcPct val="100000"/>
              </a:lnSpc>
            </a:pPr>
            <a:r>
              <a:rPr sz="1218" b="0" i="0">
                <a:solidFill>
                  <a:srgbClr val="A8C0E8"/>
                </a:solidFill>
                <a:latin typeface="Arial"/>
                <a:ea typeface="Arial"/>
                <a:cs typeface="Arial"/>
              </a:rPr>
              <a:t>Course  ·  跨境电商概论  Cross-border Ecommerce</a:t>
            </a:r>
          </a:p>
        </p:txBody>
      </p:sp>
      <p:sp>
        <p:nvSpPr>
          <p:cNvPr id="26" name="TextBox 25"/>
          <p:cNvSpPr txBox="1"/>
          <p:nvPr/>
        </p:nvSpPr>
        <p:spPr>
          <a:xfrm>
            <a:off x="762000" y="5181600"/>
            <a:ext cx="5334000" cy="190500"/>
          </a:xfrm>
          <a:prstGeom prst="rect">
            <a:avLst/>
          </a:prstGeom>
          <a:noFill/>
        </p:spPr>
        <p:txBody>
          <a:bodyPr wrap="square" lIns="0" rIns="0" tIns="0" bIns="0" anchor="t">
            <a:spAutoFit/>
          </a:bodyPr>
          <a:lstStyle/>
          <a:p>
            <a:pPr algn="l">
              <a:lnSpc>
                <a:spcPct val="100000"/>
              </a:lnSpc>
            </a:pPr>
            <a:r>
              <a:rPr sz="1260" b="0" i="0">
                <a:solidFill>
                  <a:srgbClr val="7E99BD"/>
                </a:solidFill>
                <a:latin typeface="微软雅黑"/>
                <a:ea typeface="微软雅黑"/>
                <a:cs typeface="微软雅黑"/>
              </a:rPr>
              <a:t>Instructor  授课教师  宋友开</a:t>
            </a:r>
          </a:p>
        </p:txBody>
      </p:sp>
      <p:sp>
        <p:nvSpPr>
          <p:cNvPr id="27" name="TextBox 26"/>
          <p:cNvSpPr txBox="1"/>
          <p:nvPr/>
        </p:nvSpPr>
        <p:spPr>
          <a:xfrm>
            <a:off x="762000" y="5638800"/>
            <a:ext cx="9906000" cy="666750"/>
          </a:xfrm>
          <a:prstGeom prst="rect">
            <a:avLst/>
          </a:prstGeom>
          <a:noFill/>
        </p:spPr>
        <p:txBody>
          <a:bodyPr wrap="square" lIns="0" rIns="0" tIns="0" bIns="0" anchor="t">
            <a:spAutoFit/>
          </a:bodyPr>
          <a:lstStyle/>
          <a:p>
            <a:pPr algn="l">
              <a:lnSpc>
                <a:spcPct val="130000"/>
              </a:lnSpc>
            </a:pPr>
            <a:r>
              <a:rPr sz="1391" b="1" i="1">
                <a:solidFill>
                  <a:srgbClr val="8FA9C8"/>
                </a:solidFill>
                <a:latin typeface="Georgia"/>
                <a:ea typeface="Georgia"/>
                <a:cs typeface="Georgia"/>
              </a:rPr>
              <a:t>“The output is not yes or no. It is yes, on these conditions.”</a:t>
            </a:r>
          </a:p>
          <a:p>
            <a:pPr algn="l">
              <a:lnSpc>
                <a:spcPct val="140000"/>
              </a:lnSpc>
            </a:pPr>
            <a:r>
              <a:rPr sz="1128" b="0" i="0">
                <a:solidFill>
                  <a:srgbClr val="5F7DA3"/>
                </a:solidFill>
                <a:latin typeface="微软雅黑"/>
                <a:ea typeface="微软雅黑"/>
                <a:cs typeface="微软雅黑"/>
              </a:rPr>
              <a:t>一句话先记住：本课的答案不是接或不接，而是“在这些条件下可以接”。</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8001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00100"/>
            <a:ext cx="12192000" cy="19050"/>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3850" y="209550"/>
            <a:ext cx="495299" cy="381000"/>
          </a:xfrm>
          <a:prstGeom prst="roundRect">
            <a:avLst>
              <a:gd name="adj" fmla="val 16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323850" y="209550"/>
            <a:ext cx="495299" cy="381000"/>
          </a:xfrm>
          <a:prstGeom prst="rect">
            <a:avLst/>
          </a:prstGeom>
          <a:noFill/>
        </p:spPr>
        <p:txBody>
          <a:bodyPr wrap="none" lIns="0" rIns="0" tIns="0" bIns="0" anchor="ctr">
            <a:spAutoFit/>
          </a:bodyPr>
          <a:lstStyle/>
          <a:p>
            <a:pPr algn="ctr">
              <a:lnSpc>
                <a:spcPct val="100000"/>
              </a:lnSpc>
            </a:pPr>
            <a:r>
              <a:rPr sz="1605" b="1" i="0">
                <a:solidFill>
                  <a:srgbClr val="FFFFFF"/>
                </a:solidFill>
                <a:latin typeface="Arial"/>
                <a:ea typeface="Arial"/>
                <a:cs typeface="Arial"/>
              </a:rPr>
              <a:t>MAP</a:t>
            </a:r>
          </a:p>
        </p:txBody>
      </p:sp>
      <p:sp>
        <p:nvSpPr>
          <p:cNvPr id="6" name="TextBox 5"/>
          <p:cNvSpPr txBox="1"/>
          <p:nvPr/>
        </p:nvSpPr>
        <p:spPr>
          <a:xfrm>
            <a:off x="952500" y="95250"/>
            <a:ext cx="8096249" cy="342900"/>
          </a:xfrm>
          <a:prstGeom prst="rect">
            <a:avLst/>
          </a:prstGeom>
          <a:noFill/>
        </p:spPr>
        <p:txBody>
          <a:bodyPr wrap="square" lIns="0" rIns="0" tIns="0" bIns="0" anchor="t">
            <a:spAutoFit/>
          </a:bodyPr>
          <a:lstStyle/>
          <a:p>
            <a:pPr algn="l">
              <a:lnSpc>
                <a:spcPct val="105000"/>
              </a:lnSpc>
            </a:pPr>
            <a:r>
              <a:rPr sz="2400" b="1" i="0">
                <a:solidFill>
                  <a:srgbClr val="FFFFFF"/>
                </a:solidFill>
                <a:latin typeface="Georgia"/>
                <a:ea typeface="Georgia"/>
                <a:cs typeface="Georgia"/>
              </a:rPr>
              <a:t>How this lesson runs</a:t>
            </a:r>
          </a:p>
        </p:txBody>
      </p:sp>
      <p:sp>
        <p:nvSpPr>
          <p:cNvPr id="7" name="TextBox 6"/>
          <p:cNvSpPr txBox="1"/>
          <p:nvPr/>
        </p:nvSpPr>
        <p:spPr>
          <a:xfrm>
            <a:off x="952500" y="457200"/>
            <a:ext cx="8096249" cy="247649"/>
          </a:xfrm>
          <a:prstGeom prst="rect">
            <a:avLst/>
          </a:prstGeom>
          <a:noFill/>
        </p:spPr>
        <p:txBody>
          <a:bodyPr wrap="square" lIns="0" rIns="0" tIns="0" bIns="0" anchor="t">
            <a:spAutoFit/>
          </a:bodyPr>
          <a:lstStyle/>
          <a:p>
            <a:pPr algn="l">
              <a:lnSpc>
                <a:spcPct val="100000"/>
              </a:lnSpc>
            </a:pPr>
            <a:r>
              <a:rPr sz="1560" b="0" i="0">
                <a:solidFill>
                  <a:srgbClr val="9DB6D6"/>
                </a:solidFill>
                <a:latin typeface="微软雅黑"/>
                <a:ea typeface="微软雅黑"/>
                <a:cs typeface="微软雅黑"/>
              </a:rPr>
              <a:t>本课的组织方式</a:t>
            </a:r>
          </a:p>
        </p:txBody>
      </p:sp>
      <p:sp>
        <p:nvSpPr>
          <p:cNvPr id="8" name="TextBox 7"/>
          <p:cNvSpPr txBox="1"/>
          <p:nvPr/>
        </p:nvSpPr>
        <p:spPr>
          <a:xfrm>
            <a:off x="8572500" y="266700"/>
            <a:ext cx="3295650" cy="247649"/>
          </a:xfrm>
          <a:prstGeom prst="rect">
            <a:avLst/>
          </a:prstGeom>
          <a:noFill/>
        </p:spPr>
        <p:txBody>
          <a:bodyPr wrap="square" lIns="0" rIns="0" tIns="0" bIns="0" anchor="t">
            <a:spAutoFit/>
          </a:bodyPr>
          <a:lstStyle/>
          <a:p>
            <a:pPr algn="r">
              <a:lnSpc>
                <a:spcPct val="100000"/>
              </a:lnSpc>
            </a:pPr>
            <a:r>
              <a:rPr sz="1218" b="0" i="0">
                <a:solidFill>
                  <a:srgbClr val="7E99BD"/>
                </a:solidFill>
                <a:latin typeface="Arial"/>
                <a:ea typeface="Arial"/>
                <a:cs typeface="Arial"/>
              </a:rPr>
              <a:t>90 min  ·  from one email to one conditional answer</a:t>
            </a:r>
          </a:p>
        </p:txBody>
      </p:sp>
      <p:sp>
        <p:nvSpPr>
          <p:cNvPr id="9" name="Rectangle 8"/>
          <p:cNvSpPr/>
          <p:nvPr/>
        </p:nvSpPr>
        <p:spPr>
          <a:xfrm>
            <a:off x="762000" y="1066800"/>
            <a:ext cx="47625" cy="914400"/>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9650" y="1047749"/>
            <a:ext cx="762000" cy="438150"/>
          </a:xfrm>
          <a:prstGeom prst="rect">
            <a:avLst/>
          </a:prstGeom>
          <a:noFill/>
        </p:spPr>
        <p:txBody>
          <a:bodyPr wrap="square" lIns="0" rIns="0" tIns="0" bIns="0" anchor="t">
            <a:spAutoFit/>
          </a:bodyPr>
          <a:lstStyle/>
          <a:p>
            <a:pPr algn="l">
              <a:lnSpc>
                <a:spcPct val="100000"/>
              </a:lnSpc>
            </a:pPr>
            <a:r>
              <a:rPr sz="3000" b="1" i="0">
                <a:solidFill>
                  <a:srgbClr val="1B4F9C"/>
                </a:solidFill>
                <a:latin typeface="Georgia"/>
                <a:ea typeface="Georgia"/>
                <a:cs typeface="Georgia"/>
              </a:rPr>
              <a:t>12</a:t>
            </a:r>
          </a:p>
        </p:txBody>
      </p:sp>
      <p:sp>
        <p:nvSpPr>
          <p:cNvPr id="11" name="TextBox 10"/>
          <p:cNvSpPr txBox="1"/>
          <p:nvPr/>
        </p:nvSpPr>
        <p:spPr>
          <a:xfrm>
            <a:off x="1733550" y="1085850"/>
            <a:ext cx="1143000" cy="171450"/>
          </a:xfrm>
          <a:prstGeom prst="rect">
            <a:avLst/>
          </a:prstGeom>
          <a:noFill/>
        </p:spPr>
        <p:txBody>
          <a:bodyPr wrap="square" lIns="0" rIns="0" tIns="0" bIns="0" anchor="t">
            <a:spAutoFit/>
          </a:bodyPr>
          <a:lstStyle/>
          <a:p>
            <a:pPr algn="l">
              <a:lnSpc>
                <a:spcPct val="100000"/>
              </a:lnSpc>
            </a:pPr>
            <a:r>
              <a:rPr sz="1044" b="0" i="0">
                <a:solidFill>
                  <a:srgbClr val="8695A8"/>
                </a:solidFill>
                <a:latin typeface="Arial"/>
                <a:ea typeface="Arial"/>
                <a:cs typeface="Arial"/>
              </a:rPr>
              <a:t>min</a:t>
            </a:r>
          </a:p>
        </p:txBody>
      </p:sp>
      <p:sp>
        <p:nvSpPr>
          <p:cNvPr id="12" name="TextBox 11"/>
          <p:cNvSpPr txBox="1"/>
          <p:nvPr/>
        </p:nvSpPr>
        <p:spPr>
          <a:xfrm>
            <a:off x="1009650" y="1466850"/>
            <a:ext cx="4953000" cy="209550"/>
          </a:xfrm>
          <a:prstGeom prst="rect">
            <a:avLst/>
          </a:prstGeom>
          <a:noFill/>
        </p:spPr>
        <p:txBody>
          <a:bodyPr wrap="square" lIns="0" rIns="0" tIns="0" bIns="0" anchor="t">
            <a:spAutoFit/>
          </a:bodyPr>
          <a:lstStyle/>
          <a:p>
            <a:pPr algn="l">
              <a:lnSpc>
                <a:spcPct val="100000"/>
              </a:lnSpc>
            </a:pPr>
            <a:r>
              <a:rPr sz="1565" b="1" i="0">
                <a:solidFill>
                  <a:srgbClr val="0E2A47"/>
                </a:solidFill>
                <a:latin typeface="Arial"/>
                <a:ea typeface="Arial"/>
                <a:cs typeface="Arial"/>
              </a:rPr>
              <a:t>Warm-up: the email from Germany</a:t>
            </a:r>
          </a:p>
        </p:txBody>
      </p:sp>
      <p:sp>
        <p:nvSpPr>
          <p:cNvPr id="13" name="TextBox 12"/>
          <p:cNvSpPr txBox="1"/>
          <p:nvPr/>
        </p:nvSpPr>
        <p:spPr>
          <a:xfrm>
            <a:off x="1009650" y="1714500"/>
            <a:ext cx="4953000" cy="190500"/>
          </a:xfrm>
          <a:prstGeom prst="rect">
            <a:avLst/>
          </a:prstGeom>
          <a:noFill/>
        </p:spPr>
        <p:txBody>
          <a:bodyPr wrap="square" lIns="0" rIns="0" tIns="0" bIns="0" anchor="t">
            <a:spAutoFit/>
          </a:bodyPr>
          <a:lstStyle/>
          <a:p>
            <a:pPr algn="l">
              <a:lnSpc>
                <a:spcPct val="100000"/>
              </a:lnSpc>
            </a:pPr>
            <a:r>
              <a:rPr sz="1223" b="0" i="0">
                <a:solidFill>
                  <a:srgbClr val="46586D"/>
                </a:solidFill>
                <a:latin typeface="微软雅黑"/>
                <a:ea typeface="微软雅黑"/>
                <a:cs typeface="微软雅黑"/>
              </a:rPr>
              <a:t>案例开场：一封来自德国的邮件</a:t>
            </a:r>
          </a:p>
        </p:txBody>
      </p:sp>
      <p:sp>
        <p:nvSpPr>
          <p:cNvPr id="14" name="TextBox 13"/>
          <p:cNvSpPr txBox="1"/>
          <p:nvPr/>
        </p:nvSpPr>
        <p:spPr>
          <a:xfrm>
            <a:off x="6667500" y="1504950"/>
            <a:ext cx="4572000" cy="381000"/>
          </a:xfrm>
          <a:prstGeom prst="rect">
            <a:avLst/>
          </a:prstGeom>
          <a:noFill/>
        </p:spPr>
        <p:txBody>
          <a:bodyPr wrap="square" lIns="0" rIns="0" tIns="0" bIns="0" anchor="t">
            <a:spAutoFit/>
          </a:bodyPr>
          <a:lstStyle/>
          <a:p>
            <a:pPr algn="l">
              <a:lnSpc>
                <a:spcPct val="125000"/>
              </a:lnSpc>
            </a:pPr>
            <a:r>
              <a:rPr sz="1218" b="0" i="0">
                <a:solidFill>
                  <a:srgbClr val="8695A8"/>
                </a:solidFill>
                <a:latin typeface="Arial"/>
                <a:ea typeface="Arial"/>
                <a:cs typeface="Arial"/>
              </a:rPr>
              <a:t>Excitement first, verification first.</a:t>
            </a:r>
          </a:p>
        </p:txBody>
      </p:sp>
      <p:sp>
        <p:nvSpPr>
          <p:cNvPr id="15" name="Rectangle 14"/>
          <p:cNvSpPr/>
          <p:nvPr/>
        </p:nvSpPr>
        <p:spPr>
          <a:xfrm>
            <a:off x="762000" y="2133600"/>
            <a:ext cx="47625" cy="914400"/>
          </a:xfrm>
          <a:prstGeom prst="rect">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009650" y="2114550"/>
            <a:ext cx="762000" cy="438150"/>
          </a:xfrm>
          <a:prstGeom prst="rect">
            <a:avLst/>
          </a:prstGeom>
          <a:noFill/>
        </p:spPr>
        <p:txBody>
          <a:bodyPr wrap="square" lIns="0" rIns="0" tIns="0" bIns="0" anchor="t">
            <a:spAutoFit/>
          </a:bodyPr>
          <a:lstStyle/>
          <a:p>
            <a:pPr algn="l">
              <a:lnSpc>
                <a:spcPct val="100000"/>
              </a:lnSpc>
            </a:pPr>
            <a:r>
              <a:rPr sz="3000" b="1" i="0">
                <a:solidFill>
                  <a:srgbClr val="1B4F9C"/>
                </a:solidFill>
                <a:latin typeface="Georgia"/>
                <a:ea typeface="Georgia"/>
                <a:cs typeface="Georgia"/>
              </a:rPr>
              <a:t>34</a:t>
            </a:r>
          </a:p>
        </p:txBody>
      </p:sp>
      <p:sp>
        <p:nvSpPr>
          <p:cNvPr id="17" name="TextBox 16"/>
          <p:cNvSpPr txBox="1"/>
          <p:nvPr/>
        </p:nvSpPr>
        <p:spPr>
          <a:xfrm>
            <a:off x="1733550" y="2152650"/>
            <a:ext cx="1143000" cy="171450"/>
          </a:xfrm>
          <a:prstGeom prst="rect">
            <a:avLst/>
          </a:prstGeom>
          <a:noFill/>
        </p:spPr>
        <p:txBody>
          <a:bodyPr wrap="square" lIns="0" rIns="0" tIns="0" bIns="0" anchor="t">
            <a:spAutoFit/>
          </a:bodyPr>
          <a:lstStyle/>
          <a:p>
            <a:pPr algn="l">
              <a:lnSpc>
                <a:spcPct val="100000"/>
              </a:lnSpc>
            </a:pPr>
            <a:r>
              <a:rPr sz="1044" b="0" i="0">
                <a:solidFill>
                  <a:srgbClr val="8695A8"/>
                </a:solidFill>
                <a:latin typeface="Arial"/>
                <a:ea typeface="Arial"/>
                <a:cs typeface="Arial"/>
              </a:rPr>
              <a:t>min</a:t>
            </a:r>
          </a:p>
        </p:txBody>
      </p:sp>
      <p:sp>
        <p:nvSpPr>
          <p:cNvPr id="18" name="TextBox 17"/>
          <p:cNvSpPr txBox="1"/>
          <p:nvPr/>
        </p:nvSpPr>
        <p:spPr>
          <a:xfrm>
            <a:off x="1009650" y="2533650"/>
            <a:ext cx="4953000" cy="209550"/>
          </a:xfrm>
          <a:prstGeom prst="rect">
            <a:avLst/>
          </a:prstGeom>
          <a:noFill/>
        </p:spPr>
        <p:txBody>
          <a:bodyPr wrap="square" lIns="0" rIns="0" tIns="0" bIns="0" anchor="t">
            <a:spAutoFit/>
          </a:bodyPr>
          <a:lstStyle/>
          <a:p>
            <a:pPr algn="l">
              <a:lnSpc>
                <a:spcPct val="100000"/>
              </a:lnSpc>
            </a:pPr>
            <a:r>
              <a:rPr sz="1565" b="1" i="0">
                <a:solidFill>
                  <a:srgbClr val="0E2A47"/>
                </a:solidFill>
                <a:latin typeface="Arial"/>
                <a:ea typeface="Arial"/>
                <a:cs typeface="Arial"/>
              </a:rPr>
              <a:t>Five columns, three Incoterms, two ledgers</a:t>
            </a:r>
          </a:p>
        </p:txBody>
      </p:sp>
      <p:sp>
        <p:nvSpPr>
          <p:cNvPr id="19" name="TextBox 18"/>
          <p:cNvSpPr txBox="1"/>
          <p:nvPr/>
        </p:nvSpPr>
        <p:spPr>
          <a:xfrm>
            <a:off x="1009650" y="2781300"/>
            <a:ext cx="4953000" cy="190500"/>
          </a:xfrm>
          <a:prstGeom prst="rect">
            <a:avLst/>
          </a:prstGeom>
          <a:noFill/>
        </p:spPr>
        <p:txBody>
          <a:bodyPr wrap="square" lIns="0" rIns="0" tIns="0" bIns="0" anchor="t">
            <a:spAutoFit/>
          </a:bodyPr>
          <a:lstStyle/>
          <a:p>
            <a:pPr algn="l">
              <a:lnSpc>
                <a:spcPct val="100000"/>
              </a:lnSpc>
            </a:pPr>
            <a:r>
              <a:rPr sz="1223" b="0" i="0">
                <a:solidFill>
                  <a:srgbClr val="46586D"/>
                </a:solidFill>
                <a:latin typeface="微软雅黑"/>
                <a:ea typeface="微软雅黑"/>
                <a:cs typeface="微软雅黑"/>
              </a:rPr>
              <a:t>五列报价、三种贸易术语、两本账</a:t>
            </a:r>
          </a:p>
        </p:txBody>
      </p:sp>
      <p:sp>
        <p:nvSpPr>
          <p:cNvPr id="20" name="TextBox 19"/>
          <p:cNvSpPr txBox="1"/>
          <p:nvPr/>
        </p:nvSpPr>
        <p:spPr>
          <a:xfrm>
            <a:off x="6667500" y="2571750"/>
            <a:ext cx="4572000" cy="381000"/>
          </a:xfrm>
          <a:prstGeom prst="rect">
            <a:avLst/>
          </a:prstGeom>
          <a:noFill/>
        </p:spPr>
        <p:txBody>
          <a:bodyPr wrap="square" lIns="0" rIns="0" tIns="0" bIns="0" anchor="t">
            <a:spAutoFit/>
          </a:bodyPr>
          <a:lstStyle/>
          <a:p>
            <a:pPr algn="l">
              <a:lnSpc>
                <a:spcPct val="125000"/>
              </a:lnSpc>
            </a:pPr>
            <a:r>
              <a:rPr sz="1218" b="0" i="0">
                <a:solidFill>
                  <a:srgbClr val="8695A8"/>
                </a:solidFill>
                <a:latin typeface="Arial"/>
                <a:ea typeface="Arial"/>
                <a:cs typeface="Arial"/>
              </a:rPr>
              <a:t>Who carries freight, duty, risk and cash.</a:t>
            </a:r>
          </a:p>
        </p:txBody>
      </p:sp>
      <p:sp>
        <p:nvSpPr>
          <p:cNvPr id="21" name="Rectangle 20"/>
          <p:cNvSpPr/>
          <p:nvPr/>
        </p:nvSpPr>
        <p:spPr>
          <a:xfrm>
            <a:off x="762000" y="3200400"/>
            <a:ext cx="47625" cy="914400"/>
          </a:xfrm>
          <a:prstGeom prst="rect">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009650" y="3181350"/>
            <a:ext cx="762000" cy="438150"/>
          </a:xfrm>
          <a:prstGeom prst="rect">
            <a:avLst/>
          </a:prstGeom>
          <a:noFill/>
        </p:spPr>
        <p:txBody>
          <a:bodyPr wrap="square" lIns="0" rIns="0" tIns="0" bIns="0" anchor="t">
            <a:spAutoFit/>
          </a:bodyPr>
          <a:lstStyle/>
          <a:p>
            <a:pPr algn="l">
              <a:lnSpc>
                <a:spcPct val="100000"/>
              </a:lnSpc>
            </a:pPr>
            <a:r>
              <a:rPr sz="3000" b="1" i="0">
                <a:solidFill>
                  <a:srgbClr val="1B4F9C"/>
                </a:solidFill>
                <a:latin typeface="Georgia"/>
                <a:ea typeface="Georgia"/>
                <a:cs typeface="Georgia"/>
              </a:rPr>
              <a:t>26</a:t>
            </a:r>
          </a:p>
        </p:txBody>
      </p:sp>
      <p:sp>
        <p:nvSpPr>
          <p:cNvPr id="23" name="TextBox 22"/>
          <p:cNvSpPr txBox="1"/>
          <p:nvPr/>
        </p:nvSpPr>
        <p:spPr>
          <a:xfrm>
            <a:off x="1733550" y="3219450"/>
            <a:ext cx="1143000" cy="171450"/>
          </a:xfrm>
          <a:prstGeom prst="rect">
            <a:avLst/>
          </a:prstGeom>
          <a:noFill/>
        </p:spPr>
        <p:txBody>
          <a:bodyPr wrap="square" lIns="0" rIns="0" tIns="0" bIns="0" anchor="t">
            <a:spAutoFit/>
          </a:bodyPr>
          <a:lstStyle/>
          <a:p>
            <a:pPr algn="l">
              <a:lnSpc>
                <a:spcPct val="100000"/>
              </a:lnSpc>
            </a:pPr>
            <a:r>
              <a:rPr sz="1044" b="0" i="0">
                <a:solidFill>
                  <a:srgbClr val="8695A8"/>
                </a:solidFill>
                <a:latin typeface="Arial"/>
                <a:ea typeface="Arial"/>
                <a:cs typeface="Arial"/>
              </a:rPr>
              <a:t>min</a:t>
            </a:r>
          </a:p>
        </p:txBody>
      </p:sp>
      <p:sp>
        <p:nvSpPr>
          <p:cNvPr id="24" name="TextBox 23"/>
          <p:cNvSpPr txBox="1"/>
          <p:nvPr/>
        </p:nvSpPr>
        <p:spPr>
          <a:xfrm>
            <a:off x="1009650" y="3600450"/>
            <a:ext cx="4953000" cy="209550"/>
          </a:xfrm>
          <a:prstGeom prst="rect">
            <a:avLst/>
          </a:prstGeom>
          <a:noFill/>
        </p:spPr>
        <p:txBody>
          <a:bodyPr wrap="square" lIns="0" rIns="0" tIns="0" bIns="0" anchor="t">
            <a:spAutoFit/>
          </a:bodyPr>
          <a:lstStyle/>
          <a:p>
            <a:pPr algn="l">
              <a:lnSpc>
                <a:spcPct val="100000"/>
              </a:lnSpc>
            </a:pPr>
            <a:r>
              <a:rPr sz="1565" b="1" i="0">
                <a:solidFill>
                  <a:srgbClr val="0E2A47"/>
                </a:solidFill>
                <a:latin typeface="Arial"/>
                <a:ea typeface="Arial"/>
                <a:cs typeface="Arial"/>
              </a:rPr>
              <a:t>Case: the conditional recommendation</a:t>
            </a:r>
          </a:p>
        </p:txBody>
      </p:sp>
      <p:sp>
        <p:nvSpPr>
          <p:cNvPr id="25" name="TextBox 24"/>
          <p:cNvSpPr txBox="1"/>
          <p:nvPr/>
        </p:nvSpPr>
        <p:spPr>
          <a:xfrm>
            <a:off x="1009650" y="3848099"/>
            <a:ext cx="4953000" cy="190500"/>
          </a:xfrm>
          <a:prstGeom prst="rect">
            <a:avLst/>
          </a:prstGeom>
          <a:noFill/>
        </p:spPr>
        <p:txBody>
          <a:bodyPr wrap="square" lIns="0" rIns="0" tIns="0" bIns="0" anchor="t">
            <a:spAutoFit/>
          </a:bodyPr>
          <a:lstStyle/>
          <a:p>
            <a:pPr algn="l">
              <a:lnSpc>
                <a:spcPct val="100000"/>
              </a:lnSpc>
            </a:pPr>
            <a:r>
              <a:rPr sz="1223" b="0" i="0">
                <a:solidFill>
                  <a:srgbClr val="46586D"/>
                </a:solidFill>
                <a:latin typeface="微软雅黑"/>
                <a:ea typeface="微软雅黑"/>
                <a:cs typeface="微软雅黑"/>
              </a:rPr>
              <a:t>案例：带条件的建议</a:t>
            </a:r>
          </a:p>
        </p:txBody>
      </p:sp>
      <p:sp>
        <p:nvSpPr>
          <p:cNvPr id="26" name="TextBox 25"/>
          <p:cNvSpPr txBox="1"/>
          <p:nvPr/>
        </p:nvSpPr>
        <p:spPr>
          <a:xfrm>
            <a:off x="6667500" y="3638550"/>
            <a:ext cx="4572000" cy="381000"/>
          </a:xfrm>
          <a:prstGeom prst="rect">
            <a:avLst/>
          </a:prstGeom>
          <a:noFill/>
        </p:spPr>
        <p:txBody>
          <a:bodyPr wrap="square" lIns="0" rIns="0" tIns="0" bIns="0" anchor="t">
            <a:spAutoFit/>
          </a:bodyPr>
          <a:lstStyle/>
          <a:p>
            <a:pPr algn="l">
              <a:lnSpc>
                <a:spcPct val="125000"/>
              </a:lnSpc>
            </a:pPr>
            <a:r>
              <a:rPr sz="1218" b="0" i="0">
                <a:solidFill>
                  <a:srgbClr val="8695A8"/>
                </a:solidFill>
                <a:latin typeface="Arial"/>
                <a:ea typeface="Arial"/>
                <a:cs typeface="Arial"/>
              </a:rPr>
              <a:t>Contribution, cash and the four conditions.</a:t>
            </a:r>
          </a:p>
        </p:txBody>
      </p:sp>
      <p:sp>
        <p:nvSpPr>
          <p:cNvPr id="27" name="Rectangle 26"/>
          <p:cNvSpPr/>
          <p:nvPr/>
        </p:nvSpPr>
        <p:spPr>
          <a:xfrm>
            <a:off x="762000" y="4267200"/>
            <a:ext cx="47625" cy="914400"/>
          </a:xfrm>
          <a:prstGeom prst="rect">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1009650" y="4248150"/>
            <a:ext cx="762000" cy="438150"/>
          </a:xfrm>
          <a:prstGeom prst="rect">
            <a:avLst/>
          </a:prstGeom>
          <a:noFill/>
        </p:spPr>
        <p:txBody>
          <a:bodyPr wrap="square" lIns="0" rIns="0" tIns="0" bIns="0" anchor="t">
            <a:spAutoFit/>
          </a:bodyPr>
          <a:lstStyle/>
          <a:p>
            <a:pPr algn="l">
              <a:lnSpc>
                <a:spcPct val="100000"/>
              </a:lnSpc>
            </a:pPr>
            <a:r>
              <a:rPr sz="3000" b="1" i="0">
                <a:solidFill>
                  <a:srgbClr val="1B4F9C"/>
                </a:solidFill>
                <a:latin typeface="Georgia"/>
                <a:ea typeface="Georgia"/>
                <a:cs typeface="Georgia"/>
              </a:rPr>
              <a:t>18</a:t>
            </a:r>
          </a:p>
        </p:txBody>
      </p:sp>
      <p:sp>
        <p:nvSpPr>
          <p:cNvPr id="29" name="TextBox 28"/>
          <p:cNvSpPr txBox="1"/>
          <p:nvPr/>
        </p:nvSpPr>
        <p:spPr>
          <a:xfrm>
            <a:off x="1733550" y="4286250"/>
            <a:ext cx="1143000" cy="171450"/>
          </a:xfrm>
          <a:prstGeom prst="rect">
            <a:avLst/>
          </a:prstGeom>
          <a:noFill/>
        </p:spPr>
        <p:txBody>
          <a:bodyPr wrap="square" lIns="0" rIns="0" tIns="0" bIns="0" anchor="t">
            <a:spAutoFit/>
          </a:bodyPr>
          <a:lstStyle/>
          <a:p>
            <a:pPr algn="l">
              <a:lnSpc>
                <a:spcPct val="100000"/>
              </a:lnSpc>
            </a:pPr>
            <a:r>
              <a:rPr sz="1044" b="0" i="0">
                <a:solidFill>
                  <a:srgbClr val="8695A8"/>
                </a:solidFill>
                <a:latin typeface="Arial"/>
                <a:ea typeface="Arial"/>
                <a:cs typeface="Arial"/>
              </a:rPr>
              <a:t>min</a:t>
            </a:r>
          </a:p>
        </p:txBody>
      </p:sp>
      <p:sp>
        <p:nvSpPr>
          <p:cNvPr id="30" name="TextBox 29"/>
          <p:cNvSpPr txBox="1"/>
          <p:nvPr/>
        </p:nvSpPr>
        <p:spPr>
          <a:xfrm>
            <a:off x="1009650" y="4667250"/>
            <a:ext cx="4953000" cy="209550"/>
          </a:xfrm>
          <a:prstGeom prst="rect">
            <a:avLst/>
          </a:prstGeom>
          <a:noFill/>
        </p:spPr>
        <p:txBody>
          <a:bodyPr wrap="square" lIns="0" rIns="0" tIns="0" bIns="0" anchor="t">
            <a:spAutoFit/>
          </a:bodyPr>
          <a:lstStyle/>
          <a:p>
            <a:pPr algn="l">
              <a:lnSpc>
                <a:spcPct val="100000"/>
              </a:lnSpc>
            </a:pPr>
            <a:r>
              <a:rPr sz="1565" b="1" i="0">
                <a:solidFill>
                  <a:srgbClr val="0E2A47"/>
                </a:solidFill>
                <a:latin typeface="Arial"/>
                <a:ea typeface="Arial"/>
                <a:cs typeface="Arial"/>
              </a:rPr>
              <a:t>Task and close</a:t>
            </a:r>
          </a:p>
        </p:txBody>
      </p:sp>
      <p:sp>
        <p:nvSpPr>
          <p:cNvPr id="31" name="TextBox 30"/>
          <p:cNvSpPr txBox="1"/>
          <p:nvPr/>
        </p:nvSpPr>
        <p:spPr>
          <a:xfrm>
            <a:off x="1009650" y="4914900"/>
            <a:ext cx="4953000" cy="190500"/>
          </a:xfrm>
          <a:prstGeom prst="rect">
            <a:avLst/>
          </a:prstGeom>
          <a:noFill/>
        </p:spPr>
        <p:txBody>
          <a:bodyPr wrap="square" lIns="0" rIns="0" tIns="0" bIns="0" anchor="t">
            <a:spAutoFit/>
          </a:bodyPr>
          <a:lstStyle/>
          <a:p>
            <a:pPr algn="l">
              <a:lnSpc>
                <a:spcPct val="100000"/>
              </a:lnSpc>
            </a:pPr>
            <a:r>
              <a:rPr sz="1223" b="0" i="0">
                <a:solidFill>
                  <a:srgbClr val="46586D"/>
                </a:solidFill>
                <a:latin typeface="微软雅黑"/>
                <a:ea typeface="微软雅黑"/>
                <a:cs typeface="微软雅黑"/>
              </a:rPr>
              <a:t>课堂任务与收束</a:t>
            </a:r>
          </a:p>
        </p:txBody>
      </p:sp>
      <p:sp>
        <p:nvSpPr>
          <p:cNvPr id="32" name="TextBox 31"/>
          <p:cNvSpPr txBox="1"/>
          <p:nvPr/>
        </p:nvSpPr>
        <p:spPr>
          <a:xfrm>
            <a:off x="6667500" y="4705350"/>
            <a:ext cx="4572000" cy="381000"/>
          </a:xfrm>
          <a:prstGeom prst="rect">
            <a:avLst/>
          </a:prstGeom>
          <a:noFill/>
        </p:spPr>
        <p:txBody>
          <a:bodyPr wrap="square" lIns="0" rIns="0" tIns="0" bIns="0" anchor="t">
            <a:spAutoFit/>
          </a:bodyPr>
          <a:lstStyle/>
          <a:p>
            <a:pPr algn="l">
              <a:lnSpc>
                <a:spcPct val="125000"/>
              </a:lnSpc>
            </a:pPr>
            <a:r>
              <a:rPr sz="1218" b="0" i="0">
                <a:solidFill>
                  <a:srgbClr val="8695A8"/>
                </a:solidFill>
                <a:latin typeface="Arial"/>
                <a:ea typeface="Arial"/>
                <a:cs typeface="Arial"/>
              </a:rPr>
              <a:t>Six lines, at least four conditions.</a:t>
            </a:r>
          </a:p>
        </p:txBody>
      </p:sp>
      <p:sp>
        <p:nvSpPr>
          <p:cNvPr id="33" name="Rectangle 32"/>
          <p:cNvSpPr/>
          <p:nvPr/>
        </p:nvSpPr>
        <p:spPr>
          <a:xfrm>
            <a:off x="762000" y="5334000"/>
            <a:ext cx="10668000" cy="9525"/>
          </a:xfrm>
          <a:prstGeom prst="rect">
            <a:avLst/>
          </a:prstGeom>
          <a:solidFill>
            <a:srgbClr val="DCE3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Rectangle 33"/>
          <p:cNvSpPr/>
          <p:nvPr/>
        </p:nvSpPr>
        <p:spPr>
          <a:xfrm>
            <a:off x="762000" y="5562600"/>
            <a:ext cx="38100" cy="600075"/>
          </a:xfrm>
          <a:prstGeom prst="rect">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Rectangle 34"/>
          <p:cNvSpPr/>
          <p:nvPr/>
        </p:nvSpPr>
        <p:spPr>
          <a:xfrm>
            <a:off x="800100" y="5562600"/>
            <a:ext cx="10629900" cy="600075"/>
          </a:xfrm>
          <a:prstGeom prst="rect">
            <a:avLst/>
          </a:prstGeom>
          <a:solidFill>
            <a:srgbClr val="E9F0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952500" y="5638800"/>
            <a:ext cx="10287000" cy="190500"/>
          </a:xfrm>
          <a:prstGeom prst="rect">
            <a:avLst/>
          </a:prstGeom>
          <a:noFill/>
        </p:spPr>
        <p:txBody>
          <a:bodyPr wrap="square" lIns="0" rIns="0" tIns="0" bIns="0" anchor="t">
            <a:spAutoFit/>
          </a:bodyPr>
          <a:lstStyle/>
          <a:p>
            <a:pPr algn="l">
              <a:lnSpc>
                <a:spcPct val="115000"/>
              </a:lnSpc>
            </a:pPr>
            <a:r>
              <a:rPr sz="1334" b="1" i="0">
                <a:solidFill>
                  <a:srgbClr val="0E2A47"/>
                </a:solidFill>
                <a:latin typeface="Arial"/>
                <a:ea typeface="Arial"/>
                <a:cs typeface="Arial"/>
              </a:rPr>
              <a:t>Every part of this lesson answers one question: on what conditions is this order worth taking, and who carries each cost until then?</a:t>
            </a:r>
          </a:p>
        </p:txBody>
      </p:sp>
      <p:sp>
        <p:nvSpPr>
          <p:cNvPr id="37" name="TextBox 36"/>
          <p:cNvSpPr txBox="1"/>
          <p:nvPr/>
        </p:nvSpPr>
        <p:spPr>
          <a:xfrm>
            <a:off x="952500" y="6029325"/>
            <a:ext cx="10287000" cy="171450"/>
          </a:xfrm>
          <a:prstGeom prst="rect">
            <a:avLst/>
          </a:prstGeom>
          <a:noFill/>
        </p:spPr>
        <p:txBody>
          <a:bodyPr wrap="square" lIns="0" rIns="0" tIns="0" bIns="0" anchor="t">
            <a:spAutoFit/>
          </a:bodyPr>
          <a:lstStyle/>
          <a:p>
            <a:pPr algn="l">
              <a:lnSpc>
                <a:spcPct val="115000"/>
              </a:lnSpc>
            </a:pPr>
            <a:r>
              <a:rPr sz="1200" b="0" i="0">
                <a:solidFill>
                  <a:srgbClr val="46586D"/>
                </a:solidFill>
                <a:latin typeface="微软雅黑"/>
                <a:ea typeface="微软雅黑"/>
                <a:cs typeface="微软雅黑"/>
              </a:rPr>
              <a:t>本课每个环节都在回答：在什么条件下这单值得接，以及在接到之前每一项成本由谁承担。</a:t>
            </a:r>
          </a:p>
        </p:txBody>
      </p:sp>
      <p:sp>
        <p:nvSpPr>
          <p:cNvPr id="38" name="TextBox 37"/>
          <p:cNvSpPr txBox="1"/>
          <p:nvPr/>
        </p:nvSpPr>
        <p:spPr>
          <a:xfrm>
            <a:off x="762000" y="6572250"/>
            <a:ext cx="7620000" cy="152400"/>
          </a:xfrm>
          <a:prstGeom prst="rect">
            <a:avLst/>
          </a:prstGeom>
          <a:noFill/>
        </p:spPr>
        <p:txBody>
          <a:bodyPr wrap="square" lIns="0" rIns="0" tIns="0" bIns="0" anchor="t">
            <a:spAutoFit/>
          </a:bodyPr>
          <a:lstStyle/>
          <a:p>
            <a:pPr algn="l">
              <a:lnSpc>
                <a:spcPct val="100000"/>
              </a:lnSpc>
            </a:pPr>
            <a:r>
              <a:rPr sz="1102" b="0" i="0">
                <a:solidFill>
                  <a:srgbClr val="8695A8"/>
                </a:solidFill>
                <a:latin typeface="Arial"/>
                <a:ea typeface="Arial"/>
                <a:cs typeface="Arial"/>
              </a:rPr>
              <a:t>Cross-border Ecommerce  ·  Lesson 17  ·  跨境电商概论</a:t>
            </a:r>
          </a:p>
        </p:txBody>
      </p:sp>
      <p:sp>
        <p:nvSpPr>
          <p:cNvPr id="39" name="TextBox 38"/>
          <p:cNvSpPr txBox="1"/>
          <p:nvPr/>
        </p:nvSpPr>
        <p:spPr>
          <a:xfrm>
            <a:off x="9525000" y="6572250"/>
            <a:ext cx="1905000" cy="152400"/>
          </a:xfrm>
          <a:prstGeom prst="rect">
            <a:avLst/>
          </a:prstGeom>
          <a:noFill/>
        </p:spPr>
        <p:txBody>
          <a:bodyPr wrap="square" lIns="0" rIns="0" tIns="0" bIns="0" anchor="t">
            <a:spAutoFit/>
          </a:bodyPr>
          <a:lstStyle/>
          <a:p>
            <a:pPr algn="r">
              <a:lnSpc>
                <a:spcPct val="100000"/>
              </a:lnSpc>
            </a:pPr>
            <a:r>
              <a:rPr sz="1102" b="1" i="0">
                <a:solidFill>
                  <a:srgbClr val="3D7BD9"/>
                </a:solidFill>
                <a:latin typeface="Arial"/>
                <a:ea typeface="Arial"/>
                <a:cs typeface="Arial"/>
              </a:rPr>
              <a:t>02 / 28</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8001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00100"/>
            <a:ext cx="12192000" cy="19050"/>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3850" y="209550"/>
            <a:ext cx="495299" cy="381000"/>
          </a:xfrm>
          <a:prstGeom prst="roundRect">
            <a:avLst>
              <a:gd name="adj" fmla="val 16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323850" y="209550"/>
            <a:ext cx="495299" cy="381000"/>
          </a:xfrm>
          <a:prstGeom prst="rect">
            <a:avLst/>
          </a:prstGeom>
          <a:noFill/>
        </p:spPr>
        <p:txBody>
          <a:bodyPr wrap="none" lIns="0" rIns="0" tIns="0" bIns="0" anchor="ctr">
            <a:spAutoFit/>
          </a:bodyPr>
          <a:lstStyle/>
          <a:p>
            <a:pPr algn="ctr">
              <a:lnSpc>
                <a:spcPct val="100000"/>
              </a:lnSpc>
            </a:pPr>
            <a:r>
              <a:rPr sz="1605" b="1" i="0">
                <a:solidFill>
                  <a:srgbClr val="FFFFFF"/>
                </a:solidFill>
                <a:latin typeface="Arial"/>
                <a:ea typeface="Arial"/>
                <a:cs typeface="Arial"/>
              </a:rPr>
              <a:t>OUT</a:t>
            </a:r>
          </a:p>
        </p:txBody>
      </p:sp>
      <p:sp>
        <p:nvSpPr>
          <p:cNvPr id="6" name="TextBox 5"/>
          <p:cNvSpPr txBox="1"/>
          <p:nvPr/>
        </p:nvSpPr>
        <p:spPr>
          <a:xfrm>
            <a:off x="952500" y="95250"/>
            <a:ext cx="8096249" cy="342900"/>
          </a:xfrm>
          <a:prstGeom prst="rect">
            <a:avLst/>
          </a:prstGeom>
          <a:noFill/>
        </p:spPr>
        <p:txBody>
          <a:bodyPr wrap="square" lIns="0" rIns="0" tIns="0" bIns="0" anchor="t">
            <a:spAutoFit/>
          </a:bodyPr>
          <a:lstStyle/>
          <a:p>
            <a:pPr algn="l">
              <a:lnSpc>
                <a:spcPct val="105000"/>
              </a:lnSpc>
            </a:pPr>
            <a:r>
              <a:rPr sz="2400" b="1" i="0">
                <a:solidFill>
                  <a:srgbClr val="FFFFFF"/>
                </a:solidFill>
                <a:latin typeface="Georgia"/>
                <a:ea typeface="Georgia"/>
                <a:cs typeface="Georgia"/>
              </a:rPr>
              <a:t>What you will be able to do</a:t>
            </a:r>
          </a:p>
        </p:txBody>
      </p:sp>
      <p:sp>
        <p:nvSpPr>
          <p:cNvPr id="7" name="TextBox 6"/>
          <p:cNvSpPr txBox="1"/>
          <p:nvPr/>
        </p:nvSpPr>
        <p:spPr>
          <a:xfrm>
            <a:off x="952500" y="457200"/>
            <a:ext cx="8096249" cy="247649"/>
          </a:xfrm>
          <a:prstGeom prst="rect">
            <a:avLst/>
          </a:prstGeom>
          <a:noFill/>
        </p:spPr>
        <p:txBody>
          <a:bodyPr wrap="square" lIns="0" rIns="0" tIns="0" bIns="0" anchor="t">
            <a:spAutoFit/>
          </a:bodyPr>
          <a:lstStyle/>
          <a:p>
            <a:pPr algn="l">
              <a:lnSpc>
                <a:spcPct val="100000"/>
              </a:lnSpc>
            </a:pPr>
            <a:r>
              <a:rPr sz="1560" b="0" i="0">
                <a:solidFill>
                  <a:srgbClr val="9DB6D6"/>
                </a:solidFill>
                <a:latin typeface="微软雅黑"/>
                <a:ea typeface="微软雅黑"/>
                <a:cs typeface="微软雅黑"/>
              </a:rPr>
              <a:t>本课学习目标</a:t>
            </a:r>
          </a:p>
        </p:txBody>
      </p:sp>
      <p:sp>
        <p:nvSpPr>
          <p:cNvPr id="8" name="TextBox 7"/>
          <p:cNvSpPr txBox="1"/>
          <p:nvPr/>
        </p:nvSpPr>
        <p:spPr>
          <a:xfrm>
            <a:off x="8572500" y="266700"/>
            <a:ext cx="3295650" cy="247649"/>
          </a:xfrm>
          <a:prstGeom prst="rect">
            <a:avLst/>
          </a:prstGeom>
          <a:noFill/>
        </p:spPr>
        <p:txBody>
          <a:bodyPr wrap="square" lIns="0" rIns="0" tIns="0" bIns="0" anchor="t">
            <a:spAutoFit/>
          </a:bodyPr>
          <a:lstStyle/>
          <a:p>
            <a:pPr algn="r">
              <a:lnSpc>
                <a:spcPct val="100000"/>
              </a:lnSpc>
            </a:pPr>
            <a:r>
              <a:rPr sz="1218" b="0" i="0">
                <a:solidFill>
                  <a:srgbClr val="7E99BD"/>
                </a:solidFill>
                <a:latin typeface="Arial"/>
                <a:ea typeface="Arial"/>
                <a:cs typeface="Arial"/>
              </a:rPr>
              <a:t>By the end of the lesson</a:t>
            </a:r>
          </a:p>
        </p:txBody>
      </p:sp>
      <p:sp>
        <p:nvSpPr>
          <p:cNvPr id="9" name="Rounded Rectangle 8"/>
          <p:cNvSpPr/>
          <p:nvPr/>
        </p:nvSpPr>
        <p:spPr>
          <a:xfrm>
            <a:off x="762000" y="1028700"/>
            <a:ext cx="381000" cy="381000"/>
          </a:xfrm>
          <a:prstGeom prst="roundRect">
            <a:avLst>
              <a:gd name="adj" fmla="val 20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62000" y="1028700"/>
            <a:ext cx="381000" cy="381000"/>
          </a:xfrm>
          <a:prstGeom prst="rect">
            <a:avLst/>
          </a:prstGeom>
          <a:noFill/>
        </p:spPr>
        <p:txBody>
          <a:bodyPr wrap="square" lIns="0" rIns="0" tIns="0" bIns="0" anchor="ctr">
            <a:spAutoFit/>
          </a:bodyPr>
          <a:lstStyle/>
          <a:p>
            <a:pPr algn="ctr">
              <a:lnSpc>
                <a:spcPct val="100000"/>
              </a:lnSpc>
            </a:pPr>
            <a:r>
              <a:rPr sz="1334" b="1" i="0">
                <a:solidFill>
                  <a:srgbClr val="FFFFFF"/>
                </a:solidFill>
                <a:latin typeface="Arial"/>
                <a:ea typeface="Arial"/>
                <a:cs typeface="Arial"/>
              </a:rPr>
              <a:t>01</a:t>
            </a:r>
          </a:p>
        </p:txBody>
      </p:sp>
      <p:sp>
        <p:nvSpPr>
          <p:cNvPr id="11" name="TextBox 10"/>
          <p:cNvSpPr txBox="1"/>
          <p:nvPr/>
        </p:nvSpPr>
        <p:spPr>
          <a:xfrm>
            <a:off x="1352550" y="1000125"/>
            <a:ext cx="10096500" cy="510283"/>
          </a:xfrm>
          <a:prstGeom prst="rect">
            <a:avLst/>
          </a:prstGeom>
          <a:noFill/>
        </p:spPr>
        <p:txBody>
          <a:bodyPr wrap="square" lIns="0" rIns="0" tIns="0" bIns="0" anchor="t">
            <a:spAutoFit/>
          </a:bodyPr>
          <a:lstStyle/>
          <a:p>
            <a:pPr algn="l">
              <a:lnSpc>
                <a:spcPct val="120000"/>
              </a:lnSpc>
            </a:pPr>
            <a:r>
              <a:rPr sz="1449" b="0" i="0">
                <a:solidFill>
                  <a:srgbClr val="12202E"/>
                </a:solidFill>
                <a:latin typeface="Arial"/>
                <a:ea typeface="Arial"/>
                <a:cs typeface="Arial"/>
              </a:rPr>
              <a:t>Judge whether an inquiry is typical B2B using the §2.3.1 criteria, and verify the counterparty before discussing price.</a:t>
            </a:r>
          </a:p>
          <a:p>
            <a:pPr algn="l">
              <a:lnSpc>
                <a:spcPct val="130000"/>
              </a:lnSpc>
            </a:pPr>
            <a:r>
              <a:rPr sz="1176" b="0" i="0">
                <a:solidFill>
                  <a:srgbClr val="46586D"/>
                </a:solidFill>
                <a:latin typeface="微软雅黑"/>
                <a:ea typeface="微软雅黑"/>
                <a:cs typeface="微软雅黑"/>
              </a:rPr>
              <a:t>用 §2.3.1 的标准判断询盘是否属于典型 B2B，并在谈价前核实交易主体。</a:t>
            </a:r>
          </a:p>
        </p:txBody>
      </p:sp>
      <p:sp>
        <p:nvSpPr>
          <p:cNvPr id="12" name="Rounded Rectangle 11"/>
          <p:cNvSpPr/>
          <p:nvPr/>
        </p:nvSpPr>
        <p:spPr>
          <a:xfrm>
            <a:off x="762000" y="2247900"/>
            <a:ext cx="381000" cy="381000"/>
          </a:xfrm>
          <a:prstGeom prst="roundRect">
            <a:avLst>
              <a:gd name="adj" fmla="val 20000"/>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62000" y="2247900"/>
            <a:ext cx="381000" cy="381000"/>
          </a:xfrm>
          <a:prstGeom prst="rect">
            <a:avLst/>
          </a:prstGeom>
          <a:noFill/>
        </p:spPr>
        <p:txBody>
          <a:bodyPr wrap="square" lIns="0" rIns="0" tIns="0" bIns="0" anchor="ctr">
            <a:spAutoFit/>
          </a:bodyPr>
          <a:lstStyle/>
          <a:p>
            <a:pPr algn="ctr">
              <a:lnSpc>
                <a:spcPct val="100000"/>
              </a:lnSpc>
            </a:pPr>
            <a:r>
              <a:rPr sz="1334" b="1" i="0">
                <a:solidFill>
                  <a:srgbClr val="FFFFFF"/>
                </a:solidFill>
                <a:latin typeface="Arial"/>
                <a:ea typeface="Arial"/>
                <a:cs typeface="Arial"/>
              </a:rPr>
              <a:t>02</a:t>
            </a:r>
          </a:p>
        </p:txBody>
      </p:sp>
      <p:sp>
        <p:nvSpPr>
          <p:cNvPr id="14" name="TextBox 13"/>
          <p:cNvSpPr txBox="1"/>
          <p:nvPr/>
        </p:nvSpPr>
        <p:spPr>
          <a:xfrm>
            <a:off x="1352550" y="2219325"/>
            <a:ext cx="10096500" cy="510283"/>
          </a:xfrm>
          <a:prstGeom prst="rect">
            <a:avLst/>
          </a:prstGeom>
          <a:noFill/>
        </p:spPr>
        <p:txBody>
          <a:bodyPr wrap="square" lIns="0" rIns="0" tIns="0" bIns="0" anchor="t">
            <a:spAutoFit/>
          </a:bodyPr>
          <a:lstStyle/>
          <a:p>
            <a:pPr algn="l">
              <a:lnSpc>
                <a:spcPct val="120000"/>
              </a:lnSpc>
            </a:pPr>
            <a:r>
              <a:rPr sz="1449" b="0" i="0">
                <a:solidFill>
                  <a:srgbClr val="12202E"/>
                </a:solidFill>
                <a:latin typeface="Arial"/>
                <a:ea typeface="Arial"/>
                <a:cs typeface="Arial"/>
              </a:rPr>
              <a:t>State the differences between B2B and B2C, and map the seven supply steps onto the §3.4.1 funnel.</a:t>
            </a:r>
          </a:p>
          <a:p>
            <a:pPr algn="l">
              <a:lnSpc>
                <a:spcPct val="130000"/>
              </a:lnSpc>
            </a:pPr>
            <a:r>
              <a:rPr sz="1176" b="0" i="0">
                <a:solidFill>
                  <a:srgbClr val="46586D"/>
                </a:solidFill>
                <a:latin typeface="微软雅黑"/>
                <a:ea typeface="微软雅黑"/>
                <a:cs typeface="微软雅黑"/>
              </a:rPr>
              <a:t>说明 B2B 与 B2C 的差异，并把七个供货环节映射到 §3.4.1 的漏斗。</a:t>
            </a:r>
          </a:p>
        </p:txBody>
      </p:sp>
      <p:sp>
        <p:nvSpPr>
          <p:cNvPr id="15" name="Rounded Rectangle 14"/>
          <p:cNvSpPr/>
          <p:nvPr/>
        </p:nvSpPr>
        <p:spPr>
          <a:xfrm>
            <a:off x="762000" y="3467100"/>
            <a:ext cx="381000" cy="381000"/>
          </a:xfrm>
          <a:prstGeom prst="roundRect">
            <a:avLst>
              <a:gd name="adj" fmla="val 20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62000" y="3467100"/>
            <a:ext cx="381000" cy="381000"/>
          </a:xfrm>
          <a:prstGeom prst="rect">
            <a:avLst/>
          </a:prstGeom>
          <a:noFill/>
        </p:spPr>
        <p:txBody>
          <a:bodyPr wrap="square" lIns="0" rIns="0" tIns="0" bIns="0" anchor="ctr">
            <a:spAutoFit/>
          </a:bodyPr>
          <a:lstStyle/>
          <a:p>
            <a:pPr algn="ctr">
              <a:lnSpc>
                <a:spcPct val="100000"/>
              </a:lnSpc>
            </a:pPr>
            <a:r>
              <a:rPr sz="1334" b="1" i="0">
                <a:solidFill>
                  <a:srgbClr val="FFFFFF"/>
                </a:solidFill>
                <a:latin typeface="Arial"/>
                <a:ea typeface="Arial"/>
                <a:cs typeface="Arial"/>
              </a:rPr>
              <a:t>03</a:t>
            </a:r>
          </a:p>
        </p:txBody>
      </p:sp>
      <p:sp>
        <p:nvSpPr>
          <p:cNvPr id="17" name="TextBox 16"/>
          <p:cNvSpPr txBox="1"/>
          <p:nvPr/>
        </p:nvSpPr>
        <p:spPr>
          <a:xfrm>
            <a:off x="1352550" y="3438525"/>
            <a:ext cx="10096500" cy="731208"/>
          </a:xfrm>
          <a:prstGeom prst="rect">
            <a:avLst/>
          </a:prstGeom>
          <a:noFill/>
        </p:spPr>
        <p:txBody>
          <a:bodyPr wrap="square" lIns="0" rIns="0" tIns="0" bIns="0" anchor="t">
            <a:spAutoFit/>
          </a:bodyPr>
          <a:lstStyle/>
          <a:p>
            <a:pPr algn="l">
              <a:lnSpc>
                <a:spcPct val="120000"/>
              </a:lnSpc>
            </a:pPr>
            <a:r>
              <a:rPr sz="1449" b="0" i="0">
                <a:solidFill>
                  <a:srgbClr val="12202E"/>
                </a:solidFill>
                <a:latin typeface="Arial"/>
                <a:ea typeface="Arial"/>
                <a:cs typeface="Arial"/>
              </a:rPr>
              <a:t>Read a five-column quotation — landed cost, lead time, MOQ, payment terms and risk — and compare alternative Incoterms schemes.</a:t>
            </a:r>
          </a:p>
          <a:p>
            <a:pPr algn="l">
              <a:lnSpc>
                <a:spcPct val="130000"/>
              </a:lnSpc>
            </a:pPr>
            <a:r>
              <a:rPr sz="1176" b="0" i="0">
                <a:solidFill>
                  <a:srgbClr val="46586D"/>
                </a:solidFill>
                <a:latin typeface="微软雅黑"/>
                <a:ea typeface="微软雅黑"/>
                <a:cs typeface="微软雅黑"/>
              </a:rPr>
              <a:t>读懂五列报价——到岸成本、交期、起订量、付款条件与风险——并比较不同贸易术语方案。</a:t>
            </a:r>
          </a:p>
        </p:txBody>
      </p:sp>
      <p:sp>
        <p:nvSpPr>
          <p:cNvPr id="18" name="Rounded Rectangle 17"/>
          <p:cNvSpPr/>
          <p:nvPr/>
        </p:nvSpPr>
        <p:spPr>
          <a:xfrm>
            <a:off x="762000" y="4686300"/>
            <a:ext cx="381000" cy="381000"/>
          </a:xfrm>
          <a:prstGeom prst="roundRect">
            <a:avLst>
              <a:gd name="adj" fmla="val 20000"/>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62000" y="4686300"/>
            <a:ext cx="381000" cy="381000"/>
          </a:xfrm>
          <a:prstGeom prst="rect">
            <a:avLst/>
          </a:prstGeom>
          <a:noFill/>
        </p:spPr>
        <p:txBody>
          <a:bodyPr wrap="square" lIns="0" rIns="0" tIns="0" bIns="0" anchor="ctr">
            <a:spAutoFit/>
          </a:bodyPr>
          <a:lstStyle/>
          <a:p>
            <a:pPr algn="ctr">
              <a:lnSpc>
                <a:spcPct val="100000"/>
              </a:lnSpc>
            </a:pPr>
            <a:r>
              <a:rPr sz="1334" b="1" i="0">
                <a:solidFill>
                  <a:srgbClr val="FFFFFF"/>
                </a:solidFill>
                <a:latin typeface="Arial"/>
                <a:ea typeface="Arial"/>
                <a:cs typeface="Arial"/>
              </a:rPr>
              <a:t>04</a:t>
            </a:r>
          </a:p>
        </p:txBody>
      </p:sp>
      <p:sp>
        <p:nvSpPr>
          <p:cNvPr id="20" name="TextBox 19"/>
          <p:cNvSpPr txBox="1"/>
          <p:nvPr/>
        </p:nvSpPr>
        <p:spPr>
          <a:xfrm>
            <a:off x="1352550" y="4657725"/>
            <a:ext cx="10096500" cy="510283"/>
          </a:xfrm>
          <a:prstGeom prst="rect">
            <a:avLst/>
          </a:prstGeom>
          <a:noFill/>
        </p:spPr>
        <p:txBody>
          <a:bodyPr wrap="square" lIns="0" rIns="0" tIns="0" bIns="0" anchor="t">
            <a:spAutoFit/>
          </a:bodyPr>
          <a:lstStyle/>
          <a:p>
            <a:pPr algn="l">
              <a:lnSpc>
                <a:spcPct val="120000"/>
              </a:lnSpc>
            </a:pPr>
            <a:r>
              <a:rPr sz="1449" b="0" i="0">
                <a:solidFill>
                  <a:srgbClr val="12202E"/>
                </a:solidFill>
                <a:latin typeface="Arial"/>
                <a:ea typeface="Arial"/>
                <a:cs typeface="Arial"/>
              </a:rPr>
              <a:t>Compute contribution margin and cash tied up, then write a conditional recommendation instead of a yes or a no.</a:t>
            </a:r>
          </a:p>
          <a:p>
            <a:pPr algn="l">
              <a:lnSpc>
                <a:spcPct val="130000"/>
              </a:lnSpc>
            </a:pPr>
            <a:r>
              <a:rPr sz="1176" b="0" i="0">
                <a:solidFill>
                  <a:srgbClr val="46586D"/>
                </a:solidFill>
                <a:latin typeface="微软雅黑"/>
                <a:ea typeface="微软雅黑"/>
                <a:cs typeface="微软雅黑"/>
              </a:rPr>
              <a:t>算出贡献毛利与占用现金，写出有条件建议，而不是简单的接或不接。</a:t>
            </a:r>
          </a:p>
        </p:txBody>
      </p:sp>
      <p:sp>
        <p:nvSpPr>
          <p:cNvPr id="21" name="Rectangle 20"/>
          <p:cNvSpPr/>
          <p:nvPr/>
        </p:nvSpPr>
        <p:spPr>
          <a:xfrm>
            <a:off x="762000" y="5905500"/>
            <a:ext cx="10668000" cy="9525"/>
          </a:xfrm>
          <a:prstGeom prst="rect">
            <a:avLst/>
          </a:prstGeom>
          <a:solidFill>
            <a:srgbClr val="DCE3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762000" y="6057900"/>
            <a:ext cx="10668000" cy="190500"/>
          </a:xfrm>
          <a:prstGeom prst="rect">
            <a:avLst/>
          </a:prstGeom>
          <a:noFill/>
        </p:spPr>
        <p:txBody>
          <a:bodyPr wrap="square" lIns="0" rIns="0" tIns="0" bIns="0" anchor="t">
            <a:spAutoFit/>
          </a:bodyPr>
          <a:lstStyle/>
          <a:p>
            <a:pPr algn="l">
              <a:lnSpc>
                <a:spcPct val="100000"/>
              </a:lnSpc>
            </a:pPr>
            <a:r>
              <a:rPr sz="1218" b="0" i="1">
                <a:solidFill>
                  <a:srgbClr val="8695A8"/>
                </a:solidFill>
                <a:latin typeface="Arial"/>
                <a:ea typeface="Arial"/>
                <a:cs typeface="Arial"/>
              </a:rPr>
              <a:t>Each objective maps to §2.3.1–2.3.4, §3.3, §3.4.1 or §3.6.</a:t>
            </a:r>
          </a:p>
        </p:txBody>
      </p:sp>
      <p:sp>
        <p:nvSpPr>
          <p:cNvPr id="23" name="TextBox 22"/>
          <p:cNvSpPr txBox="1"/>
          <p:nvPr/>
        </p:nvSpPr>
        <p:spPr>
          <a:xfrm>
            <a:off x="762000" y="6572250"/>
            <a:ext cx="7620000" cy="152400"/>
          </a:xfrm>
          <a:prstGeom prst="rect">
            <a:avLst/>
          </a:prstGeom>
          <a:noFill/>
        </p:spPr>
        <p:txBody>
          <a:bodyPr wrap="square" lIns="0" rIns="0" tIns="0" bIns="0" anchor="t">
            <a:spAutoFit/>
          </a:bodyPr>
          <a:lstStyle/>
          <a:p>
            <a:pPr algn="l">
              <a:lnSpc>
                <a:spcPct val="100000"/>
              </a:lnSpc>
            </a:pPr>
            <a:r>
              <a:rPr sz="1102" b="0" i="0">
                <a:solidFill>
                  <a:srgbClr val="8695A8"/>
                </a:solidFill>
                <a:latin typeface="Arial"/>
                <a:ea typeface="Arial"/>
                <a:cs typeface="Arial"/>
              </a:rPr>
              <a:t>Cross-border Ecommerce  ·  Lesson 17  ·  跨境电商概论</a:t>
            </a:r>
          </a:p>
        </p:txBody>
      </p:sp>
      <p:sp>
        <p:nvSpPr>
          <p:cNvPr id="24" name="TextBox 23"/>
          <p:cNvSpPr txBox="1"/>
          <p:nvPr/>
        </p:nvSpPr>
        <p:spPr>
          <a:xfrm>
            <a:off x="9525000" y="6572250"/>
            <a:ext cx="1905000" cy="152400"/>
          </a:xfrm>
          <a:prstGeom prst="rect">
            <a:avLst/>
          </a:prstGeom>
          <a:noFill/>
        </p:spPr>
        <p:txBody>
          <a:bodyPr wrap="square" lIns="0" rIns="0" tIns="0" bIns="0" anchor="t">
            <a:spAutoFit/>
          </a:bodyPr>
          <a:lstStyle/>
          <a:p>
            <a:pPr algn="r">
              <a:lnSpc>
                <a:spcPct val="100000"/>
              </a:lnSpc>
            </a:pPr>
            <a:r>
              <a:rPr sz="1102" b="1" i="0">
                <a:solidFill>
                  <a:srgbClr val="3D7BD9"/>
                </a:solidFill>
                <a:latin typeface="Arial"/>
                <a:ea typeface="Arial"/>
                <a:cs typeface="Arial"/>
              </a:rPr>
              <a:t>03 / 28</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8001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00100"/>
            <a:ext cx="12192000" cy="19050"/>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3850" y="209550"/>
            <a:ext cx="628650" cy="381000"/>
          </a:xfrm>
          <a:prstGeom prst="roundRect">
            <a:avLst>
              <a:gd name="adj" fmla="val 16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323850" y="209550"/>
            <a:ext cx="628650" cy="381000"/>
          </a:xfrm>
          <a:prstGeom prst="rect">
            <a:avLst/>
          </a:prstGeom>
          <a:noFill/>
        </p:spPr>
        <p:txBody>
          <a:bodyPr wrap="none" lIns="0" rIns="0" tIns="0" bIns="0" anchor="ctr">
            <a:spAutoFit/>
          </a:bodyPr>
          <a:lstStyle/>
          <a:p>
            <a:pPr algn="ctr">
              <a:lnSpc>
                <a:spcPct val="100000"/>
              </a:lnSpc>
            </a:pPr>
            <a:r>
              <a:rPr sz="1391" b="1" i="0">
                <a:solidFill>
                  <a:srgbClr val="FFFFFF"/>
                </a:solidFill>
                <a:latin typeface="Arial"/>
                <a:ea typeface="Arial"/>
                <a:cs typeface="Arial"/>
              </a:rPr>
              <a:t>ROLE</a:t>
            </a:r>
          </a:p>
        </p:txBody>
      </p:sp>
      <p:sp>
        <p:nvSpPr>
          <p:cNvPr id="6" name="TextBox 5"/>
          <p:cNvSpPr txBox="1"/>
          <p:nvPr/>
        </p:nvSpPr>
        <p:spPr>
          <a:xfrm>
            <a:off x="1085850" y="95250"/>
            <a:ext cx="7962900" cy="342900"/>
          </a:xfrm>
          <a:prstGeom prst="rect">
            <a:avLst/>
          </a:prstGeom>
          <a:noFill/>
        </p:spPr>
        <p:txBody>
          <a:bodyPr wrap="square" lIns="0" rIns="0" tIns="0" bIns="0" anchor="t">
            <a:spAutoFit/>
          </a:bodyPr>
          <a:lstStyle/>
          <a:p>
            <a:pPr algn="l">
              <a:lnSpc>
                <a:spcPct val="105000"/>
              </a:lnSpc>
            </a:pPr>
            <a:r>
              <a:rPr sz="2400" b="1" i="0">
                <a:solidFill>
                  <a:srgbClr val="FFFFFF"/>
                </a:solidFill>
                <a:latin typeface="Georgia"/>
                <a:ea typeface="Georgia"/>
                <a:cs typeface="Georgia"/>
              </a:rPr>
              <a:t>Where this lesson sits</a:t>
            </a:r>
          </a:p>
        </p:txBody>
      </p:sp>
      <p:sp>
        <p:nvSpPr>
          <p:cNvPr id="7" name="TextBox 6"/>
          <p:cNvSpPr txBox="1"/>
          <p:nvPr/>
        </p:nvSpPr>
        <p:spPr>
          <a:xfrm>
            <a:off x="1085850" y="457200"/>
            <a:ext cx="7962900" cy="247649"/>
          </a:xfrm>
          <a:prstGeom prst="rect">
            <a:avLst/>
          </a:prstGeom>
          <a:noFill/>
        </p:spPr>
        <p:txBody>
          <a:bodyPr wrap="square" lIns="0" rIns="0" tIns="0" bIns="0" anchor="t">
            <a:spAutoFit/>
          </a:bodyPr>
          <a:lstStyle/>
          <a:p>
            <a:pPr algn="l">
              <a:lnSpc>
                <a:spcPct val="100000"/>
              </a:lnSpc>
            </a:pPr>
            <a:r>
              <a:rPr sz="1560" b="0" i="0">
                <a:solidFill>
                  <a:srgbClr val="9DB6D6"/>
                </a:solidFill>
                <a:latin typeface="微软雅黑"/>
                <a:ea typeface="微软雅黑"/>
                <a:cs typeface="微软雅黑"/>
              </a:rPr>
              <a:t>本课定位与前置</a:t>
            </a:r>
          </a:p>
        </p:txBody>
      </p:sp>
      <p:sp>
        <p:nvSpPr>
          <p:cNvPr id="8" name="TextBox 7"/>
          <p:cNvSpPr txBox="1"/>
          <p:nvPr/>
        </p:nvSpPr>
        <p:spPr>
          <a:xfrm>
            <a:off x="8572500" y="266700"/>
            <a:ext cx="3295650" cy="247649"/>
          </a:xfrm>
          <a:prstGeom prst="rect">
            <a:avLst/>
          </a:prstGeom>
          <a:noFill/>
        </p:spPr>
        <p:txBody>
          <a:bodyPr wrap="square" lIns="0" rIns="0" tIns="0" bIns="0" anchor="t">
            <a:spAutoFit/>
          </a:bodyPr>
          <a:lstStyle/>
          <a:p>
            <a:pPr algn="r">
              <a:lnSpc>
                <a:spcPct val="100000"/>
              </a:lnSpc>
            </a:pPr>
            <a:r>
              <a:rPr sz="1218" b="0" i="0">
                <a:solidFill>
                  <a:srgbClr val="7E99BD"/>
                </a:solidFill>
                <a:latin typeface="Arial"/>
                <a:ea typeface="Arial"/>
                <a:cs typeface="Arial"/>
              </a:rPr>
              <a:t>Lessons 6, 8, 16 → 17</a:t>
            </a:r>
          </a:p>
        </p:txBody>
      </p:sp>
      <p:sp>
        <p:nvSpPr>
          <p:cNvPr id="9" name="Rounded Rectangle 8"/>
          <p:cNvSpPr/>
          <p:nvPr/>
        </p:nvSpPr>
        <p:spPr>
          <a:xfrm>
            <a:off x="762000" y="990599"/>
            <a:ext cx="5143500" cy="3143250"/>
          </a:xfrm>
          <a:prstGeom prst="roundRect">
            <a:avLst>
              <a:gd name="adj" fmla="val 4000"/>
            </a:avLst>
          </a:prstGeom>
          <a:solidFill>
            <a:srgbClr val="E9F0FA"/>
          </a:solidFill>
          <a:ln w="12700">
            <a:solidFill>
              <a:srgbClr val="3D7BD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90599" y="1143000"/>
            <a:ext cx="4667250" cy="190500"/>
          </a:xfrm>
          <a:prstGeom prst="rect">
            <a:avLst/>
          </a:prstGeom>
          <a:noFill/>
        </p:spPr>
        <p:txBody>
          <a:bodyPr wrap="square" lIns="0" rIns="0" tIns="0" bIns="0" anchor="t">
            <a:spAutoFit/>
          </a:bodyPr>
          <a:lstStyle/>
          <a:p>
            <a:pPr algn="l">
              <a:lnSpc>
                <a:spcPct val="100000"/>
              </a:lnSpc>
            </a:pPr>
            <a:r>
              <a:rPr sz="1090" b="1" i="0">
                <a:solidFill>
                  <a:srgbClr val="1B4F9C"/>
                </a:solidFill>
                <a:latin typeface="Arial"/>
                <a:ea typeface="Arial"/>
                <a:cs typeface="Arial"/>
              </a:rPr>
              <a:t>BEFORE THIS LESSON  ·  前置知识（第 6、8、16 课）</a:t>
            </a:r>
          </a:p>
        </p:txBody>
      </p:sp>
      <p:sp>
        <p:nvSpPr>
          <p:cNvPr id="11" name="Oval 10"/>
          <p:cNvSpPr/>
          <p:nvPr/>
        </p:nvSpPr>
        <p:spPr>
          <a:xfrm>
            <a:off x="1000125" y="1517684"/>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143000" y="1447800"/>
            <a:ext cx="4514850" cy="256649"/>
          </a:xfrm>
          <a:prstGeom prst="rect">
            <a:avLst/>
          </a:prstGeom>
          <a:noFill/>
        </p:spPr>
        <p:txBody>
          <a:bodyPr wrap="square" lIns="0" rIns="0" tIns="0" bIns="0" anchor="t">
            <a:spAutoFit/>
          </a:bodyPr>
          <a:lstStyle/>
          <a:p>
            <a:pPr algn="l">
              <a:lnSpc>
                <a:spcPct val="120000"/>
              </a:lnSpc>
            </a:pPr>
            <a:r>
              <a:rPr sz="1334" b="0" i="0">
                <a:solidFill>
                  <a:srgbClr val="12202E"/>
                </a:solidFill>
                <a:latin typeface="Arial"/>
                <a:ea typeface="Arial"/>
                <a:cs typeface="Arial"/>
              </a:rPr>
              <a:t>B2B and B2C as modes, and who the end user is (Lesson 6).</a:t>
            </a:r>
          </a:p>
        </p:txBody>
      </p:sp>
      <p:sp>
        <p:nvSpPr>
          <p:cNvPr id="13" name="TextBox 12"/>
          <p:cNvSpPr txBox="1"/>
          <p:nvPr/>
        </p:nvSpPr>
        <p:spPr>
          <a:xfrm>
            <a:off x="1143000" y="1663167"/>
            <a:ext cx="4514850" cy="433120"/>
          </a:xfrm>
          <a:prstGeom prst="rect">
            <a:avLst/>
          </a:prstGeom>
          <a:noFill/>
        </p:spPr>
        <p:txBody>
          <a:bodyPr wrap="square" lIns="0" rIns="0" tIns="0" bIns="0" anchor="t">
            <a:spAutoFit/>
          </a:bodyPr>
          <a:lstStyle/>
          <a:p>
            <a:pPr algn="l">
              <a:lnSpc>
                <a:spcPct val="130000"/>
              </a:lnSpc>
            </a:pPr>
            <a:r>
              <a:rPr sz="1152" b="0" i="0">
                <a:solidFill>
                  <a:srgbClr val="46586D"/>
                </a:solidFill>
                <a:latin typeface="微软雅黑"/>
                <a:ea typeface="微软雅黑"/>
                <a:cs typeface="微软雅黑"/>
              </a:rPr>
              <a:t>B2B 与 B2C 两种模式，以及终端用户是谁（第 6 课）。</a:t>
            </a:r>
          </a:p>
        </p:txBody>
      </p:sp>
      <p:sp>
        <p:nvSpPr>
          <p:cNvPr id="14" name="Oval 13"/>
          <p:cNvSpPr/>
          <p:nvPr/>
        </p:nvSpPr>
        <p:spPr>
          <a:xfrm>
            <a:off x="1000125" y="2262917"/>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143000" y="2193032"/>
            <a:ext cx="4514850" cy="256649"/>
          </a:xfrm>
          <a:prstGeom prst="rect">
            <a:avLst/>
          </a:prstGeom>
          <a:noFill/>
        </p:spPr>
        <p:txBody>
          <a:bodyPr wrap="square" lIns="0" rIns="0" tIns="0" bIns="0" anchor="t">
            <a:spAutoFit/>
          </a:bodyPr>
          <a:lstStyle/>
          <a:p>
            <a:pPr algn="l">
              <a:lnSpc>
                <a:spcPct val="120000"/>
              </a:lnSpc>
            </a:pPr>
            <a:r>
              <a:rPr sz="1334" b="0" i="0">
                <a:solidFill>
                  <a:srgbClr val="12202E"/>
                </a:solidFill>
                <a:latin typeface="Arial"/>
                <a:ea typeface="Arial"/>
                <a:cs typeface="Arial"/>
              </a:rPr>
              <a:t>The seven-cost ledger of an order (Lesson 8).</a:t>
            </a:r>
          </a:p>
        </p:txBody>
      </p:sp>
      <p:sp>
        <p:nvSpPr>
          <p:cNvPr id="16" name="TextBox 15"/>
          <p:cNvSpPr txBox="1"/>
          <p:nvPr/>
        </p:nvSpPr>
        <p:spPr>
          <a:xfrm>
            <a:off x="1143000" y="2408400"/>
            <a:ext cx="4514850" cy="235610"/>
          </a:xfrm>
          <a:prstGeom prst="rect">
            <a:avLst/>
          </a:prstGeom>
          <a:noFill/>
        </p:spPr>
        <p:txBody>
          <a:bodyPr wrap="square" lIns="0" rIns="0" tIns="0" bIns="0" anchor="t">
            <a:spAutoFit/>
          </a:bodyPr>
          <a:lstStyle/>
          <a:p>
            <a:pPr algn="l">
              <a:lnSpc>
                <a:spcPct val="130000"/>
              </a:lnSpc>
            </a:pPr>
            <a:r>
              <a:rPr sz="1152" b="0" i="0">
                <a:solidFill>
                  <a:srgbClr val="46586D"/>
                </a:solidFill>
                <a:latin typeface="微软雅黑"/>
                <a:ea typeface="微软雅黑"/>
                <a:cs typeface="微软雅黑"/>
              </a:rPr>
              <a:t>一份订单的七项成本账本（第 8 课）。</a:t>
            </a:r>
          </a:p>
        </p:txBody>
      </p:sp>
      <p:sp>
        <p:nvSpPr>
          <p:cNvPr id="17" name="Oval 16"/>
          <p:cNvSpPr/>
          <p:nvPr/>
        </p:nvSpPr>
        <p:spPr>
          <a:xfrm>
            <a:off x="1000125" y="2819417"/>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143000" y="2749532"/>
            <a:ext cx="4514850" cy="256649"/>
          </a:xfrm>
          <a:prstGeom prst="rect">
            <a:avLst/>
          </a:prstGeom>
          <a:noFill/>
        </p:spPr>
        <p:txBody>
          <a:bodyPr wrap="square" lIns="0" rIns="0" tIns="0" bIns="0" anchor="t">
            <a:spAutoFit/>
          </a:bodyPr>
          <a:lstStyle/>
          <a:p>
            <a:pPr algn="l">
              <a:lnSpc>
                <a:spcPct val="120000"/>
              </a:lnSpc>
            </a:pPr>
            <a:r>
              <a:rPr sz="1334" b="0" i="0">
                <a:solidFill>
                  <a:srgbClr val="12202E"/>
                </a:solidFill>
                <a:latin typeface="Arial"/>
                <a:ea typeface="Arial"/>
                <a:cs typeface="Arial"/>
              </a:rPr>
              <a:t>Pricing mechanisms and the two identities (Lesson 16).</a:t>
            </a:r>
          </a:p>
        </p:txBody>
      </p:sp>
      <p:sp>
        <p:nvSpPr>
          <p:cNvPr id="19" name="TextBox 18"/>
          <p:cNvSpPr txBox="1"/>
          <p:nvPr/>
        </p:nvSpPr>
        <p:spPr>
          <a:xfrm>
            <a:off x="1143000" y="2964900"/>
            <a:ext cx="4514850" cy="235610"/>
          </a:xfrm>
          <a:prstGeom prst="rect">
            <a:avLst/>
          </a:prstGeom>
          <a:noFill/>
        </p:spPr>
        <p:txBody>
          <a:bodyPr wrap="square" lIns="0" rIns="0" tIns="0" bIns="0" anchor="t">
            <a:spAutoFit/>
          </a:bodyPr>
          <a:lstStyle/>
          <a:p>
            <a:pPr algn="l">
              <a:lnSpc>
                <a:spcPct val="130000"/>
              </a:lnSpc>
            </a:pPr>
            <a:r>
              <a:rPr sz="1152" b="0" i="0">
                <a:solidFill>
                  <a:srgbClr val="46586D"/>
                </a:solidFill>
                <a:latin typeface="微软雅黑"/>
                <a:ea typeface="微软雅黑"/>
                <a:cs typeface="微软雅黑"/>
              </a:rPr>
              <a:t>定价机制与两条恒等式（第 16 课）。</a:t>
            </a:r>
          </a:p>
        </p:txBody>
      </p:sp>
      <p:sp>
        <p:nvSpPr>
          <p:cNvPr id="20" name="TextBox 19"/>
          <p:cNvSpPr txBox="1"/>
          <p:nvPr/>
        </p:nvSpPr>
        <p:spPr>
          <a:xfrm>
            <a:off x="990599" y="3600450"/>
            <a:ext cx="4667250" cy="476250"/>
          </a:xfrm>
          <a:prstGeom prst="rect">
            <a:avLst/>
          </a:prstGeom>
          <a:noFill/>
        </p:spPr>
        <p:txBody>
          <a:bodyPr wrap="square" lIns="0" rIns="0" tIns="0" bIns="0" anchor="t">
            <a:spAutoFit/>
          </a:bodyPr>
          <a:lstStyle/>
          <a:p>
            <a:pPr algn="l">
              <a:lnSpc>
                <a:spcPct val="130000"/>
              </a:lnSpc>
            </a:pPr>
            <a:r>
              <a:rPr sz="1276" b="0" i="0">
                <a:solidFill>
                  <a:srgbClr val="12202E"/>
                </a:solidFill>
                <a:latin typeface="Arial"/>
                <a:ea typeface="Arial"/>
                <a:cs typeface="Arial"/>
              </a:rPr>
              <a:t>You can cost an order and price it. This lesson asks whether the buyer is real and the cash is fundable.</a:t>
            </a:r>
          </a:p>
        </p:txBody>
      </p:sp>
      <p:sp>
        <p:nvSpPr>
          <p:cNvPr id="21" name="Rounded Rectangle 20"/>
          <p:cNvSpPr/>
          <p:nvPr/>
        </p:nvSpPr>
        <p:spPr>
          <a:xfrm>
            <a:off x="6096000" y="990599"/>
            <a:ext cx="5334000" cy="3143250"/>
          </a:xfrm>
          <a:prstGeom prst="roundRect">
            <a:avLst>
              <a:gd name="adj" fmla="val 4000"/>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324600" y="1143000"/>
            <a:ext cx="4857750" cy="190500"/>
          </a:xfrm>
          <a:prstGeom prst="rect">
            <a:avLst/>
          </a:prstGeom>
          <a:noFill/>
        </p:spPr>
        <p:txBody>
          <a:bodyPr wrap="square" lIns="0" rIns="0" tIns="0" bIns="0" anchor="t">
            <a:spAutoFit/>
          </a:bodyPr>
          <a:lstStyle/>
          <a:p>
            <a:pPr algn="l">
              <a:lnSpc>
                <a:spcPct val="100000"/>
              </a:lnSpc>
            </a:pPr>
            <a:r>
              <a:rPr sz="1090" b="1" i="0">
                <a:solidFill>
                  <a:srgbClr val="C8A44D"/>
                </a:solidFill>
                <a:latin typeface="Arial"/>
                <a:ea typeface="Arial"/>
                <a:cs typeface="Arial"/>
              </a:rPr>
              <a:t>WHAT THIS LESSON DOES  ·  本课作用</a:t>
            </a:r>
          </a:p>
        </p:txBody>
      </p:sp>
      <p:sp>
        <p:nvSpPr>
          <p:cNvPr id="23" name="Oval 22"/>
          <p:cNvSpPr/>
          <p:nvPr/>
        </p:nvSpPr>
        <p:spPr>
          <a:xfrm>
            <a:off x="6334125" y="1517684"/>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477000" y="1447800"/>
            <a:ext cx="4705350" cy="475198"/>
          </a:xfrm>
          <a:prstGeom prst="rect">
            <a:avLst/>
          </a:prstGeom>
          <a:noFill/>
        </p:spPr>
        <p:txBody>
          <a:bodyPr wrap="square" lIns="0" rIns="0" tIns="0" bIns="0" anchor="t">
            <a:spAutoFit/>
          </a:bodyPr>
          <a:lstStyle/>
          <a:p>
            <a:pPr algn="l">
              <a:lnSpc>
                <a:spcPct val="120000"/>
              </a:lnSpc>
            </a:pPr>
            <a:r>
              <a:rPr sz="1334" b="0" i="0">
                <a:solidFill>
                  <a:srgbClr val="FFFFFF"/>
                </a:solidFill>
                <a:latin typeface="Arial"/>
                <a:ea typeface="Arial"/>
                <a:cs typeface="Arial"/>
              </a:rPr>
              <a:t>Run a comprehensive case: no new concept, only the earlier tools applied in order.</a:t>
            </a:r>
          </a:p>
        </p:txBody>
      </p:sp>
      <p:sp>
        <p:nvSpPr>
          <p:cNvPr id="25" name="TextBox 24"/>
          <p:cNvSpPr txBox="1"/>
          <p:nvPr/>
        </p:nvSpPr>
        <p:spPr>
          <a:xfrm>
            <a:off x="6477000" y="1869010"/>
            <a:ext cx="4705350" cy="235610"/>
          </a:xfrm>
          <a:prstGeom prst="rect">
            <a:avLst/>
          </a:prstGeom>
          <a:noFill/>
        </p:spPr>
        <p:txBody>
          <a:bodyPr wrap="square" lIns="0" rIns="0" tIns="0" bIns="0" anchor="t">
            <a:spAutoFit/>
          </a:bodyPr>
          <a:lstStyle/>
          <a:p>
            <a:pPr algn="l">
              <a:lnSpc>
                <a:spcPct val="130000"/>
              </a:lnSpc>
            </a:pPr>
            <a:r>
              <a:rPr sz="1152" b="0" i="0">
                <a:solidFill>
                  <a:srgbClr val="A8C0E8"/>
                </a:solidFill>
                <a:latin typeface="微软雅黑"/>
                <a:ea typeface="微软雅黑"/>
                <a:cs typeface="微软雅黑"/>
              </a:rPr>
              <a:t>综合案例课，不是新概念课：把前几课的工具按顺序用一遍。</a:t>
            </a:r>
          </a:p>
        </p:txBody>
      </p:sp>
      <p:sp>
        <p:nvSpPr>
          <p:cNvPr id="26" name="Oval 25"/>
          <p:cNvSpPr/>
          <p:nvPr/>
        </p:nvSpPr>
        <p:spPr>
          <a:xfrm>
            <a:off x="6334125" y="2280027"/>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6477000" y="2210142"/>
            <a:ext cx="4705350" cy="475198"/>
          </a:xfrm>
          <a:prstGeom prst="rect">
            <a:avLst/>
          </a:prstGeom>
          <a:noFill/>
        </p:spPr>
        <p:txBody>
          <a:bodyPr wrap="square" lIns="0" rIns="0" tIns="0" bIns="0" anchor="t">
            <a:spAutoFit/>
          </a:bodyPr>
          <a:lstStyle/>
          <a:p>
            <a:pPr algn="l">
              <a:lnSpc>
                <a:spcPct val="120000"/>
              </a:lnSpc>
            </a:pPr>
            <a:r>
              <a:rPr sz="1334" b="0" i="0">
                <a:solidFill>
                  <a:srgbClr val="FFFFFF"/>
                </a:solidFill>
                <a:latin typeface="Arial"/>
                <a:ea typeface="Arial"/>
                <a:cs typeface="Arial"/>
              </a:rPr>
              <a:t>Turn quotation arithmetic into a written, conditional recommendation.</a:t>
            </a:r>
          </a:p>
        </p:txBody>
      </p:sp>
      <p:sp>
        <p:nvSpPr>
          <p:cNvPr id="28" name="TextBox 27"/>
          <p:cNvSpPr txBox="1"/>
          <p:nvPr/>
        </p:nvSpPr>
        <p:spPr>
          <a:xfrm>
            <a:off x="6477000" y="2631353"/>
            <a:ext cx="4705350" cy="235610"/>
          </a:xfrm>
          <a:prstGeom prst="rect">
            <a:avLst/>
          </a:prstGeom>
          <a:noFill/>
        </p:spPr>
        <p:txBody>
          <a:bodyPr wrap="square" lIns="0" rIns="0" tIns="0" bIns="0" anchor="t">
            <a:spAutoFit/>
          </a:bodyPr>
          <a:lstStyle/>
          <a:p>
            <a:pPr algn="l">
              <a:lnSpc>
                <a:spcPct val="130000"/>
              </a:lnSpc>
            </a:pPr>
            <a:r>
              <a:rPr sz="1152" b="0" i="0">
                <a:solidFill>
                  <a:srgbClr val="A8C0E8"/>
                </a:solidFill>
                <a:latin typeface="微软雅黑"/>
                <a:ea typeface="微软雅黑"/>
                <a:cs typeface="微软雅黑"/>
              </a:rPr>
              <a:t>把报价算术变成一份写明条件的书面建议。</a:t>
            </a:r>
          </a:p>
        </p:txBody>
      </p:sp>
      <p:sp>
        <p:nvSpPr>
          <p:cNvPr id="29" name="Oval 28"/>
          <p:cNvSpPr/>
          <p:nvPr/>
        </p:nvSpPr>
        <p:spPr>
          <a:xfrm>
            <a:off x="6334125" y="3042370"/>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6477000" y="2972485"/>
            <a:ext cx="4705350" cy="475198"/>
          </a:xfrm>
          <a:prstGeom prst="rect">
            <a:avLst/>
          </a:prstGeom>
          <a:noFill/>
        </p:spPr>
        <p:txBody>
          <a:bodyPr wrap="square" lIns="0" rIns="0" tIns="0" bIns="0" anchor="t">
            <a:spAutoFit/>
          </a:bodyPr>
          <a:lstStyle/>
          <a:p>
            <a:pPr algn="l">
              <a:lnSpc>
                <a:spcPct val="120000"/>
              </a:lnSpc>
            </a:pPr>
            <a:r>
              <a:rPr sz="1334" b="0" i="0">
                <a:solidFill>
                  <a:srgbClr val="FFFFFF"/>
                </a:solidFill>
                <a:latin typeface="Arial"/>
                <a:ea typeface="Arial"/>
                <a:cs typeface="Arial"/>
              </a:rPr>
              <a:t>Keep margin and cash apart: contribution is a percentage, cash is an amount and a date.</a:t>
            </a:r>
          </a:p>
        </p:txBody>
      </p:sp>
      <p:sp>
        <p:nvSpPr>
          <p:cNvPr id="31" name="TextBox 30"/>
          <p:cNvSpPr txBox="1"/>
          <p:nvPr/>
        </p:nvSpPr>
        <p:spPr>
          <a:xfrm>
            <a:off x="6477000" y="3393696"/>
            <a:ext cx="4705350" cy="235610"/>
          </a:xfrm>
          <a:prstGeom prst="rect">
            <a:avLst/>
          </a:prstGeom>
          <a:noFill/>
        </p:spPr>
        <p:txBody>
          <a:bodyPr wrap="square" lIns="0" rIns="0" tIns="0" bIns="0" anchor="t">
            <a:spAutoFit/>
          </a:bodyPr>
          <a:lstStyle/>
          <a:p>
            <a:pPr algn="l">
              <a:lnSpc>
                <a:spcPct val="130000"/>
              </a:lnSpc>
            </a:pPr>
            <a:r>
              <a:rPr sz="1152" b="0" i="0">
                <a:solidFill>
                  <a:srgbClr val="A8C0E8"/>
                </a:solidFill>
                <a:latin typeface="微软雅黑"/>
                <a:ea typeface="微软雅黑"/>
                <a:cs typeface="微软雅黑"/>
              </a:rPr>
              <a:t>把毛利与现金分开：毛利是百分比，现金是金额加日期。</a:t>
            </a:r>
          </a:p>
        </p:txBody>
      </p:sp>
      <p:sp>
        <p:nvSpPr>
          <p:cNvPr id="32" name="TextBox 31"/>
          <p:cNvSpPr txBox="1"/>
          <p:nvPr/>
        </p:nvSpPr>
        <p:spPr>
          <a:xfrm>
            <a:off x="6324600" y="3600450"/>
            <a:ext cx="4857750" cy="476250"/>
          </a:xfrm>
          <a:prstGeom prst="rect">
            <a:avLst/>
          </a:prstGeom>
          <a:noFill/>
        </p:spPr>
        <p:txBody>
          <a:bodyPr wrap="square" lIns="0" rIns="0" tIns="0" bIns="0" anchor="t">
            <a:spAutoFit/>
          </a:bodyPr>
          <a:lstStyle/>
          <a:p>
            <a:pPr algn="l">
              <a:lnSpc>
                <a:spcPct val="130000"/>
              </a:lnSpc>
            </a:pPr>
            <a:r>
              <a:rPr sz="1276" b="0" i="0">
                <a:solidFill>
                  <a:srgbClr val="FFFFFF"/>
                </a:solidFill>
                <a:latin typeface="Arial"/>
                <a:ea typeface="Arial"/>
                <a:cs typeface="Arial"/>
              </a:rPr>
              <a:t>A brand name is not a credit rating, and a slogan about quality is not evidence.</a:t>
            </a:r>
          </a:p>
        </p:txBody>
      </p:sp>
      <p:sp>
        <p:nvSpPr>
          <p:cNvPr id="33" name="Rectangle 32"/>
          <p:cNvSpPr/>
          <p:nvPr/>
        </p:nvSpPr>
        <p:spPr>
          <a:xfrm>
            <a:off x="762000" y="4476750"/>
            <a:ext cx="38100" cy="600075"/>
          </a:xfrm>
          <a:prstGeom prst="rect">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Rectangle 33"/>
          <p:cNvSpPr/>
          <p:nvPr/>
        </p:nvSpPr>
        <p:spPr>
          <a:xfrm>
            <a:off x="800100" y="4476750"/>
            <a:ext cx="10629900" cy="600075"/>
          </a:xfrm>
          <a:prstGeom prst="rect">
            <a:avLst/>
          </a:prstGeom>
          <a:solidFill>
            <a:srgbClr val="E9F0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952500" y="4552950"/>
            <a:ext cx="10287000" cy="190500"/>
          </a:xfrm>
          <a:prstGeom prst="rect">
            <a:avLst/>
          </a:prstGeom>
          <a:noFill/>
        </p:spPr>
        <p:txBody>
          <a:bodyPr wrap="square" lIns="0" rIns="0" tIns="0" bIns="0" anchor="t">
            <a:spAutoFit/>
          </a:bodyPr>
          <a:lstStyle/>
          <a:p>
            <a:pPr algn="l">
              <a:lnSpc>
                <a:spcPct val="115000"/>
              </a:lnSpc>
            </a:pPr>
            <a:r>
              <a:rPr sz="1334" b="1" i="0">
                <a:solidFill>
                  <a:srgbClr val="0E2A47"/>
                </a:solidFill>
                <a:latin typeface="Arial"/>
                <a:ea typeface="Arial"/>
                <a:cs typeface="Arial"/>
              </a:rPr>
              <a:t>Lesson 16 decided who pays and how much. Lesson 17 adds the two questions a factory cannot skip: is the buyer real, and can the cash be funded?</a:t>
            </a:r>
          </a:p>
        </p:txBody>
      </p:sp>
      <p:sp>
        <p:nvSpPr>
          <p:cNvPr id="36" name="TextBox 35"/>
          <p:cNvSpPr txBox="1"/>
          <p:nvPr/>
        </p:nvSpPr>
        <p:spPr>
          <a:xfrm>
            <a:off x="952500" y="4943475"/>
            <a:ext cx="10287000" cy="171450"/>
          </a:xfrm>
          <a:prstGeom prst="rect">
            <a:avLst/>
          </a:prstGeom>
          <a:noFill/>
        </p:spPr>
        <p:txBody>
          <a:bodyPr wrap="square" lIns="0" rIns="0" tIns="0" bIns="0" anchor="t">
            <a:spAutoFit/>
          </a:bodyPr>
          <a:lstStyle/>
          <a:p>
            <a:pPr algn="l">
              <a:lnSpc>
                <a:spcPct val="115000"/>
              </a:lnSpc>
            </a:pPr>
            <a:r>
              <a:rPr sz="1200" b="0" i="0">
                <a:solidFill>
                  <a:srgbClr val="46586D"/>
                </a:solidFill>
                <a:latin typeface="微软雅黑"/>
                <a:ea typeface="微软雅黑"/>
                <a:cs typeface="微软雅黑"/>
              </a:rPr>
              <a:t>第 16 课决定谁付钱、付多少；第 17 课加上工厂绕不开的两个问题：买家是真的吗，现金垫得起吗？</a:t>
            </a:r>
          </a:p>
        </p:txBody>
      </p:sp>
      <p:sp>
        <p:nvSpPr>
          <p:cNvPr id="37" name="TextBox 36"/>
          <p:cNvSpPr txBox="1"/>
          <p:nvPr/>
        </p:nvSpPr>
        <p:spPr>
          <a:xfrm>
            <a:off x="762000" y="6572250"/>
            <a:ext cx="7620000" cy="152400"/>
          </a:xfrm>
          <a:prstGeom prst="rect">
            <a:avLst/>
          </a:prstGeom>
          <a:noFill/>
        </p:spPr>
        <p:txBody>
          <a:bodyPr wrap="square" lIns="0" rIns="0" tIns="0" bIns="0" anchor="t">
            <a:spAutoFit/>
          </a:bodyPr>
          <a:lstStyle/>
          <a:p>
            <a:pPr algn="l">
              <a:lnSpc>
                <a:spcPct val="100000"/>
              </a:lnSpc>
            </a:pPr>
            <a:r>
              <a:rPr sz="1102" b="0" i="0">
                <a:solidFill>
                  <a:srgbClr val="8695A8"/>
                </a:solidFill>
                <a:latin typeface="Arial"/>
                <a:ea typeface="Arial"/>
                <a:cs typeface="Arial"/>
              </a:rPr>
              <a:t>Cross-border Ecommerce  ·  Lesson 17  ·  跨境电商概论</a:t>
            </a:r>
          </a:p>
        </p:txBody>
      </p:sp>
      <p:sp>
        <p:nvSpPr>
          <p:cNvPr id="38" name="TextBox 37"/>
          <p:cNvSpPr txBox="1"/>
          <p:nvPr/>
        </p:nvSpPr>
        <p:spPr>
          <a:xfrm>
            <a:off x="9525000" y="6572250"/>
            <a:ext cx="1905000" cy="152400"/>
          </a:xfrm>
          <a:prstGeom prst="rect">
            <a:avLst/>
          </a:prstGeom>
          <a:noFill/>
        </p:spPr>
        <p:txBody>
          <a:bodyPr wrap="square" lIns="0" rIns="0" tIns="0" bIns="0" anchor="t">
            <a:spAutoFit/>
          </a:bodyPr>
          <a:lstStyle/>
          <a:p>
            <a:pPr algn="r">
              <a:lnSpc>
                <a:spcPct val="100000"/>
              </a:lnSpc>
            </a:pPr>
            <a:r>
              <a:rPr sz="1102" b="1" i="0">
                <a:solidFill>
                  <a:srgbClr val="3D7BD9"/>
                </a:solidFill>
                <a:latin typeface="Arial"/>
                <a:ea typeface="Arial"/>
                <a:cs typeface="Arial"/>
              </a:rPr>
              <a:t>04 / 28</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8001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00100"/>
            <a:ext cx="12192000" cy="19050"/>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3850" y="209550"/>
            <a:ext cx="628650" cy="381000"/>
          </a:xfrm>
          <a:prstGeom prst="roundRect">
            <a:avLst>
              <a:gd name="adj" fmla="val 16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323850" y="209550"/>
            <a:ext cx="628650" cy="381000"/>
          </a:xfrm>
          <a:prstGeom prst="rect">
            <a:avLst/>
          </a:prstGeom>
          <a:noFill/>
        </p:spPr>
        <p:txBody>
          <a:bodyPr wrap="none" lIns="0" rIns="0" tIns="0" bIns="0" anchor="ctr">
            <a:spAutoFit/>
          </a:bodyPr>
          <a:lstStyle/>
          <a:p>
            <a:pPr algn="ctr">
              <a:lnSpc>
                <a:spcPct val="100000"/>
              </a:lnSpc>
            </a:pPr>
            <a:r>
              <a:rPr sz="1391" b="1" i="0">
                <a:solidFill>
                  <a:srgbClr val="FFFFFF"/>
                </a:solidFill>
                <a:latin typeface="Arial"/>
                <a:ea typeface="Arial"/>
                <a:cs typeface="Arial"/>
              </a:rPr>
              <a:t>CASE</a:t>
            </a:r>
          </a:p>
        </p:txBody>
      </p:sp>
      <p:sp>
        <p:nvSpPr>
          <p:cNvPr id="6" name="TextBox 5"/>
          <p:cNvSpPr txBox="1"/>
          <p:nvPr/>
        </p:nvSpPr>
        <p:spPr>
          <a:xfrm>
            <a:off x="1085850" y="95250"/>
            <a:ext cx="7962900" cy="342900"/>
          </a:xfrm>
          <a:prstGeom prst="rect">
            <a:avLst/>
          </a:prstGeom>
          <a:noFill/>
        </p:spPr>
        <p:txBody>
          <a:bodyPr wrap="square" lIns="0" rIns="0" tIns="0" bIns="0" anchor="t">
            <a:spAutoFit/>
          </a:bodyPr>
          <a:lstStyle/>
          <a:p>
            <a:pPr algn="l">
              <a:lnSpc>
                <a:spcPct val="105000"/>
              </a:lnSpc>
            </a:pPr>
            <a:r>
              <a:rPr sz="2400" b="1" i="0">
                <a:solidFill>
                  <a:srgbClr val="FFFFFF"/>
                </a:solidFill>
                <a:latin typeface="Georgia"/>
                <a:ea typeface="Georgia"/>
                <a:cs typeface="Georgia"/>
              </a:rPr>
              <a:t>An email arrived on Tuesday</a:t>
            </a:r>
          </a:p>
        </p:txBody>
      </p:sp>
      <p:sp>
        <p:nvSpPr>
          <p:cNvPr id="7" name="TextBox 6"/>
          <p:cNvSpPr txBox="1"/>
          <p:nvPr/>
        </p:nvSpPr>
        <p:spPr>
          <a:xfrm>
            <a:off x="1085850" y="457200"/>
            <a:ext cx="7962900" cy="247649"/>
          </a:xfrm>
          <a:prstGeom prst="rect">
            <a:avLst/>
          </a:prstGeom>
          <a:noFill/>
        </p:spPr>
        <p:txBody>
          <a:bodyPr wrap="square" lIns="0" rIns="0" tIns="0" bIns="0" anchor="t">
            <a:spAutoFit/>
          </a:bodyPr>
          <a:lstStyle/>
          <a:p>
            <a:pPr algn="l">
              <a:lnSpc>
                <a:spcPct val="100000"/>
              </a:lnSpc>
            </a:pPr>
            <a:r>
              <a:rPr sz="1560" b="0" i="0">
                <a:solidFill>
                  <a:srgbClr val="9DB6D6"/>
                </a:solidFill>
                <a:latin typeface="微软雅黑"/>
                <a:ea typeface="微软雅黑"/>
                <a:cs typeface="微软雅黑"/>
              </a:rPr>
              <a:t>周二收到的一封邮件</a:t>
            </a:r>
          </a:p>
        </p:txBody>
      </p:sp>
      <p:sp>
        <p:nvSpPr>
          <p:cNvPr id="8" name="TextBox 7"/>
          <p:cNvSpPr txBox="1"/>
          <p:nvPr/>
        </p:nvSpPr>
        <p:spPr>
          <a:xfrm>
            <a:off x="8572500" y="266700"/>
            <a:ext cx="3295650" cy="247649"/>
          </a:xfrm>
          <a:prstGeom prst="rect">
            <a:avLst/>
          </a:prstGeom>
          <a:noFill/>
        </p:spPr>
        <p:txBody>
          <a:bodyPr wrap="square" lIns="0" rIns="0" tIns="0" bIns="0" anchor="t">
            <a:spAutoFit/>
          </a:bodyPr>
          <a:lstStyle/>
          <a:p>
            <a:pPr algn="r">
              <a:lnSpc>
                <a:spcPct val="100000"/>
              </a:lnSpc>
            </a:pPr>
            <a:r>
              <a:rPr sz="1218" b="0" i="0">
                <a:solidFill>
                  <a:srgbClr val="7E99BD"/>
                </a:solidFill>
                <a:latin typeface="Arial"/>
                <a:ea typeface="Arial"/>
                <a:cs typeface="Arial"/>
              </a:rPr>
              <a:t>Opening material  ·  本节素材</a:t>
            </a:r>
          </a:p>
        </p:txBody>
      </p:sp>
      <p:sp>
        <p:nvSpPr>
          <p:cNvPr id="9" name="TextBox 8"/>
          <p:cNvSpPr txBox="1"/>
          <p:nvPr/>
        </p:nvSpPr>
        <p:spPr>
          <a:xfrm>
            <a:off x="762000" y="971550"/>
            <a:ext cx="10668000" cy="285750"/>
          </a:xfrm>
          <a:prstGeom prst="rect">
            <a:avLst/>
          </a:prstGeom>
          <a:noFill/>
        </p:spPr>
        <p:txBody>
          <a:bodyPr wrap="square" lIns="0" rIns="0" tIns="0" bIns="0" anchor="t">
            <a:spAutoFit/>
          </a:bodyPr>
          <a:lstStyle/>
          <a:p>
            <a:pPr algn="l">
              <a:lnSpc>
                <a:spcPct val="112000"/>
              </a:lnSpc>
            </a:pPr>
            <a:r>
              <a:rPr sz="1531" b="1" i="0">
                <a:solidFill>
                  <a:srgbClr val="0E2A47"/>
                </a:solidFill>
                <a:latin typeface="Georgia"/>
                <a:ea typeface="Georgia"/>
                <a:cs typeface="Georgia"/>
              </a:rPr>
              <a:t>A team calling itself the procurement arm of a German hotel chain wants 20,000 guest-room wall lamps: custom colour temperature and mounting holes, 45 days delivery, three shipments, a quote that includes freight and duty, and 90 days of credit. The factory manager in Zhongshan is excited — and should also be careful.</a:t>
            </a:r>
          </a:p>
        </p:txBody>
      </p:sp>
      <p:sp>
        <p:nvSpPr>
          <p:cNvPr id="10" name="TextBox 9"/>
          <p:cNvSpPr txBox="1"/>
          <p:nvPr/>
        </p:nvSpPr>
        <p:spPr>
          <a:xfrm>
            <a:off x="762000" y="1447800"/>
            <a:ext cx="10668000" cy="228600"/>
          </a:xfrm>
          <a:prstGeom prst="rect">
            <a:avLst/>
          </a:prstGeom>
          <a:noFill/>
        </p:spPr>
        <p:txBody>
          <a:bodyPr wrap="square" lIns="0" rIns="0" tIns="0" bIns="0" anchor="t">
            <a:spAutoFit/>
          </a:bodyPr>
          <a:lstStyle/>
          <a:p>
            <a:pPr algn="l">
              <a:lnSpc>
                <a:spcPct val="110000"/>
              </a:lnSpc>
            </a:pPr>
            <a:r>
              <a:rPr sz="1248" b="0" i="0">
                <a:solidFill>
                  <a:srgbClr val="1B4F9C"/>
                </a:solidFill>
                <a:latin typeface="微软雅黑"/>
                <a:ea typeface="微软雅黑"/>
                <a:cs typeface="微软雅黑"/>
              </a:rPr>
              <a:t>一个自称德国连锁酒店采购团队的团队要 2 万套客房壁灯，定制色温与安装孔位，45 天交付，分三批出货，报价需含运费与关税，账期 90 天。中山这家工厂的厂长很兴奋，也应该警惕。</a:t>
            </a:r>
          </a:p>
        </p:txBody>
      </p:sp>
      <p:sp>
        <p:nvSpPr>
          <p:cNvPr id="11" name="Rounded Rectangle 10"/>
          <p:cNvSpPr/>
          <p:nvPr/>
        </p:nvSpPr>
        <p:spPr>
          <a:xfrm>
            <a:off x="762000" y="1866899"/>
            <a:ext cx="2476500" cy="1257300"/>
          </a:xfrm>
          <a:prstGeom prst="roundRect">
            <a:avLst>
              <a:gd name="adj" fmla="val 5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62000" y="1866899"/>
            <a:ext cx="2476500" cy="38100"/>
          </a:xfrm>
          <a:prstGeom prst="rect">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33449" y="2000250"/>
            <a:ext cx="2095499" cy="438150"/>
          </a:xfrm>
          <a:prstGeom prst="rect">
            <a:avLst/>
          </a:prstGeom>
          <a:noFill/>
        </p:spPr>
        <p:txBody>
          <a:bodyPr wrap="square" lIns="0" rIns="0" tIns="0" bIns="0" anchor="t">
            <a:spAutoFit/>
          </a:bodyPr>
          <a:lstStyle/>
          <a:p>
            <a:pPr algn="l">
              <a:lnSpc>
                <a:spcPct val="100000"/>
              </a:lnSpc>
            </a:pPr>
            <a:r>
              <a:rPr sz="2800" b="1" i="0">
                <a:solidFill>
                  <a:srgbClr val="3D7BD9"/>
                </a:solidFill>
                <a:latin typeface="Georgia"/>
                <a:ea typeface="Georgia"/>
                <a:cs typeface="Georgia"/>
              </a:rPr>
              <a:t>20,000</a:t>
            </a:r>
          </a:p>
        </p:txBody>
      </p:sp>
      <p:sp>
        <p:nvSpPr>
          <p:cNvPr id="14" name="TextBox 13"/>
          <p:cNvSpPr txBox="1"/>
          <p:nvPr/>
        </p:nvSpPr>
        <p:spPr>
          <a:xfrm>
            <a:off x="933449" y="2438400"/>
            <a:ext cx="2095499" cy="190500"/>
          </a:xfrm>
          <a:prstGeom prst="rect">
            <a:avLst/>
          </a:prstGeom>
          <a:noFill/>
        </p:spPr>
        <p:txBody>
          <a:bodyPr wrap="square" lIns="0" rIns="0" tIns="0" bIns="0" anchor="t">
            <a:spAutoFit/>
          </a:bodyPr>
          <a:lstStyle/>
          <a:p>
            <a:pPr algn="l">
              <a:lnSpc>
                <a:spcPct val="100000"/>
              </a:lnSpc>
            </a:pPr>
            <a:r>
              <a:rPr sz="1206" b="1" i="0">
                <a:solidFill>
                  <a:srgbClr val="0E2A47"/>
                </a:solidFill>
                <a:latin typeface="Arial"/>
                <a:ea typeface="Arial"/>
                <a:cs typeface="Arial"/>
              </a:rPr>
              <a:t>sets of wall lamps</a:t>
            </a:r>
          </a:p>
        </p:txBody>
      </p:sp>
      <p:sp>
        <p:nvSpPr>
          <p:cNvPr id="15" name="TextBox 14"/>
          <p:cNvSpPr txBox="1"/>
          <p:nvPr/>
        </p:nvSpPr>
        <p:spPr>
          <a:xfrm>
            <a:off x="933449" y="2647950"/>
            <a:ext cx="2095499" cy="171450"/>
          </a:xfrm>
          <a:prstGeom prst="rect">
            <a:avLst/>
          </a:prstGeom>
          <a:noFill/>
        </p:spPr>
        <p:txBody>
          <a:bodyPr wrap="square" lIns="0" rIns="0" tIns="0" bIns="0" anchor="t">
            <a:spAutoFit/>
          </a:bodyPr>
          <a:lstStyle/>
          <a:p>
            <a:pPr algn="l">
              <a:lnSpc>
                <a:spcPct val="100000"/>
              </a:lnSpc>
            </a:pPr>
            <a:r>
              <a:rPr sz="1104" b="0" i="0">
                <a:solidFill>
                  <a:srgbClr val="46586D"/>
                </a:solidFill>
                <a:latin typeface="微软雅黑"/>
                <a:ea typeface="微软雅黑"/>
                <a:cs typeface="微软雅黑"/>
              </a:rPr>
              <a:t>2 万套客房壁灯</a:t>
            </a:r>
          </a:p>
        </p:txBody>
      </p:sp>
      <p:sp>
        <p:nvSpPr>
          <p:cNvPr id="16" name="Rounded Rectangle 15"/>
          <p:cNvSpPr/>
          <p:nvPr/>
        </p:nvSpPr>
        <p:spPr>
          <a:xfrm>
            <a:off x="3505200" y="1866899"/>
            <a:ext cx="2476500" cy="1257300"/>
          </a:xfrm>
          <a:prstGeom prst="roundRect">
            <a:avLst>
              <a:gd name="adj" fmla="val 5000"/>
            </a:avLst>
          </a:prstGeom>
          <a:solidFill>
            <a:srgbClr val="F5F8FC"/>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3505200" y="1866899"/>
            <a:ext cx="2476500" cy="38100"/>
          </a:xfrm>
          <a:prstGeom prst="rect">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3676649" y="2000250"/>
            <a:ext cx="2095499" cy="438150"/>
          </a:xfrm>
          <a:prstGeom prst="rect">
            <a:avLst/>
          </a:prstGeom>
          <a:noFill/>
        </p:spPr>
        <p:txBody>
          <a:bodyPr wrap="square" lIns="0" rIns="0" tIns="0" bIns="0" anchor="t">
            <a:spAutoFit/>
          </a:bodyPr>
          <a:lstStyle/>
          <a:p>
            <a:pPr algn="l">
              <a:lnSpc>
                <a:spcPct val="100000"/>
              </a:lnSpc>
            </a:pPr>
            <a:r>
              <a:rPr sz="2800" b="1" i="0">
                <a:solidFill>
                  <a:srgbClr val="1B4F9C"/>
                </a:solidFill>
                <a:latin typeface="Georgia"/>
                <a:ea typeface="Georgia"/>
                <a:cs typeface="Georgia"/>
              </a:rPr>
              <a:t>45</a:t>
            </a:r>
          </a:p>
        </p:txBody>
      </p:sp>
      <p:sp>
        <p:nvSpPr>
          <p:cNvPr id="19" name="TextBox 18"/>
          <p:cNvSpPr txBox="1"/>
          <p:nvPr/>
        </p:nvSpPr>
        <p:spPr>
          <a:xfrm>
            <a:off x="3676649" y="2438400"/>
            <a:ext cx="2095499" cy="190500"/>
          </a:xfrm>
          <a:prstGeom prst="rect">
            <a:avLst/>
          </a:prstGeom>
          <a:noFill/>
        </p:spPr>
        <p:txBody>
          <a:bodyPr wrap="square" lIns="0" rIns="0" tIns="0" bIns="0" anchor="t">
            <a:spAutoFit/>
          </a:bodyPr>
          <a:lstStyle/>
          <a:p>
            <a:pPr algn="l">
              <a:lnSpc>
                <a:spcPct val="100000"/>
              </a:lnSpc>
            </a:pPr>
            <a:r>
              <a:rPr sz="1206" b="1" i="0">
                <a:solidFill>
                  <a:srgbClr val="0E2A47"/>
                </a:solidFill>
                <a:latin typeface="Arial"/>
                <a:ea typeface="Arial"/>
                <a:cs typeface="Arial"/>
              </a:rPr>
              <a:t>days, three shipments</a:t>
            </a:r>
          </a:p>
        </p:txBody>
      </p:sp>
      <p:sp>
        <p:nvSpPr>
          <p:cNvPr id="20" name="TextBox 19"/>
          <p:cNvSpPr txBox="1"/>
          <p:nvPr/>
        </p:nvSpPr>
        <p:spPr>
          <a:xfrm>
            <a:off x="3676649" y="2647950"/>
            <a:ext cx="2095499" cy="171450"/>
          </a:xfrm>
          <a:prstGeom prst="rect">
            <a:avLst/>
          </a:prstGeom>
          <a:noFill/>
        </p:spPr>
        <p:txBody>
          <a:bodyPr wrap="square" lIns="0" rIns="0" tIns="0" bIns="0" anchor="t">
            <a:spAutoFit/>
          </a:bodyPr>
          <a:lstStyle/>
          <a:p>
            <a:pPr algn="l">
              <a:lnSpc>
                <a:spcPct val="100000"/>
              </a:lnSpc>
            </a:pPr>
            <a:r>
              <a:rPr sz="1104" b="0" i="0">
                <a:solidFill>
                  <a:srgbClr val="46586D"/>
                </a:solidFill>
                <a:latin typeface="微软雅黑"/>
                <a:ea typeface="微软雅黑"/>
                <a:cs typeface="微软雅黑"/>
              </a:rPr>
              <a:t>45 天，分三批出货</a:t>
            </a:r>
          </a:p>
        </p:txBody>
      </p:sp>
      <p:sp>
        <p:nvSpPr>
          <p:cNvPr id="21" name="Rounded Rectangle 20"/>
          <p:cNvSpPr/>
          <p:nvPr/>
        </p:nvSpPr>
        <p:spPr>
          <a:xfrm>
            <a:off x="6248400" y="1866899"/>
            <a:ext cx="2476500" cy="1257300"/>
          </a:xfrm>
          <a:prstGeom prst="roundRect">
            <a:avLst>
              <a:gd name="adj" fmla="val 5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6248400" y="1866899"/>
            <a:ext cx="2476500" cy="381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419850" y="2000250"/>
            <a:ext cx="2095499" cy="438150"/>
          </a:xfrm>
          <a:prstGeom prst="rect">
            <a:avLst/>
          </a:prstGeom>
          <a:noFill/>
        </p:spPr>
        <p:txBody>
          <a:bodyPr wrap="square" lIns="0" rIns="0" tIns="0" bIns="0" anchor="t">
            <a:spAutoFit/>
          </a:bodyPr>
          <a:lstStyle/>
          <a:p>
            <a:pPr algn="l">
              <a:lnSpc>
                <a:spcPct val="100000"/>
              </a:lnSpc>
            </a:pPr>
            <a:r>
              <a:rPr sz="2800" b="1" i="0">
                <a:solidFill>
                  <a:srgbClr val="0E2A47"/>
                </a:solidFill>
                <a:latin typeface="Georgia"/>
                <a:ea typeface="Georgia"/>
                <a:cs typeface="Georgia"/>
              </a:rPr>
              <a:t>90</a:t>
            </a:r>
          </a:p>
        </p:txBody>
      </p:sp>
      <p:sp>
        <p:nvSpPr>
          <p:cNvPr id="24" name="TextBox 23"/>
          <p:cNvSpPr txBox="1"/>
          <p:nvPr/>
        </p:nvSpPr>
        <p:spPr>
          <a:xfrm>
            <a:off x="6419850" y="2438400"/>
            <a:ext cx="2095499" cy="190500"/>
          </a:xfrm>
          <a:prstGeom prst="rect">
            <a:avLst/>
          </a:prstGeom>
          <a:noFill/>
        </p:spPr>
        <p:txBody>
          <a:bodyPr wrap="square" lIns="0" rIns="0" tIns="0" bIns="0" anchor="t">
            <a:spAutoFit/>
          </a:bodyPr>
          <a:lstStyle/>
          <a:p>
            <a:pPr algn="l">
              <a:lnSpc>
                <a:spcPct val="100000"/>
              </a:lnSpc>
            </a:pPr>
            <a:r>
              <a:rPr sz="1206" b="1" i="0">
                <a:solidFill>
                  <a:srgbClr val="0E2A47"/>
                </a:solidFill>
                <a:latin typeface="Arial"/>
                <a:ea typeface="Arial"/>
                <a:cs typeface="Arial"/>
              </a:rPr>
              <a:t>days of credit</a:t>
            </a:r>
          </a:p>
        </p:txBody>
      </p:sp>
      <p:sp>
        <p:nvSpPr>
          <p:cNvPr id="25" name="TextBox 24"/>
          <p:cNvSpPr txBox="1"/>
          <p:nvPr/>
        </p:nvSpPr>
        <p:spPr>
          <a:xfrm>
            <a:off x="6419850" y="2647950"/>
            <a:ext cx="2095499" cy="171450"/>
          </a:xfrm>
          <a:prstGeom prst="rect">
            <a:avLst/>
          </a:prstGeom>
          <a:noFill/>
        </p:spPr>
        <p:txBody>
          <a:bodyPr wrap="square" lIns="0" rIns="0" tIns="0" bIns="0" anchor="t">
            <a:spAutoFit/>
          </a:bodyPr>
          <a:lstStyle/>
          <a:p>
            <a:pPr algn="l">
              <a:lnSpc>
                <a:spcPct val="100000"/>
              </a:lnSpc>
            </a:pPr>
            <a:r>
              <a:rPr sz="1104" b="0" i="0">
                <a:solidFill>
                  <a:srgbClr val="46586D"/>
                </a:solidFill>
                <a:latin typeface="微软雅黑"/>
                <a:ea typeface="微软雅黑"/>
                <a:cs typeface="微软雅黑"/>
              </a:rPr>
              <a:t>90 天账期</a:t>
            </a:r>
          </a:p>
        </p:txBody>
      </p:sp>
      <p:sp>
        <p:nvSpPr>
          <p:cNvPr id="26" name="Rounded Rectangle 25"/>
          <p:cNvSpPr/>
          <p:nvPr/>
        </p:nvSpPr>
        <p:spPr>
          <a:xfrm>
            <a:off x="8991600" y="1866899"/>
            <a:ext cx="2476500" cy="1257300"/>
          </a:xfrm>
          <a:prstGeom prst="roundRect">
            <a:avLst>
              <a:gd name="adj" fmla="val 5000"/>
            </a:avLst>
          </a:prstGeom>
          <a:solidFill>
            <a:srgbClr val="F5F8FC"/>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8991600" y="1866899"/>
            <a:ext cx="2476500" cy="38100"/>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9163050" y="2000250"/>
            <a:ext cx="2095499" cy="438150"/>
          </a:xfrm>
          <a:prstGeom prst="rect">
            <a:avLst/>
          </a:prstGeom>
          <a:noFill/>
        </p:spPr>
        <p:txBody>
          <a:bodyPr wrap="square" lIns="0" rIns="0" tIns="0" bIns="0" anchor="t">
            <a:spAutoFit/>
          </a:bodyPr>
          <a:lstStyle/>
          <a:p>
            <a:pPr algn="l">
              <a:lnSpc>
                <a:spcPct val="100000"/>
              </a:lnSpc>
            </a:pPr>
            <a:r>
              <a:rPr sz="2800" b="1" i="0">
                <a:solidFill>
                  <a:srgbClr val="C8A44D"/>
                </a:solidFill>
                <a:latin typeface="Georgia"/>
                <a:ea typeface="Georgia"/>
                <a:cs typeface="Georgia"/>
              </a:rPr>
              <a:t>DDP?</a:t>
            </a:r>
          </a:p>
        </p:txBody>
      </p:sp>
      <p:sp>
        <p:nvSpPr>
          <p:cNvPr id="29" name="TextBox 28"/>
          <p:cNvSpPr txBox="1"/>
          <p:nvPr/>
        </p:nvSpPr>
        <p:spPr>
          <a:xfrm>
            <a:off x="9163050" y="2438400"/>
            <a:ext cx="2095499" cy="190500"/>
          </a:xfrm>
          <a:prstGeom prst="rect">
            <a:avLst/>
          </a:prstGeom>
          <a:noFill/>
        </p:spPr>
        <p:txBody>
          <a:bodyPr wrap="square" lIns="0" rIns="0" tIns="0" bIns="0" anchor="t">
            <a:spAutoFit/>
          </a:bodyPr>
          <a:lstStyle/>
          <a:p>
            <a:pPr algn="l">
              <a:lnSpc>
                <a:spcPct val="100000"/>
              </a:lnSpc>
            </a:pPr>
            <a:r>
              <a:rPr sz="1206" b="1" i="0">
                <a:solidFill>
                  <a:srgbClr val="0E2A47"/>
                </a:solidFill>
                <a:latin typeface="Arial"/>
                <a:ea typeface="Arial"/>
                <a:cs typeface="Arial"/>
              </a:rPr>
              <a:t>freight and duty inside the quote</a:t>
            </a:r>
          </a:p>
        </p:txBody>
      </p:sp>
      <p:sp>
        <p:nvSpPr>
          <p:cNvPr id="30" name="TextBox 29"/>
          <p:cNvSpPr txBox="1"/>
          <p:nvPr/>
        </p:nvSpPr>
        <p:spPr>
          <a:xfrm>
            <a:off x="9163050" y="2647950"/>
            <a:ext cx="2095499" cy="171450"/>
          </a:xfrm>
          <a:prstGeom prst="rect">
            <a:avLst/>
          </a:prstGeom>
          <a:noFill/>
        </p:spPr>
        <p:txBody>
          <a:bodyPr wrap="square" lIns="0" rIns="0" tIns="0" bIns="0" anchor="t">
            <a:spAutoFit/>
          </a:bodyPr>
          <a:lstStyle/>
          <a:p>
            <a:pPr algn="l">
              <a:lnSpc>
                <a:spcPct val="100000"/>
              </a:lnSpc>
            </a:pPr>
            <a:r>
              <a:rPr sz="1104" b="0" i="0">
                <a:solidFill>
                  <a:srgbClr val="46586D"/>
                </a:solidFill>
                <a:latin typeface="微软雅黑"/>
                <a:ea typeface="微软雅黑"/>
                <a:cs typeface="微软雅黑"/>
              </a:rPr>
              <a:t>报价含运费与关税</a:t>
            </a:r>
          </a:p>
        </p:txBody>
      </p:sp>
      <p:graphicFrame>
        <p:nvGraphicFramePr>
          <p:cNvPr id="31" name="Table 30"/>
          <p:cNvGraphicFramePr>
            <a:graphicFrameLocks noGrp="1"/>
          </p:cNvGraphicFramePr>
          <p:nvPr/>
        </p:nvGraphicFramePr>
        <p:xfrm>
          <a:off x="762000" y="3314700"/>
          <a:ext cx="10667999" cy="2184654"/>
        </p:xfrm>
        <a:graphic>
          <a:graphicData uri="http://schemas.openxmlformats.org/drawingml/2006/table">
            <a:tbl>
              <a:tblPr>
                <a:tableStyleId>{5C22544A-7EE6-4342-B048-85BDC9FD1C3A}</a:tableStyleId>
              </a:tblPr>
              <a:tblGrid>
                <a:gridCol w="2857500"/>
                <a:gridCol w="4190999"/>
                <a:gridCol w="3619500"/>
              </a:tblGrid>
              <a:tr h="371856">
                <a:tc>
                  <a:txBody>
                    <a:bodyPr wrap="square"/>
                    <a:lstStyle/>
                    <a:p>
                      <a:r>
                        <a:rPr sz="1102" b="1">
                          <a:solidFill>
                            <a:srgbClr val="FFFFFF"/>
                          </a:solidFill>
                          <a:latin typeface="Arial"/>
                          <a:ea typeface="Arial"/>
                          <a:cs typeface="Arial"/>
                        </a:rPr>
                        <a:t>Element 要素</a:t>
                      </a:r>
                    </a:p>
                    <a:p>
                      <a:r>
                        <a:rPr sz="940">
                          <a:solidFill>
                            <a:srgbClr val="9DB6D6"/>
                          </a:solidFill>
                          <a:latin typeface="微软雅黑"/>
                          <a:ea typeface="微软雅黑"/>
                          <a:cs typeface="微软雅黑"/>
                        </a:rPr>
                        <a:t>要素</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What it shows 说明什么</a:t>
                      </a:r>
                    </a:p>
                    <a:p>
                      <a:r>
                        <a:rPr sz="940">
                          <a:solidFill>
                            <a:srgbClr val="9DB6D6"/>
                          </a:solidFill>
                          <a:latin typeface="微软雅黑"/>
                          <a:ea typeface="微软雅黑"/>
                          <a:cs typeface="微软雅黑"/>
                        </a:rPr>
                        <a:t>说明什么</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Consequence 结论</a:t>
                      </a:r>
                    </a:p>
                    <a:p>
                      <a:r>
                        <a:rPr sz="940">
                          <a:solidFill>
                            <a:srgbClr val="9DB6D6"/>
                          </a:solidFill>
                          <a:latin typeface="微软雅黑"/>
                          <a:ea typeface="微软雅黑"/>
                          <a:cs typeface="微软雅黑"/>
                        </a:rPr>
                        <a:t>结论</a:t>
                      </a:r>
                    </a:p>
                  </a:txBody>
                  <a:tcPr marL="95250" marR="95250" marT="38100" marB="38100" anchor="ctr">
                    <a:solidFill>
                      <a:srgbClr val="0E2A47"/>
                    </a:solidFill>
                  </a:tcPr>
                </a:tc>
              </a:tr>
              <a:tr h="604266">
                <a:tc>
                  <a:txBody>
                    <a:bodyPr wrap="square"/>
                    <a:lstStyle/>
                    <a:p>
                      <a:pPr algn="l"/>
                      <a:r>
                        <a:rPr sz="1183" b="1">
                          <a:solidFill>
                            <a:srgbClr val="0E2A47"/>
                          </a:solidFill>
                          <a:latin typeface="Arial"/>
                          <a:ea typeface="Arial"/>
                          <a:cs typeface="Arial"/>
                        </a:rPr>
                        <a:t>Excitement</a:t>
                      </a:r>
                    </a:p>
                    <a:p>
                      <a:pPr algn="l"/>
                      <a:r>
                        <a:rPr sz="1031">
                          <a:solidFill>
                            <a:srgbClr val="46586D"/>
                          </a:solidFill>
                          <a:latin typeface="微软雅黑"/>
                          <a:ea typeface="微软雅黑"/>
                          <a:cs typeface="微软雅黑"/>
                        </a:rPr>
                        <a:t>兴奋</a:t>
                      </a:r>
                    </a:p>
                  </a:txBody>
                  <a:tcPr marL="95250" marR="95250" marT="28575" marB="28575" anchor="ctr">
                    <a:solidFill>
                      <a:srgbClr val="FFFFFF"/>
                    </a:solidFill>
                  </a:tcPr>
                </a:tc>
                <a:tc>
                  <a:txBody>
                    <a:bodyPr wrap="square"/>
                    <a:lstStyle/>
                    <a:p>
                      <a:pPr algn="l"/>
                      <a:r>
                        <a:rPr sz="1183" b="0">
                          <a:solidFill>
                            <a:srgbClr val="12202E"/>
                          </a:solidFill>
                          <a:latin typeface="Arial"/>
                          <a:ea typeface="Arial"/>
                          <a:cs typeface="Arial"/>
                        </a:rPr>
                        <a:t>The order is large, detailed and repeatable</a:t>
                      </a:r>
                    </a:p>
                    <a:p>
                      <a:pPr algn="l"/>
                      <a:r>
                        <a:rPr sz="1031">
                          <a:solidFill>
                            <a:srgbClr val="46586D"/>
                          </a:solidFill>
                          <a:latin typeface="微软雅黑"/>
                          <a:ea typeface="微软雅黑"/>
                          <a:cs typeface="微软雅黑"/>
                        </a:rPr>
                        <a:t>订单大、规格细、可重复</a:t>
                      </a:r>
                    </a:p>
                  </a:txBody>
                  <a:tcPr marL="95250" marR="95250" marT="28575" marB="28575" anchor="ctr">
                    <a:solidFill>
                      <a:srgbClr val="FFFFFF"/>
                    </a:solidFill>
                  </a:tcPr>
                </a:tc>
                <a:tc>
                  <a:txBody>
                    <a:bodyPr wrap="square"/>
                    <a:lstStyle/>
                    <a:p>
                      <a:pPr algn="l"/>
                      <a:r>
                        <a:rPr sz="1183" b="0">
                          <a:solidFill>
                            <a:srgbClr val="12202E"/>
                          </a:solidFill>
                          <a:latin typeface="Arial"/>
                          <a:ea typeface="Arial"/>
                          <a:cs typeface="Arial"/>
                        </a:rPr>
                        <a:t>Treat size as a reason to check, not to skip</a:t>
                      </a:r>
                    </a:p>
                    <a:p>
                      <a:pPr algn="l"/>
                      <a:r>
                        <a:rPr sz="1031">
                          <a:solidFill>
                            <a:srgbClr val="46586D"/>
                          </a:solidFill>
                          <a:latin typeface="微软雅黑"/>
                          <a:ea typeface="微软雅黑"/>
                          <a:cs typeface="微软雅黑"/>
                        </a:rPr>
                        <a:t>规模是核查的理由，不是跳过的理由</a:t>
                      </a:r>
                    </a:p>
                  </a:txBody>
                  <a:tcPr marL="95250" marR="95250" marT="28575" marB="28575" anchor="ctr">
                    <a:solidFill>
                      <a:srgbClr val="FFFFFF"/>
                    </a:solidFill>
                  </a:tcPr>
                </a:tc>
              </a:tr>
              <a:tr h="604266">
                <a:tc>
                  <a:txBody>
                    <a:bodyPr wrap="square"/>
                    <a:lstStyle/>
                    <a:p>
                      <a:pPr algn="l"/>
                      <a:r>
                        <a:rPr sz="1183" b="1">
                          <a:solidFill>
                            <a:srgbClr val="0E2A47"/>
                          </a:solidFill>
                          <a:latin typeface="Arial"/>
                          <a:ea typeface="Arial"/>
                          <a:cs typeface="Arial"/>
                        </a:rPr>
                        <a:t>Caution</a:t>
                      </a:r>
                    </a:p>
                    <a:p>
                      <a:pPr algn="l"/>
                      <a:r>
                        <a:rPr sz="1031">
                          <a:solidFill>
                            <a:srgbClr val="46586D"/>
                          </a:solidFill>
                          <a:latin typeface="微软雅黑"/>
                          <a:ea typeface="微软雅黑"/>
                          <a:cs typeface="微软雅黑"/>
                        </a:rPr>
                        <a:t>警惕</a:t>
                      </a:r>
                    </a:p>
                  </a:txBody>
                  <a:tcPr marL="95250" marR="95250" marT="28575" marB="28575" anchor="ctr">
                    <a:solidFill>
                      <a:srgbClr val="F5F8FC"/>
                    </a:solidFill>
                  </a:tcPr>
                </a:tc>
                <a:tc>
                  <a:txBody>
                    <a:bodyPr wrap="square"/>
                    <a:lstStyle/>
                    <a:p>
                      <a:pPr algn="l"/>
                      <a:r>
                        <a:rPr sz="1183" b="0">
                          <a:solidFill>
                            <a:srgbClr val="12202E"/>
                          </a:solidFill>
                          <a:latin typeface="Arial"/>
                          <a:ea typeface="Arial"/>
                          <a:cs typeface="Arial"/>
                        </a:rPr>
                        <a:t>Nothing in the email proves who is writing</a:t>
                      </a:r>
                    </a:p>
                    <a:p>
                      <a:pPr algn="l"/>
                      <a:r>
                        <a:rPr sz="1031">
                          <a:solidFill>
                            <a:srgbClr val="46586D"/>
                          </a:solidFill>
                          <a:latin typeface="微软雅黑"/>
                          <a:ea typeface="微软雅黑"/>
                          <a:cs typeface="微软雅黑"/>
                        </a:rPr>
                        <a:t>邮件里没有任何东西能证明写信的是谁</a:t>
                      </a:r>
                    </a:p>
                  </a:txBody>
                  <a:tcPr marL="95250" marR="95250" marT="28575" marB="28575" anchor="ctr">
                    <a:solidFill>
                      <a:srgbClr val="F5F8FC"/>
                    </a:solidFill>
                  </a:tcPr>
                </a:tc>
                <a:tc>
                  <a:txBody>
                    <a:bodyPr wrap="square"/>
                    <a:lstStyle/>
                    <a:p>
                      <a:pPr algn="l"/>
                      <a:r>
                        <a:rPr sz="1183" b="0">
                          <a:solidFill>
                            <a:srgbClr val="12202E"/>
                          </a:solidFill>
                          <a:latin typeface="Arial"/>
                          <a:ea typeface="Arial"/>
                          <a:cs typeface="Arial"/>
                        </a:rPr>
                        <a:t>Verify before quoting</a:t>
                      </a:r>
                    </a:p>
                    <a:p>
                      <a:pPr algn="l"/>
                      <a:r>
                        <a:rPr sz="1031">
                          <a:solidFill>
                            <a:srgbClr val="46586D"/>
                          </a:solidFill>
                          <a:latin typeface="微软雅黑"/>
                          <a:ea typeface="微软雅黑"/>
                          <a:cs typeface="微软雅黑"/>
                        </a:rPr>
                        <a:t>先核实，再报价</a:t>
                      </a:r>
                    </a:p>
                  </a:txBody>
                  <a:tcPr marL="95250" marR="95250" marT="28575" marB="28575" anchor="ctr">
                    <a:solidFill>
                      <a:srgbClr val="F5F8FC"/>
                    </a:solidFill>
                  </a:tcPr>
                </a:tc>
              </a:tr>
              <a:tr h="604266">
                <a:tc>
                  <a:txBody>
                    <a:bodyPr wrap="square"/>
                    <a:lstStyle/>
                    <a:p>
                      <a:pPr algn="l"/>
                      <a:r>
                        <a:rPr sz="1183" b="1">
                          <a:solidFill>
                            <a:srgbClr val="0E2A47"/>
                          </a:solidFill>
                          <a:latin typeface="Arial"/>
                          <a:ea typeface="Arial"/>
                          <a:cs typeface="Arial"/>
                        </a:rPr>
                        <a:t>The real question</a:t>
                      </a:r>
                    </a:p>
                    <a:p>
                      <a:pPr algn="l"/>
                      <a:r>
                        <a:rPr sz="1031">
                          <a:solidFill>
                            <a:srgbClr val="46586D"/>
                          </a:solidFill>
                          <a:latin typeface="微软雅黑"/>
                          <a:ea typeface="微软雅黑"/>
                          <a:cs typeface="微软雅黑"/>
                        </a:rPr>
                        <a:t>真正的问题</a:t>
                      </a:r>
                    </a:p>
                  </a:txBody>
                  <a:tcPr marL="95250" marR="95250" marT="28575" marB="28575" anchor="ctr">
                    <a:solidFill>
                      <a:srgbClr val="FFFFFF"/>
                    </a:solidFill>
                  </a:tcPr>
                </a:tc>
                <a:tc>
                  <a:txBody>
                    <a:bodyPr wrap="square"/>
                    <a:lstStyle/>
                    <a:p>
                      <a:pPr algn="l"/>
                      <a:r>
                        <a:rPr sz="1183" b="0">
                          <a:solidFill>
                            <a:srgbClr val="12202E"/>
                          </a:solidFill>
                          <a:latin typeface="Arial"/>
                          <a:ea typeface="Arial"/>
                          <a:cs typeface="Arial"/>
                        </a:rPr>
                        <a:t>Not yes or no, but on which conditions</a:t>
                      </a:r>
                    </a:p>
                    <a:p>
                      <a:pPr algn="l"/>
                      <a:r>
                        <a:rPr sz="1031">
                          <a:solidFill>
                            <a:srgbClr val="46586D"/>
                          </a:solidFill>
                          <a:latin typeface="微软雅黑"/>
                          <a:ea typeface="微软雅黑"/>
                          <a:cs typeface="微软雅黑"/>
                        </a:rPr>
                        <a:t>不是接或不接，而是在什么条件下</a:t>
                      </a:r>
                    </a:p>
                  </a:txBody>
                  <a:tcPr marL="95250" marR="95250" marT="28575" marB="28575" anchor="ctr">
                    <a:solidFill>
                      <a:srgbClr val="FFFFFF"/>
                    </a:solidFill>
                  </a:tcPr>
                </a:tc>
                <a:tc>
                  <a:txBody>
                    <a:bodyPr wrap="square"/>
                    <a:lstStyle/>
                    <a:p>
                      <a:pPr algn="l"/>
                      <a:r>
                        <a:rPr sz="1183" b="0">
                          <a:solidFill>
                            <a:srgbClr val="12202E"/>
                          </a:solidFill>
                          <a:latin typeface="Arial"/>
                          <a:ea typeface="Arial"/>
                          <a:cs typeface="Arial"/>
                        </a:rPr>
                        <a:t>Conditions are the deliverable</a:t>
                      </a:r>
                    </a:p>
                    <a:p>
                      <a:pPr algn="l"/>
                      <a:r>
                        <a:rPr sz="1031">
                          <a:solidFill>
                            <a:srgbClr val="46586D"/>
                          </a:solidFill>
                          <a:latin typeface="微软雅黑"/>
                          <a:ea typeface="微软雅黑"/>
                          <a:cs typeface="微软雅黑"/>
                        </a:rPr>
                        <a:t>条件才是交付物</a:t>
                      </a:r>
                    </a:p>
                  </a:txBody>
                  <a:tcPr marL="95250" marR="95250" marT="28575" marB="28575" anchor="ctr">
                    <a:solidFill>
                      <a:srgbClr val="FFFFFF"/>
                    </a:solidFill>
                  </a:tcPr>
                </a:tc>
              </a:tr>
            </a:tbl>
          </a:graphicData>
        </a:graphic>
      </p:graphicFrame>
      <p:sp>
        <p:nvSpPr>
          <p:cNvPr id="32" name="Rectangle 31"/>
          <p:cNvSpPr/>
          <p:nvPr/>
        </p:nvSpPr>
        <p:spPr>
          <a:xfrm>
            <a:off x="762000" y="5543550"/>
            <a:ext cx="38100" cy="600075"/>
          </a:xfrm>
          <a:prstGeom prst="rect">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800100" y="5543550"/>
            <a:ext cx="10629900" cy="600075"/>
          </a:xfrm>
          <a:prstGeom prst="rect">
            <a:avLst/>
          </a:prstGeom>
          <a:solidFill>
            <a:srgbClr val="E9F0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952500" y="5619750"/>
            <a:ext cx="10287000" cy="190500"/>
          </a:xfrm>
          <a:prstGeom prst="rect">
            <a:avLst/>
          </a:prstGeom>
          <a:noFill/>
        </p:spPr>
        <p:txBody>
          <a:bodyPr wrap="square" lIns="0" rIns="0" tIns="0" bIns="0" anchor="t">
            <a:spAutoFit/>
          </a:bodyPr>
          <a:lstStyle/>
          <a:p>
            <a:pPr algn="l">
              <a:lnSpc>
                <a:spcPct val="115000"/>
              </a:lnSpc>
            </a:pPr>
            <a:r>
              <a:rPr sz="1334" b="1" i="0">
                <a:solidFill>
                  <a:srgbClr val="0E2A47"/>
                </a:solidFill>
                <a:latin typeface="Arial"/>
                <a:ea typeface="Arial"/>
                <a:cs typeface="Arial"/>
              </a:rPr>
              <a:t>This lesson is a teaching case: the company, the buyer and every figure are fictional. What is real is the list of questions a competent supplier asks before agreeing.</a:t>
            </a:r>
          </a:p>
        </p:txBody>
      </p:sp>
      <p:sp>
        <p:nvSpPr>
          <p:cNvPr id="35" name="TextBox 34"/>
          <p:cNvSpPr txBox="1"/>
          <p:nvPr/>
        </p:nvSpPr>
        <p:spPr>
          <a:xfrm>
            <a:off x="952500" y="6010275"/>
            <a:ext cx="10287000" cy="171450"/>
          </a:xfrm>
          <a:prstGeom prst="rect">
            <a:avLst/>
          </a:prstGeom>
          <a:noFill/>
        </p:spPr>
        <p:txBody>
          <a:bodyPr wrap="square" lIns="0" rIns="0" tIns="0" bIns="0" anchor="t">
            <a:spAutoFit/>
          </a:bodyPr>
          <a:lstStyle/>
          <a:p>
            <a:pPr algn="l">
              <a:lnSpc>
                <a:spcPct val="115000"/>
              </a:lnSpc>
            </a:pPr>
            <a:r>
              <a:rPr sz="1200" b="0" i="0">
                <a:solidFill>
                  <a:srgbClr val="46586D"/>
                </a:solidFill>
                <a:latin typeface="微软雅黑"/>
                <a:ea typeface="微软雅黑"/>
                <a:cs typeface="微软雅黑"/>
              </a:rPr>
              <a:t>本课全部是教学案例：企业与买家及每一个数字均为虚构。真实的是称职供应商在答应之前要问的那一串问题。</a:t>
            </a:r>
          </a:p>
        </p:txBody>
      </p:sp>
      <p:sp>
        <p:nvSpPr>
          <p:cNvPr id="36" name="TextBox 35"/>
          <p:cNvSpPr txBox="1"/>
          <p:nvPr/>
        </p:nvSpPr>
        <p:spPr>
          <a:xfrm>
            <a:off x="762000" y="6572250"/>
            <a:ext cx="7620000" cy="152400"/>
          </a:xfrm>
          <a:prstGeom prst="rect">
            <a:avLst/>
          </a:prstGeom>
          <a:noFill/>
        </p:spPr>
        <p:txBody>
          <a:bodyPr wrap="square" lIns="0" rIns="0" tIns="0" bIns="0" anchor="t">
            <a:spAutoFit/>
          </a:bodyPr>
          <a:lstStyle/>
          <a:p>
            <a:pPr algn="l">
              <a:lnSpc>
                <a:spcPct val="100000"/>
              </a:lnSpc>
            </a:pPr>
            <a:r>
              <a:rPr sz="1102" b="0" i="0">
                <a:solidFill>
                  <a:srgbClr val="8695A8"/>
                </a:solidFill>
                <a:latin typeface="Arial"/>
                <a:ea typeface="Arial"/>
                <a:cs typeface="Arial"/>
              </a:rPr>
              <a:t>Cross-border Ecommerce  ·  Lesson 17  ·  跨境电商概论</a:t>
            </a:r>
          </a:p>
        </p:txBody>
      </p:sp>
      <p:sp>
        <p:nvSpPr>
          <p:cNvPr id="37" name="TextBox 36"/>
          <p:cNvSpPr txBox="1"/>
          <p:nvPr/>
        </p:nvSpPr>
        <p:spPr>
          <a:xfrm>
            <a:off x="9525000" y="6572250"/>
            <a:ext cx="1905000" cy="152400"/>
          </a:xfrm>
          <a:prstGeom prst="rect">
            <a:avLst/>
          </a:prstGeom>
          <a:noFill/>
        </p:spPr>
        <p:txBody>
          <a:bodyPr wrap="square" lIns="0" rIns="0" tIns="0" bIns="0" anchor="t">
            <a:spAutoFit/>
          </a:bodyPr>
          <a:lstStyle/>
          <a:p>
            <a:pPr algn="r">
              <a:lnSpc>
                <a:spcPct val="100000"/>
              </a:lnSpc>
            </a:pPr>
            <a:r>
              <a:rPr sz="1102" b="1" i="0">
                <a:solidFill>
                  <a:srgbClr val="3D7BD9"/>
                </a:solidFill>
                <a:latin typeface="Arial"/>
                <a:ea typeface="Arial"/>
                <a:cs typeface="Arial"/>
              </a:rPr>
              <a:t>05 / 28</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8001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00100"/>
            <a:ext cx="12192000" cy="19050"/>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3850" y="209550"/>
            <a:ext cx="628650" cy="381000"/>
          </a:xfrm>
          <a:prstGeom prst="roundRect">
            <a:avLst>
              <a:gd name="adj" fmla="val 16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323850" y="209550"/>
            <a:ext cx="628650" cy="381000"/>
          </a:xfrm>
          <a:prstGeom prst="rect">
            <a:avLst/>
          </a:prstGeom>
          <a:noFill/>
        </p:spPr>
        <p:txBody>
          <a:bodyPr wrap="none" lIns="0" rIns="0" tIns="0" bIns="0" anchor="ctr">
            <a:spAutoFit/>
          </a:bodyPr>
          <a:lstStyle/>
          <a:p>
            <a:pPr algn="ctr">
              <a:lnSpc>
                <a:spcPct val="100000"/>
              </a:lnSpc>
            </a:pPr>
            <a:r>
              <a:rPr sz="1391" b="1" i="0">
                <a:solidFill>
                  <a:srgbClr val="FFFFFF"/>
                </a:solidFill>
                <a:latin typeface="Arial"/>
                <a:ea typeface="Arial"/>
                <a:cs typeface="Arial"/>
              </a:rPr>
              <a:t>FOCUS</a:t>
            </a:r>
          </a:p>
        </p:txBody>
      </p:sp>
      <p:sp>
        <p:nvSpPr>
          <p:cNvPr id="6" name="TextBox 5"/>
          <p:cNvSpPr txBox="1"/>
          <p:nvPr/>
        </p:nvSpPr>
        <p:spPr>
          <a:xfrm>
            <a:off x="1085850" y="95250"/>
            <a:ext cx="7962900" cy="342900"/>
          </a:xfrm>
          <a:prstGeom prst="rect">
            <a:avLst/>
          </a:prstGeom>
          <a:noFill/>
        </p:spPr>
        <p:txBody>
          <a:bodyPr wrap="square" lIns="0" rIns="0" tIns="0" bIns="0" anchor="t">
            <a:spAutoFit/>
          </a:bodyPr>
          <a:lstStyle/>
          <a:p>
            <a:pPr algn="l">
              <a:lnSpc>
                <a:spcPct val="105000"/>
              </a:lnSpc>
            </a:pPr>
            <a:r>
              <a:rPr sz="2400" b="1" i="0">
                <a:solidFill>
                  <a:srgbClr val="FFFFFF"/>
                </a:solidFill>
                <a:latin typeface="Georgia"/>
                <a:ea typeface="Georgia"/>
                <a:cs typeface="Georgia"/>
              </a:rPr>
              <a:t>What to master, what to watch</a:t>
            </a:r>
          </a:p>
        </p:txBody>
      </p:sp>
      <p:sp>
        <p:nvSpPr>
          <p:cNvPr id="7" name="TextBox 6"/>
          <p:cNvSpPr txBox="1"/>
          <p:nvPr/>
        </p:nvSpPr>
        <p:spPr>
          <a:xfrm>
            <a:off x="1085850" y="457200"/>
            <a:ext cx="7962900" cy="247649"/>
          </a:xfrm>
          <a:prstGeom prst="rect">
            <a:avLst/>
          </a:prstGeom>
          <a:noFill/>
        </p:spPr>
        <p:txBody>
          <a:bodyPr wrap="square" lIns="0" rIns="0" tIns="0" bIns="0" anchor="t">
            <a:spAutoFit/>
          </a:bodyPr>
          <a:lstStyle/>
          <a:p>
            <a:pPr algn="l">
              <a:lnSpc>
                <a:spcPct val="100000"/>
              </a:lnSpc>
            </a:pPr>
            <a:r>
              <a:rPr sz="1560" b="0" i="0">
                <a:solidFill>
                  <a:srgbClr val="9DB6D6"/>
                </a:solidFill>
                <a:latin typeface="微软雅黑"/>
                <a:ea typeface="微软雅黑"/>
                <a:cs typeface="微软雅黑"/>
              </a:rPr>
              <a:t>学习重点与难点</a:t>
            </a:r>
          </a:p>
        </p:txBody>
      </p:sp>
      <p:sp>
        <p:nvSpPr>
          <p:cNvPr id="8" name="TextBox 7"/>
          <p:cNvSpPr txBox="1"/>
          <p:nvPr/>
        </p:nvSpPr>
        <p:spPr>
          <a:xfrm>
            <a:off x="8572500" y="266700"/>
            <a:ext cx="3295650" cy="247649"/>
          </a:xfrm>
          <a:prstGeom prst="rect">
            <a:avLst/>
          </a:prstGeom>
          <a:noFill/>
        </p:spPr>
        <p:txBody>
          <a:bodyPr wrap="square" lIns="0" rIns="0" tIns="0" bIns="0" anchor="t">
            <a:spAutoFit/>
          </a:bodyPr>
          <a:lstStyle/>
          <a:p>
            <a:pPr algn="r">
              <a:lnSpc>
                <a:spcPct val="100000"/>
              </a:lnSpc>
            </a:pPr>
            <a:r>
              <a:rPr sz="1218" b="0" i="0">
                <a:solidFill>
                  <a:srgbClr val="7E99BD"/>
                </a:solidFill>
                <a:latin typeface="Arial"/>
                <a:ea typeface="Arial"/>
                <a:cs typeface="Arial"/>
              </a:rPr>
              <a:t>Focus and pitfalls</a:t>
            </a:r>
          </a:p>
        </p:txBody>
      </p:sp>
      <p:sp>
        <p:nvSpPr>
          <p:cNvPr id="9" name="Rounded Rectangle 8"/>
          <p:cNvSpPr/>
          <p:nvPr/>
        </p:nvSpPr>
        <p:spPr>
          <a:xfrm>
            <a:off x="762000" y="990599"/>
            <a:ext cx="5143500" cy="3810000"/>
          </a:xfrm>
          <a:prstGeom prst="roundRect">
            <a:avLst>
              <a:gd name="adj" fmla="val 4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90599" y="1143000"/>
            <a:ext cx="4667250" cy="190500"/>
          </a:xfrm>
          <a:prstGeom prst="rect">
            <a:avLst/>
          </a:prstGeom>
          <a:noFill/>
        </p:spPr>
        <p:txBody>
          <a:bodyPr wrap="square" lIns="0" rIns="0" tIns="0" bIns="0" anchor="t">
            <a:spAutoFit/>
          </a:bodyPr>
          <a:lstStyle/>
          <a:p>
            <a:pPr algn="l">
              <a:lnSpc>
                <a:spcPct val="100000"/>
              </a:lnSpc>
            </a:pPr>
            <a:r>
              <a:rPr sz="1090" b="1" i="0">
                <a:solidFill>
                  <a:srgbClr val="2E7D5B"/>
                </a:solidFill>
                <a:latin typeface="Arial"/>
                <a:ea typeface="Arial"/>
                <a:cs typeface="Arial"/>
              </a:rPr>
              <a:t>KEY POINTS  ·  学习重点</a:t>
            </a:r>
          </a:p>
        </p:txBody>
      </p:sp>
      <p:sp>
        <p:nvSpPr>
          <p:cNvPr id="11" name="Oval 10"/>
          <p:cNvSpPr/>
          <p:nvPr/>
        </p:nvSpPr>
        <p:spPr>
          <a:xfrm>
            <a:off x="1000125" y="1511000"/>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143000" y="1447800"/>
            <a:ext cx="4514850" cy="433389"/>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B2B is defined by who trades and for what purpose, not by the size of the order; verify the counterparty first.</a:t>
            </a:r>
          </a:p>
        </p:txBody>
      </p:sp>
      <p:sp>
        <p:nvSpPr>
          <p:cNvPr id="13" name="TextBox 12"/>
          <p:cNvSpPr txBox="1"/>
          <p:nvPr/>
        </p:nvSpPr>
        <p:spPr>
          <a:xfrm>
            <a:off x="1143000" y="1829632"/>
            <a:ext cx="4514850" cy="416661"/>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B2B 由交易主体与用途界定，不由金额大小界定；谈价前必须先核实对手方。</a:t>
            </a:r>
          </a:p>
        </p:txBody>
      </p:sp>
      <p:sp>
        <p:nvSpPr>
          <p:cNvPr id="14" name="Oval 13"/>
          <p:cNvSpPr/>
          <p:nvPr/>
        </p:nvSpPr>
        <p:spPr>
          <a:xfrm>
            <a:off x="1000125" y="2387919"/>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143000" y="2324718"/>
            <a:ext cx="4514850" cy="433389"/>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A quotation has five columns, and the Incoterm decides who carries freight, insurance, duty and risk.</a:t>
            </a:r>
          </a:p>
        </p:txBody>
      </p:sp>
      <p:sp>
        <p:nvSpPr>
          <p:cNvPr id="16" name="TextBox 15"/>
          <p:cNvSpPr txBox="1"/>
          <p:nvPr/>
        </p:nvSpPr>
        <p:spPr>
          <a:xfrm>
            <a:off x="1143000" y="2706550"/>
            <a:ext cx="4514850" cy="227380"/>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报价有五列，贸易术语决定谁承担运费、保险、关税与风险。</a:t>
            </a:r>
          </a:p>
        </p:txBody>
      </p:sp>
      <p:sp>
        <p:nvSpPr>
          <p:cNvPr id="17" name="Oval 16"/>
          <p:cNvSpPr/>
          <p:nvPr/>
        </p:nvSpPr>
        <p:spPr>
          <a:xfrm>
            <a:off x="1000125" y="3083969"/>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143000" y="3020769"/>
            <a:ext cx="4514850" cy="631033"/>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Margin is not cash: contribution, deposit, credit period and platform fees together decide whether a profitable order is even doable.</a:t>
            </a:r>
          </a:p>
        </p:txBody>
      </p:sp>
      <p:sp>
        <p:nvSpPr>
          <p:cNvPr id="19" name="TextBox 18"/>
          <p:cNvSpPr txBox="1"/>
          <p:nvPr/>
        </p:nvSpPr>
        <p:spPr>
          <a:xfrm>
            <a:off x="1143000" y="3588754"/>
            <a:ext cx="4514850" cy="416661"/>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毛利不是现金：贡献、定金、账期与平台费合在一起，才决定一笔赚钱的订单是否可行。</a:t>
            </a:r>
          </a:p>
        </p:txBody>
      </p:sp>
      <p:sp>
        <p:nvSpPr>
          <p:cNvPr id="20" name="Rounded Rectangle 19"/>
          <p:cNvSpPr/>
          <p:nvPr/>
        </p:nvSpPr>
        <p:spPr>
          <a:xfrm>
            <a:off x="6286500" y="990599"/>
            <a:ext cx="5143500" cy="3810000"/>
          </a:xfrm>
          <a:prstGeom prst="roundRect">
            <a:avLst>
              <a:gd name="adj" fmla="val 4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515100" y="1143000"/>
            <a:ext cx="4667250" cy="190500"/>
          </a:xfrm>
          <a:prstGeom prst="rect">
            <a:avLst/>
          </a:prstGeom>
          <a:noFill/>
        </p:spPr>
        <p:txBody>
          <a:bodyPr wrap="square" lIns="0" rIns="0" tIns="0" bIns="0" anchor="t">
            <a:spAutoFit/>
          </a:bodyPr>
          <a:lstStyle/>
          <a:p>
            <a:pPr algn="l">
              <a:lnSpc>
                <a:spcPct val="100000"/>
              </a:lnSpc>
            </a:pPr>
            <a:r>
              <a:rPr sz="1090" b="1" i="0">
                <a:solidFill>
                  <a:srgbClr val="B04A45"/>
                </a:solidFill>
                <a:latin typeface="Arial"/>
                <a:ea typeface="Arial"/>
                <a:cs typeface="Arial"/>
              </a:rPr>
              <a:t>COMMON DIFFICULTIES  ·  可能的难点</a:t>
            </a:r>
          </a:p>
        </p:txBody>
      </p:sp>
      <p:sp>
        <p:nvSpPr>
          <p:cNvPr id="22" name="Oval 21"/>
          <p:cNvSpPr/>
          <p:nvPr/>
        </p:nvSpPr>
        <p:spPr>
          <a:xfrm>
            <a:off x="6524625" y="1511000"/>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667500" y="1447800"/>
            <a:ext cx="4514850" cy="433389"/>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Treating any large inquiry as B2B and skipping verification of the buyer identity and authority.</a:t>
            </a:r>
          </a:p>
        </p:txBody>
      </p:sp>
      <p:sp>
        <p:nvSpPr>
          <p:cNvPr id="24" name="TextBox 23"/>
          <p:cNvSpPr txBox="1"/>
          <p:nvPr/>
        </p:nvSpPr>
        <p:spPr>
          <a:xfrm>
            <a:off x="6667500" y="1829632"/>
            <a:ext cx="4514850" cy="227380"/>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把任何大额询盘都当成 B2B，跳过对买家身份与权限的核实。</a:t>
            </a:r>
          </a:p>
        </p:txBody>
      </p:sp>
      <p:sp>
        <p:nvSpPr>
          <p:cNvPr id="25" name="Oval 24"/>
          <p:cNvSpPr/>
          <p:nvPr/>
        </p:nvSpPr>
        <p:spPr>
          <a:xfrm>
            <a:off x="6524625" y="2207050"/>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6667500" y="2143850"/>
            <a:ext cx="4514850" cy="433389"/>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Comparing quotations on unit price only, ignoring that Incoterms move freight, duty and risk between the two sides.</a:t>
            </a:r>
          </a:p>
        </p:txBody>
      </p:sp>
      <p:sp>
        <p:nvSpPr>
          <p:cNvPr id="27" name="TextBox 26"/>
          <p:cNvSpPr txBox="1"/>
          <p:nvPr/>
        </p:nvSpPr>
        <p:spPr>
          <a:xfrm>
            <a:off x="6667500" y="2525682"/>
            <a:ext cx="4514850" cy="416661"/>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只按单价比较报价，忽略贸易术语在双方之间转移了运费、关税与风险。</a:t>
            </a:r>
          </a:p>
        </p:txBody>
      </p:sp>
      <p:sp>
        <p:nvSpPr>
          <p:cNvPr id="28" name="Oval 27"/>
          <p:cNvSpPr/>
          <p:nvPr/>
        </p:nvSpPr>
        <p:spPr>
          <a:xfrm>
            <a:off x="6524625" y="3083969"/>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6667500" y="3020769"/>
            <a:ext cx="4514850" cy="433389"/>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Reading high margin as success, when a 90-day term and fronted costs may make the order unfinanceable.</a:t>
            </a:r>
          </a:p>
        </p:txBody>
      </p:sp>
      <p:sp>
        <p:nvSpPr>
          <p:cNvPr id="30" name="TextBox 29"/>
          <p:cNvSpPr txBox="1"/>
          <p:nvPr/>
        </p:nvSpPr>
        <p:spPr>
          <a:xfrm>
            <a:off x="6667500" y="3402601"/>
            <a:ext cx="4514850" cy="416661"/>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把高毛利当成成功，而 90 天账期与垫付成本可能让订单根本无法融资。</a:t>
            </a:r>
          </a:p>
        </p:txBody>
      </p:sp>
      <p:sp>
        <p:nvSpPr>
          <p:cNvPr id="31" name="Rounded Rectangle 30"/>
          <p:cNvSpPr/>
          <p:nvPr/>
        </p:nvSpPr>
        <p:spPr>
          <a:xfrm>
            <a:off x="762000" y="5029200"/>
            <a:ext cx="10668000" cy="800100"/>
          </a:xfrm>
          <a:prstGeom prst="roundRect">
            <a:avLst>
              <a:gd name="adj" fmla="val 4000"/>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990599" y="5162550"/>
            <a:ext cx="4762500" cy="190500"/>
          </a:xfrm>
          <a:prstGeom prst="rect">
            <a:avLst/>
          </a:prstGeom>
          <a:noFill/>
        </p:spPr>
        <p:txBody>
          <a:bodyPr wrap="square" lIns="0" rIns="0" tIns="0" bIns="0" anchor="t">
            <a:spAutoFit/>
          </a:bodyPr>
          <a:lstStyle/>
          <a:p>
            <a:pPr algn="l">
              <a:lnSpc>
                <a:spcPct val="100000"/>
              </a:lnSpc>
            </a:pPr>
            <a:r>
              <a:rPr sz="1090" b="1" i="0">
                <a:solidFill>
                  <a:srgbClr val="C8A44D"/>
                </a:solidFill>
                <a:latin typeface="Arial"/>
                <a:ea typeface="Arial"/>
                <a:cs typeface="Arial"/>
              </a:rPr>
              <a:t>THE ONE-LINE RULE</a:t>
            </a:r>
          </a:p>
        </p:txBody>
      </p:sp>
      <p:sp>
        <p:nvSpPr>
          <p:cNvPr id="33" name="TextBox 32"/>
          <p:cNvSpPr txBox="1"/>
          <p:nvPr/>
        </p:nvSpPr>
        <p:spPr>
          <a:xfrm>
            <a:off x="990599" y="5391150"/>
            <a:ext cx="9906000" cy="381000"/>
          </a:xfrm>
          <a:prstGeom prst="rect">
            <a:avLst/>
          </a:prstGeom>
          <a:noFill/>
        </p:spPr>
        <p:txBody>
          <a:bodyPr wrap="square" lIns="0" rIns="0" tIns="0" bIns="0" anchor="t">
            <a:spAutoFit/>
          </a:bodyPr>
          <a:lstStyle/>
          <a:p>
            <a:pPr algn="l">
              <a:lnSpc>
                <a:spcPct val="120000"/>
              </a:lnSpc>
            </a:pPr>
            <a:r>
              <a:rPr sz="1449" b="0" i="0">
                <a:solidFill>
                  <a:srgbClr val="FFFFFF"/>
                </a:solidFill>
                <a:latin typeface="Arial"/>
                <a:ea typeface="Arial"/>
                <a:cs typeface="Arial"/>
              </a:rPr>
              <a:t>Build the five columns before any calculation, and never ship a recommendation without its conditions.</a:t>
            </a:r>
          </a:p>
        </p:txBody>
      </p:sp>
      <p:sp>
        <p:nvSpPr>
          <p:cNvPr id="34" name="TextBox 33"/>
          <p:cNvSpPr txBox="1"/>
          <p:nvPr/>
        </p:nvSpPr>
        <p:spPr>
          <a:xfrm>
            <a:off x="762000" y="6572250"/>
            <a:ext cx="7620000" cy="152400"/>
          </a:xfrm>
          <a:prstGeom prst="rect">
            <a:avLst/>
          </a:prstGeom>
          <a:noFill/>
        </p:spPr>
        <p:txBody>
          <a:bodyPr wrap="square" lIns="0" rIns="0" tIns="0" bIns="0" anchor="t">
            <a:spAutoFit/>
          </a:bodyPr>
          <a:lstStyle/>
          <a:p>
            <a:pPr algn="l">
              <a:lnSpc>
                <a:spcPct val="100000"/>
              </a:lnSpc>
            </a:pPr>
            <a:r>
              <a:rPr sz="1102" b="0" i="0">
                <a:solidFill>
                  <a:srgbClr val="8695A8"/>
                </a:solidFill>
                <a:latin typeface="Arial"/>
                <a:ea typeface="Arial"/>
                <a:cs typeface="Arial"/>
              </a:rPr>
              <a:t>Cross-border Ecommerce  ·  Lesson 17  ·  跨境电商概论</a:t>
            </a:r>
          </a:p>
        </p:txBody>
      </p:sp>
      <p:sp>
        <p:nvSpPr>
          <p:cNvPr id="35" name="TextBox 34"/>
          <p:cNvSpPr txBox="1"/>
          <p:nvPr/>
        </p:nvSpPr>
        <p:spPr>
          <a:xfrm>
            <a:off x="9525000" y="6572250"/>
            <a:ext cx="1905000" cy="152400"/>
          </a:xfrm>
          <a:prstGeom prst="rect">
            <a:avLst/>
          </a:prstGeom>
          <a:noFill/>
        </p:spPr>
        <p:txBody>
          <a:bodyPr wrap="square" lIns="0" rIns="0" tIns="0" bIns="0" anchor="t">
            <a:spAutoFit/>
          </a:bodyPr>
          <a:lstStyle/>
          <a:p>
            <a:pPr algn="r">
              <a:lnSpc>
                <a:spcPct val="100000"/>
              </a:lnSpc>
            </a:pPr>
            <a:r>
              <a:rPr sz="1102" b="1" i="0">
                <a:solidFill>
                  <a:srgbClr val="3D7BD9"/>
                </a:solidFill>
                <a:latin typeface="Arial"/>
                <a:ea typeface="Arial"/>
                <a:cs typeface="Arial"/>
              </a:rPr>
              <a:t>06 / 28</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8001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00100"/>
            <a:ext cx="12192000" cy="19050"/>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3850" y="209550"/>
            <a:ext cx="628650" cy="381000"/>
          </a:xfrm>
          <a:prstGeom prst="roundRect">
            <a:avLst>
              <a:gd name="adj" fmla="val 16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323850" y="209550"/>
            <a:ext cx="628650" cy="381000"/>
          </a:xfrm>
          <a:prstGeom prst="rect">
            <a:avLst/>
          </a:prstGeom>
          <a:noFill/>
        </p:spPr>
        <p:txBody>
          <a:bodyPr wrap="none" lIns="0" rIns="0" tIns="0" bIns="0" anchor="ctr">
            <a:spAutoFit/>
          </a:bodyPr>
          <a:lstStyle/>
          <a:p>
            <a:pPr algn="ctr">
              <a:lnSpc>
                <a:spcPct val="100000"/>
              </a:lnSpc>
            </a:pPr>
            <a:r>
              <a:rPr sz="1391" b="1" i="0">
                <a:solidFill>
                  <a:srgbClr val="FFFFFF"/>
                </a:solidFill>
                <a:latin typeface="Arial"/>
                <a:ea typeface="Arial"/>
                <a:cs typeface="Arial"/>
              </a:rPr>
              <a:t>2.3.1</a:t>
            </a:r>
          </a:p>
        </p:txBody>
      </p:sp>
      <p:sp>
        <p:nvSpPr>
          <p:cNvPr id="6" name="TextBox 5"/>
          <p:cNvSpPr txBox="1"/>
          <p:nvPr/>
        </p:nvSpPr>
        <p:spPr>
          <a:xfrm>
            <a:off x="1085850" y="95250"/>
            <a:ext cx="7962900" cy="342900"/>
          </a:xfrm>
          <a:prstGeom prst="rect">
            <a:avLst/>
          </a:prstGeom>
          <a:noFill/>
        </p:spPr>
        <p:txBody>
          <a:bodyPr wrap="square" lIns="0" rIns="0" tIns="0" bIns="0" anchor="t">
            <a:spAutoFit/>
          </a:bodyPr>
          <a:lstStyle/>
          <a:p>
            <a:pPr algn="l">
              <a:lnSpc>
                <a:spcPct val="105000"/>
              </a:lnSpc>
            </a:pPr>
            <a:r>
              <a:rPr sz="2400" b="1" i="0">
                <a:solidFill>
                  <a:srgbClr val="FFFFFF"/>
                </a:solidFill>
                <a:latin typeface="Georgia"/>
                <a:ea typeface="Georgia"/>
                <a:cs typeface="Georgia"/>
              </a:rPr>
              <a:t>Is this B2B, and who is asking</a:t>
            </a:r>
          </a:p>
        </p:txBody>
      </p:sp>
      <p:sp>
        <p:nvSpPr>
          <p:cNvPr id="7" name="TextBox 6"/>
          <p:cNvSpPr txBox="1"/>
          <p:nvPr/>
        </p:nvSpPr>
        <p:spPr>
          <a:xfrm>
            <a:off x="1085850" y="457200"/>
            <a:ext cx="7962900" cy="247649"/>
          </a:xfrm>
          <a:prstGeom prst="rect">
            <a:avLst/>
          </a:prstGeom>
          <a:noFill/>
        </p:spPr>
        <p:txBody>
          <a:bodyPr wrap="square" lIns="0" rIns="0" tIns="0" bIns="0" anchor="t">
            <a:spAutoFit/>
          </a:bodyPr>
          <a:lstStyle/>
          <a:p>
            <a:pPr algn="l">
              <a:lnSpc>
                <a:spcPct val="100000"/>
              </a:lnSpc>
            </a:pPr>
            <a:r>
              <a:rPr sz="1560" b="0" i="0">
                <a:solidFill>
                  <a:srgbClr val="9DB6D6"/>
                </a:solidFill>
                <a:latin typeface="微软雅黑"/>
                <a:ea typeface="微软雅黑"/>
                <a:cs typeface="微软雅黑"/>
              </a:rPr>
              <a:t>这是 B2B 吗，问话的是谁</a:t>
            </a:r>
          </a:p>
        </p:txBody>
      </p:sp>
      <p:sp>
        <p:nvSpPr>
          <p:cNvPr id="8" name="TextBox 7"/>
          <p:cNvSpPr txBox="1"/>
          <p:nvPr/>
        </p:nvSpPr>
        <p:spPr>
          <a:xfrm>
            <a:off x="8572500" y="266700"/>
            <a:ext cx="3295650" cy="247649"/>
          </a:xfrm>
          <a:prstGeom prst="rect">
            <a:avLst/>
          </a:prstGeom>
          <a:noFill/>
        </p:spPr>
        <p:txBody>
          <a:bodyPr wrap="square" lIns="0" rIns="0" tIns="0" bIns="0" anchor="t">
            <a:spAutoFit/>
          </a:bodyPr>
          <a:lstStyle/>
          <a:p>
            <a:pPr algn="r">
              <a:lnSpc>
                <a:spcPct val="100000"/>
              </a:lnSpc>
            </a:pPr>
            <a:r>
              <a:rPr sz="1218" b="0" i="0">
                <a:solidFill>
                  <a:srgbClr val="7E99BD"/>
                </a:solidFill>
                <a:latin typeface="Arial"/>
                <a:ea typeface="Arial"/>
                <a:cs typeface="Arial"/>
              </a:rPr>
              <a:t>§2.3.1  ·  definition and verification</a:t>
            </a:r>
          </a:p>
        </p:txBody>
      </p:sp>
      <p:sp>
        <p:nvSpPr>
          <p:cNvPr id="9" name="TextBox 8"/>
          <p:cNvSpPr txBox="1"/>
          <p:nvPr/>
        </p:nvSpPr>
        <p:spPr>
          <a:xfrm>
            <a:off x="762000" y="971550"/>
            <a:ext cx="10668000" cy="247649"/>
          </a:xfrm>
          <a:prstGeom prst="rect">
            <a:avLst/>
          </a:prstGeom>
          <a:noFill/>
        </p:spPr>
        <p:txBody>
          <a:bodyPr wrap="square" lIns="0" rIns="0" tIns="0" bIns="0" anchor="t">
            <a:spAutoFit/>
          </a:bodyPr>
          <a:lstStyle/>
          <a:p>
            <a:pPr algn="l">
              <a:lnSpc>
                <a:spcPct val="115000"/>
              </a:lnSpc>
            </a:pPr>
            <a:r>
              <a:rPr sz="1391" b="1" i="0">
                <a:solidFill>
                  <a:srgbClr val="0E2A47"/>
                </a:solidFill>
                <a:latin typeface="Georgia"/>
                <a:ea typeface="Georgia"/>
                <a:cs typeface="Georgia"/>
              </a:rPr>
              <a:t>The textbook defines B2B as transactions between enterprises — manufacturer with wholesaler, wholesaler with retailer — typically larger in quantity, more detailed in specification and longer in lead time, with continuing supply needed when the purchase feeds repeated production.</a:t>
            </a:r>
          </a:p>
        </p:txBody>
      </p:sp>
      <p:sp>
        <p:nvSpPr>
          <p:cNvPr id="10" name="TextBox 9"/>
          <p:cNvSpPr txBox="1"/>
          <p:nvPr/>
        </p:nvSpPr>
        <p:spPr>
          <a:xfrm>
            <a:off x="762000" y="1276350"/>
            <a:ext cx="10668000" cy="209550"/>
          </a:xfrm>
          <a:prstGeom prst="rect">
            <a:avLst/>
          </a:prstGeom>
          <a:noFill/>
        </p:spPr>
        <p:txBody>
          <a:bodyPr wrap="square" lIns="0" rIns="0" tIns="0" bIns="0" anchor="t">
            <a:spAutoFit/>
          </a:bodyPr>
          <a:lstStyle/>
          <a:p>
            <a:pPr algn="l">
              <a:lnSpc>
                <a:spcPct val="110000"/>
              </a:lnSpc>
            </a:pPr>
            <a:r>
              <a:rPr sz="1200" b="0" i="0">
                <a:solidFill>
                  <a:srgbClr val="1B4F9C"/>
                </a:solidFill>
                <a:latin typeface="微软雅黑"/>
                <a:ea typeface="微软雅黑"/>
                <a:cs typeface="微软雅黑"/>
              </a:rPr>
              <a:t>教材把 B2B 定义为企业之间的交易，如制造商与批发商、批发商与零售商之间。它通常数量更大、规格更多、交期更长；若用于重复生产，采购方还可能需要持续供货。</a:t>
            </a:r>
          </a:p>
        </p:txBody>
      </p:sp>
      <p:graphicFrame>
        <p:nvGraphicFramePr>
          <p:cNvPr id="11" name="Table 10"/>
          <p:cNvGraphicFramePr>
            <a:graphicFrameLocks noGrp="1"/>
          </p:cNvGraphicFramePr>
          <p:nvPr/>
        </p:nvGraphicFramePr>
        <p:xfrm>
          <a:off x="762000" y="1600200"/>
          <a:ext cx="10668000" cy="2812161"/>
        </p:xfrm>
        <a:graphic>
          <a:graphicData uri="http://schemas.openxmlformats.org/drawingml/2006/table">
            <a:tbl>
              <a:tblPr>
                <a:tableStyleId>{5C22544A-7EE6-4342-B048-85BDC9FD1C3A}</a:tableStyleId>
              </a:tblPr>
              <a:tblGrid>
                <a:gridCol w="2476500"/>
                <a:gridCol w="4572000"/>
                <a:gridCol w="3619500"/>
              </a:tblGrid>
              <a:tr h="395097">
                <a:tc>
                  <a:txBody>
                    <a:bodyPr wrap="square"/>
                    <a:lstStyle/>
                    <a:p>
                      <a:r>
                        <a:rPr sz="1102" b="1">
                          <a:solidFill>
                            <a:srgbClr val="FFFFFF"/>
                          </a:solidFill>
                          <a:latin typeface="Arial"/>
                          <a:ea typeface="Arial"/>
                          <a:cs typeface="Arial"/>
                        </a:rPr>
                        <a:t>Test 判据</a:t>
                      </a:r>
                    </a:p>
                    <a:p>
                      <a:r>
                        <a:rPr sz="940">
                          <a:solidFill>
                            <a:srgbClr val="9DB6D6"/>
                          </a:solidFill>
                          <a:latin typeface="微软雅黑"/>
                          <a:ea typeface="微软雅黑"/>
                          <a:cs typeface="微软雅黑"/>
                        </a:rPr>
                        <a:t>判据</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Evidence in this inquiry 本询盘中的证据</a:t>
                      </a:r>
                    </a:p>
                    <a:p>
                      <a:r>
                        <a:rPr sz="940">
                          <a:solidFill>
                            <a:srgbClr val="9DB6D6"/>
                          </a:solidFill>
                          <a:latin typeface="微软雅黑"/>
                          <a:ea typeface="微软雅黑"/>
                          <a:cs typeface="微软雅黑"/>
                        </a:rPr>
                        <a:t>证据</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Verdict 判定</a:t>
                      </a:r>
                    </a:p>
                    <a:p>
                      <a:r>
                        <a:rPr sz="940">
                          <a:solidFill>
                            <a:srgbClr val="9DB6D6"/>
                          </a:solidFill>
                          <a:latin typeface="微软雅黑"/>
                          <a:ea typeface="微软雅黑"/>
                          <a:cs typeface="微软雅黑"/>
                        </a:rPr>
                        <a:t>判定</a:t>
                      </a:r>
                    </a:p>
                  </a:txBody>
                  <a:tcPr marL="95250" marR="95250" marT="38100" marB="38100" anchor="ctr">
                    <a:solidFill>
                      <a:srgbClr val="0E2A47"/>
                    </a:solidFill>
                  </a:tcPr>
                </a:tc>
              </a:tr>
              <a:tr h="604266">
                <a:tc>
                  <a:txBody>
                    <a:bodyPr wrap="square"/>
                    <a:lstStyle/>
                    <a:p>
                      <a:pPr algn="l"/>
                      <a:r>
                        <a:rPr sz="1183" b="1">
                          <a:solidFill>
                            <a:srgbClr val="0E2A47"/>
                          </a:solidFill>
                          <a:latin typeface="Arial"/>
                          <a:ea typeface="Arial"/>
                          <a:cs typeface="Arial"/>
                        </a:rPr>
                        <a:t>Larger quantity</a:t>
                      </a:r>
                    </a:p>
                    <a:p>
                      <a:pPr algn="l"/>
                      <a:r>
                        <a:rPr sz="1031">
                          <a:solidFill>
                            <a:srgbClr val="46586D"/>
                          </a:solidFill>
                          <a:latin typeface="微软雅黑"/>
                          <a:ea typeface="微软雅黑"/>
                          <a:cs typeface="微软雅黑"/>
                        </a:rPr>
                        <a:t>数量更大</a:t>
                      </a:r>
                    </a:p>
                  </a:txBody>
                  <a:tcPr marL="95250" marR="95250" marT="28575" marB="28575" anchor="ctr">
                    <a:solidFill>
                      <a:srgbClr val="FFFFFF"/>
                    </a:solidFill>
                  </a:tcPr>
                </a:tc>
                <a:tc>
                  <a:txBody>
                    <a:bodyPr wrap="square"/>
                    <a:lstStyle/>
                    <a:p>
                      <a:pPr algn="l"/>
                      <a:r>
                        <a:rPr sz="1183" b="0">
                          <a:solidFill>
                            <a:srgbClr val="12202E"/>
                          </a:solidFill>
                          <a:latin typeface="Arial"/>
                          <a:ea typeface="Arial"/>
                          <a:cs typeface="Arial"/>
                        </a:rPr>
                        <a:t>20,000 sets in one inquiry</a:t>
                      </a:r>
                    </a:p>
                    <a:p>
                      <a:pPr algn="l"/>
                      <a:r>
                        <a:rPr sz="1031">
                          <a:solidFill>
                            <a:srgbClr val="46586D"/>
                          </a:solidFill>
                          <a:latin typeface="微软雅黑"/>
                          <a:ea typeface="微软雅黑"/>
                          <a:cs typeface="微软雅黑"/>
                        </a:rPr>
                        <a:t>一封询盘 2 万套</a:t>
                      </a:r>
                    </a:p>
                  </a:txBody>
                  <a:tcPr marL="95250" marR="95250" marT="28575" marB="28575" anchor="ctr">
                    <a:solidFill>
                      <a:srgbClr val="FFFFFF"/>
                    </a:solidFill>
                  </a:tcPr>
                </a:tc>
                <a:tc>
                  <a:txBody>
                    <a:bodyPr wrap="square"/>
                    <a:lstStyle/>
                    <a:p>
                      <a:pPr algn="l"/>
                      <a:r>
                        <a:rPr sz="1183" b="0">
                          <a:solidFill>
                            <a:srgbClr val="12202E"/>
                          </a:solidFill>
                          <a:latin typeface="Arial"/>
                          <a:ea typeface="Arial"/>
                          <a:cs typeface="Arial"/>
                        </a:rPr>
                        <a:t>Test 1 passes</a:t>
                      </a:r>
                    </a:p>
                    <a:p>
                      <a:pPr algn="l"/>
                      <a:r>
                        <a:rPr sz="1031">
                          <a:solidFill>
                            <a:srgbClr val="46586D"/>
                          </a:solidFill>
                          <a:latin typeface="微软雅黑"/>
                          <a:ea typeface="微软雅黑"/>
                          <a:cs typeface="微软雅黑"/>
                        </a:rPr>
                        <a:t>第 1 项通过</a:t>
                      </a:r>
                    </a:p>
                  </a:txBody>
                  <a:tcPr marL="95250" marR="95250" marT="28575" marB="28575" anchor="ctr">
                    <a:solidFill>
                      <a:srgbClr val="FFFFFF"/>
                    </a:solidFill>
                  </a:tcPr>
                </a:tc>
              </a:tr>
              <a:tr h="604266">
                <a:tc>
                  <a:txBody>
                    <a:bodyPr wrap="square"/>
                    <a:lstStyle/>
                    <a:p>
                      <a:pPr algn="l"/>
                      <a:r>
                        <a:rPr sz="1183" b="1">
                          <a:solidFill>
                            <a:srgbClr val="0E2A47"/>
                          </a:solidFill>
                          <a:latin typeface="Arial"/>
                          <a:ea typeface="Arial"/>
                          <a:cs typeface="Arial"/>
                        </a:rPr>
                        <a:t>More specification</a:t>
                      </a:r>
                    </a:p>
                    <a:p>
                      <a:pPr algn="l"/>
                      <a:r>
                        <a:rPr sz="1031">
                          <a:solidFill>
                            <a:srgbClr val="46586D"/>
                          </a:solidFill>
                          <a:latin typeface="微软雅黑"/>
                          <a:ea typeface="微软雅黑"/>
                          <a:cs typeface="微软雅黑"/>
                        </a:rPr>
                        <a:t>规格更多</a:t>
                      </a:r>
                    </a:p>
                  </a:txBody>
                  <a:tcPr marL="95250" marR="95250" marT="28575" marB="28575" anchor="ctr">
                    <a:solidFill>
                      <a:srgbClr val="F5F8FC"/>
                    </a:solidFill>
                  </a:tcPr>
                </a:tc>
                <a:tc>
                  <a:txBody>
                    <a:bodyPr wrap="square"/>
                    <a:lstStyle/>
                    <a:p>
                      <a:pPr algn="l"/>
                      <a:r>
                        <a:rPr sz="1183" b="0">
                          <a:solidFill>
                            <a:srgbClr val="12202E"/>
                          </a:solidFill>
                          <a:latin typeface="Arial"/>
                          <a:ea typeface="Arial"/>
                          <a:cs typeface="Arial"/>
                        </a:rPr>
                        <a:t>Custom colour temperature and mounting holes</a:t>
                      </a:r>
                    </a:p>
                    <a:p>
                      <a:pPr algn="l"/>
                      <a:r>
                        <a:rPr sz="1031">
                          <a:solidFill>
                            <a:srgbClr val="46586D"/>
                          </a:solidFill>
                          <a:latin typeface="微软雅黑"/>
                          <a:ea typeface="微软雅黑"/>
                          <a:cs typeface="微软雅黑"/>
                        </a:rPr>
                        <a:t>定制色温与安装孔位</a:t>
                      </a:r>
                    </a:p>
                  </a:txBody>
                  <a:tcPr marL="95250" marR="95250" marT="28575" marB="28575" anchor="ctr">
                    <a:solidFill>
                      <a:srgbClr val="F5F8FC"/>
                    </a:solidFill>
                  </a:tcPr>
                </a:tc>
                <a:tc>
                  <a:txBody>
                    <a:bodyPr wrap="square"/>
                    <a:lstStyle/>
                    <a:p>
                      <a:pPr algn="l"/>
                      <a:r>
                        <a:rPr sz="1183" b="0">
                          <a:solidFill>
                            <a:srgbClr val="12202E"/>
                          </a:solidFill>
                          <a:latin typeface="Arial"/>
                          <a:ea typeface="Arial"/>
                          <a:cs typeface="Arial"/>
                        </a:rPr>
                        <a:t>Test 2 passes</a:t>
                      </a:r>
                    </a:p>
                    <a:p>
                      <a:pPr algn="l"/>
                      <a:r>
                        <a:rPr sz="1031">
                          <a:solidFill>
                            <a:srgbClr val="46586D"/>
                          </a:solidFill>
                          <a:latin typeface="微软雅黑"/>
                          <a:ea typeface="微软雅黑"/>
                          <a:cs typeface="微软雅黑"/>
                        </a:rPr>
                        <a:t>第 2 项通过</a:t>
                      </a:r>
                    </a:p>
                  </a:txBody>
                  <a:tcPr marL="95250" marR="95250" marT="28575" marB="28575" anchor="ctr">
                    <a:solidFill>
                      <a:srgbClr val="F5F8FC"/>
                    </a:solidFill>
                  </a:tcPr>
                </a:tc>
              </a:tr>
              <a:tr h="604266">
                <a:tc>
                  <a:txBody>
                    <a:bodyPr wrap="square"/>
                    <a:lstStyle/>
                    <a:p>
                      <a:pPr algn="l"/>
                      <a:r>
                        <a:rPr sz="1183" b="1">
                          <a:solidFill>
                            <a:srgbClr val="0E2A47"/>
                          </a:solidFill>
                          <a:latin typeface="Arial"/>
                          <a:ea typeface="Arial"/>
                          <a:cs typeface="Arial"/>
                        </a:rPr>
                        <a:t>Longer lead time</a:t>
                      </a:r>
                    </a:p>
                    <a:p>
                      <a:pPr algn="l"/>
                      <a:r>
                        <a:rPr sz="1031">
                          <a:solidFill>
                            <a:srgbClr val="46586D"/>
                          </a:solidFill>
                          <a:latin typeface="微软雅黑"/>
                          <a:ea typeface="微软雅黑"/>
                          <a:cs typeface="微软雅黑"/>
                        </a:rPr>
                        <a:t>交期更长</a:t>
                      </a:r>
                    </a:p>
                  </a:txBody>
                  <a:tcPr marL="95250" marR="95250" marT="28575" marB="28575" anchor="ctr">
                    <a:solidFill>
                      <a:srgbClr val="FFFFFF"/>
                    </a:solidFill>
                  </a:tcPr>
                </a:tc>
                <a:tc>
                  <a:txBody>
                    <a:bodyPr wrap="square"/>
                    <a:lstStyle/>
                    <a:p>
                      <a:pPr algn="l"/>
                      <a:r>
                        <a:rPr sz="1183" b="0">
                          <a:solidFill>
                            <a:srgbClr val="12202E"/>
                          </a:solidFill>
                          <a:latin typeface="Arial"/>
                          <a:ea typeface="Arial"/>
                          <a:cs typeface="Arial"/>
                        </a:rPr>
                        <a:t>45 days, shipped in three batches</a:t>
                      </a:r>
                    </a:p>
                    <a:p>
                      <a:pPr algn="l"/>
                      <a:r>
                        <a:rPr sz="1031">
                          <a:solidFill>
                            <a:srgbClr val="46586D"/>
                          </a:solidFill>
                          <a:latin typeface="微软雅黑"/>
                          <a:ea typeface="微软雅黑"/>
                          <a:cs typeface="微软雅黑"/>
                        </a:rPr>
                        <a:t>45 天，分三批出货</a:t>
                      </a:r>
                    </a:p>
                  </a:txBody>
                  <a:tcPr marL="95250" marR="95250" marT="28575" marB="28575" anchor="ctr">
                    <a:solidFill>
                      <a:srgbClr val="FFFFFF"/>
                    </a:solidFill>
                  </a:tcPr>
                </a:tc>
                <a:tc>
                  <a:txBody>
                    <a:bodyPr wrap="square"/>
                    <a:lstStyle/>
                    <a:p>
                      <a:pPr algn="l"/>
                      <a:r>
                        <a:rPr sz="1183" b="0">
                          <a:solidFill>
                            <a:srgbClr val="12202E"/>
                          </a:solidFill>
                          <a:latin typeface="Arial"/>
                          <a:ea typeface="Arial"/>
                          <a:cs typeface="Arial"/>
                        </a:rPr>
                        <a:t>Tests 3 and 4 pass</a:t>
                      </a:r>
                    </a:p>
                    <a:p>
                      <a:pPr algn="l"/>
                      <a:r>
                        <a:rPr sz="1031">
                          <a:solidFill>
                            <a:srgbClr val="46586D"/>
                          </a:solidFill>
                          <a:latin typeface="微软雅黑"/>
                          <a:ea typeface="微软雅黑"/>
                          <a:cs typeface="微软雅黑"/>
                        </a:rPr>
                        <a:t>第 3、4 项通过</a:t>
                      </a:r>
                    </a:p>
                  </a:txBody>
                  <a:tcPr marL="95250" marR="95250" marT="28575" marB="28575" anchor="ctr">
                    <a:solidFill>
                      <a:srgbClr val="FFFFFF"/>
                    </a:solidFill>
                  </a:tcPr>
                </a:tc>
              </a:tr>
              <a:tr h="604266">
                <a:tc>
                  <a:txBody>
                    <a:bodyPr wrap="square"/>
                    <a:lstStyle/>
                    <a:p>
                      <a:pPr algn="l"/>
                      <a:r>
                        <a:rPr sz="1183" b="1">
                          <a:solidFill>
                            <a:srgbClr val="0E2A47"/>
                          </a:solidFill>
                          <a:latin typeface="Arial"/>
                          <a:ea typeface="Arial"/>
                          <a:cs typeface="Arial"/>
                        </a:rPr>
                        <a:t>Counterparty</a:t>
                      </a:r>
                    </a:p>
                    <a:p>
                      <a:pPr algn="l"/>
                      <a:r>
                        <a:rPr sz="1031">
                          <a:solidFill>
                            <a:srgbClr val="46586D"/>
                          </a:solidFill>
                          <a:latin typeface="微软雅黑"/>
                          <a:ea typeface="微软雅黑"/>
                          <a:cs typeface="微软雅黑"/>
                        </a:rPr>
                        <a:t>交易主体</a:t>
                      </a:r>
                    </a:p>
                  </a:txBody>
                  <a:tcPr marL="95250" marR="95250" marT="28575" marB="28575" anchor="ctr">
                    <a:solidFill>
                      <a:srgbClr val="F5F8FC"/>
                    </a:solidFill>
                  </a:tcPr>
                </a:tc>
                <a:tc>
                  <a:txBody>
                    <a:bodyPr wrap="square"/>
                    <a:lstStyle/>
                    <a:p>
                      <a:pPr algn="l"/>
                      <a:r>
                        <a:rPr sz="1183" b="0">
                          <a:solidFill>
                            <a:srgbClr val="12202E"/>
                          </a:solidFill>
                          <a:latin typeface="Arial"/>
                          <a:ea typeface="Arial"/>
                          <a:cs typeface="Arial"/>
                        </a:rPr>
                        <a:t>Calling itself a hotel procurement team is not verification</a:t>
                      </a:r>
                    </a:p>
                    <a:p>
                      <a:pPr algn="l"/>
                      <a:r>
                        <a:rPr sz="1031">
                          <a:solidFill>
                            <a:srgbClr val="46586D"/>
                          </a:solidFill>
                          <a:latin typeface="微软雅黑"/>
                          <a:ea typeface="微软雅黑"/>
                          <a:cs typeface="微软雅黑"/>
                        </a:rPr>
                        <a:t>自称酒店采购团队不是核实</a:t>
                      </a:r>
                    </a:p>
                  </a:txBody>
                  <a:tcPr marL="95250" marR="95250" marT="28575" marB="28575" anchor="ctr">
                    <a:solidFill>
                      <a:srgbClr val="F5F8FC"/>
                    </a:solidFill>
                  </a:tcPr>
                </a:tc>
                <a:tc>
                  <a:txBody>
                    <a:bodyPr wrap="square"/>
                    <a:lstStyle/>
                    <a:p>
                      <a:pPr algn="l"/>
                      <a:r>
                        <a:rPr sz="1183" b="0">
                          <a:solidFill>
                            <a:srgbClr val="12202E"/>
                          </a:solidFill>
                          <a:latin typeface="Arial"/>
                          <a:ea typeface="Arial"/>
                          <a:cs typeface="Arial"/>
                        </a:rPr>
                        <a:t>Test 5 is not in the email</a:t>
                      </a:r>
                    </a:p>
                    <a:p>
                      <a:pPr algn="l"/>
                      <a:r>
                        <a:rPr sz="1031">
                          <a:solidFill>
                            <a:srgbClr val="46586D"/>
                          </a:solidFill>
                          <a:latin typeface="微软雅黑"/>
                          <a:ea typeface="微软雅黑"/>
                          <a:cs typeface="微软雅黑"/>
                        </a:rPr>
                        <a:t>第 5 项不在邮件里</a:t>
                      </a:r>
                    </a:p>
                  </a:txBody>
                  <a:tcPr marL="95250" marR="95250" marT="28575" marB="28575" anchor="ctr">
                    <a:solidFill>
                      <a:srgbClr val="F5F8FC"/>
                    </a:solidFill>
                  </a:tcPr>
                </a:tc>
              </a:tr>
            </a:tbl>
          </a:graphicData>
        </a:graphic>
      </p:graphicFrame>
      <p:sp>
        <p:nvSpPr>
          <p:cNvPr id="12" name="Rounded Rectangle 11"/>
          <p:cNvSpPr/>
          <p:nvPr/>
        </p:nvSpPr>
        <p:spPr>
          <a:xfrm>
            <a:off x="762000" y="3924300"/>
            <a:ext cx="5143500" cy="1981199"/>
          </a:xfrm>
          <a:prstGeom prst="roundRect">
            <a:avLst>
              <a:gd name="adj" fmla="val 4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90599" y="4038600"/>
            <a:ext cx="4667250" cy="190500"/>
          </a:xfrm>
          <a:prstGeom prst="rect">
            <a:avLst/>
          </a:prstGeom>
          <a:noFill/>
        </p:spPr>
        <p:txBody>
          <a:bodyPr wrap="square" lIns="0" rIns="0" tIns="0" bIns="0" anchor="t">
            <a:spAutoFit/>
          </a:bodyPr>
          <a:lstStyle/>
          <a:p>
            <a:pPr algn="l">
              <a:lnSpc>
                <a:spcPct val="100000"/>
              </a:lnSpc>
            </a:pPr>
            <a:r>
              <a:rPr sz="1090" b="1" i="0">
                <a:solidFill>
                  <a:srgbClr val="2E7D5B"/>
                </a:solidFill>
                <a:latin typeface="Arial"/>
                <a:ea typeface="Arial"/>
                <a:cs typeface="Arial"/>
              </a:rPr>
              <a:t>HOW TO VERIFY  ·  如何核实</a:t>
            </a:r>
          </a:p>
        </p:txBody>
      </p:sp>
      <p:sp>
        <p:nvSpPr>
          <p:cNvPr id="14" name="Oval 13"/>
          <p:cNvSpPr/>
          <p:nvPr/>
        </p:nvSpPr>
        <p:spPr>
          <a:xfrm>
            <a:off x="1000125" y="4368500"/>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143000" y="4305300"/>
            <a:ext cx="4514850" cy="433389"/>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Check the domain, company registration, invitations to audit, and payment records — independently.</a:t>
            </a:r>
          </a:p>
        </p:txBody>
      </p:sp>
      <p:sp>
        <p:nvSpPr>
          <p:cNvPr id="16" name="TextBox 15"/>
          <p:cNvSpPr txBox="1"/>
          <p:nvPr/>
        </p:nvSpPr>
        <p:spPr>
          <a:xfrm>
            <a:off x="1143000" y="4687132"/>
            <a:ext cx="4514850" cy="227380"/>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独立核实域名、公司注册信息、验厂邀请与付款记录。</a:t>
            </a:r>
          </a:p>
        </p:txBody>
      </p:sp>
      <p:sp>
        <p:nvSpPr>
          <p:cNvPr id="17" name="Oval 16"/>
          <p:cNvSpPr/>
          <p:nvPr/>
        </p:nvSpPr>
        <p:spPr>
          <a:xfrm>
            <a:off x="1000125" y="5055025"/>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143000" y="4991825"/>
            <a:ext cx="4514850" cy="235744"/>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Score the inquiry on the features first, then verify, then quote.</a:t>
            </a:r>
          </a:p>
        </p:txBody>
      </p:sp>
      <p:sp>
        <p:nvSpPr>
          <p:cNvPr id="19" name="TextBox 18"/>
          <p:cNvSpPr txBox="1"/>
          <p:nvPr/>
        </p:nvSpPr>
        <p:spPr>
          <a:xfrm>
            <a:off x="1143000" y="5187503"/>
            <a:ext cx="4514850" cy="227380"/>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先用特征给询盘打分，再核实，然后才报价。</a:t>
            </a:r>
          </a:p>
        </p:txBody>
      </p:sp>
      <p:sp>
        <p:nvSpPr>
          <p:cNvPr id="20" name="Rounded Rectangle 19"/>
          <p:cNvSpPr/>
          <p:nvPr/>
        </p:nvSpPr>
        <p:spPr>
          <a:xfrm>
            <a:off x="6286500" y="3924300"/>
            <a:ext cx="5143500" cy="1981199"/>
          </a:xfrm>
          <a:prstGeom prst="roundRect">
            <a:avLst>
              <a:gd name="adj" fmla="val 4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515100" y="4038600"/>
            <a:ext cx="4667250" cy="190500"/>
          </a:xfrm>
          <a:prstGeom prst="rect">
            <a:avLst/>
          </a:prstGeom>
          <a:noFill/>
        </p:spPr>
        <p:txBody>
          <a:bodyPr wrap="square" lIns="0" rIns="0" tIns="0" bIns="0" anchor="t">
            <a:spAutoFit/>
          </a:bodyPr>
          <a:lstStyle/>
          <a:p>
            <a:pPr algn="l">
              <a:lnSpc>
                <a:spcPct val="100000"/>
              </a:lnSpc>
            </a:pPr>
            <a:r>
              <a:rPr sz="1090" b="1" i="0">
                <a:solidFill>
                  <a:srgbClr val="B04A45"/>
                </a:solidFill>
                <a:latin typeface="Arial"/>
                <a:ea typeface="Arial"/>
                <a:cs typeface="Arial"/>
              </a:rPr>
              <a:t>CONDITIONS AND LIMITS  ·  条件与限制</a:t>
            </a:r>
          </a:p>
        </p:txBody>
      </p:sp>
      <p:sp>
        <p:nvSpPr>
          <p:cNvPr id="22" name="Oval 21"/>
          <p:cNvSpPr/>
          <p:nvPr/>
        </p:nvSpPr>
        <p:spPr>
          <a:xfrm>
            <a:off x="6524625" y="4368500"/>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667500" y="4305300"/>
            <a:ext cx="4514850" cy="433389"/>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Public registration and a platform badge are evidence, not authority or solvency.</a:t>
            </a:r>
          </a:p>
        </p:txBody>
      </p:sp>
      <p:sp>
        <p:nvSpPr>
          <p:cNvPr id="24" name="TextBox 23"/>
          <p:cNvSpPr txBox="1"/>
          <p:nvPr/>
        </p:nvSpPr>
        <p:spPr>
          <a:xfrm>
            <a:off x="6667500" y="4687132"/>
            <a:ext cx="4514850" cy="227380"/>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公开注册信息与平台标识是证据，不是权限或偿付能力的证明。</a:t>
            </a:r>
          </a:p>
        </p:txBody>
      </p:sp>
      <p:sp>
        <p:nvSpPr>
          <p:cNvPr id="25" name="Oval 24"/>
          <p:cNvSpPr/>
          <p:nvPr/>
        </p:nvSpPr>
        <p:spPr>
          <a:xfrm>
            <a:off x="6524625" y="5055025"/>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6667500" y="4991825"/>
            <a:ext cx="4514850" cy="235744"/>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A purchase order and a deposit are stronger evidence than either.</a:t>
            </a:r>
          </a:p>
        </p:txBody>
      </p:sp>
      <p:sp>
        <p:nvSpPr>
          <p:cNvPr id="27" name="TextBox 26"/>
          <p:cNvSpPr txBox="1"/>
          <p:nvPr/>
        </p:nvSpPr>
        <p:spPr>
          <a:xfrm>
            <a:off x="6667500" y="5187503"/>
            <a:ext cx="4514850" cy="227380"/>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采购订单与定金比这两者都更有力。</a:t>
            </a:r>
          </a:p>
        </p:txBody>
      </p:sp>
      <p:sp>
        <p:nvSpPr>
          <p:cNvPr id="28" name="Rectangle 27"/>
          <p:cNvSpPr/>
          <p:nvPr/>
        </p:nvSpPr>
        <p:spPr>
          <a:xfrm>
            <a:off x="762000" y="5981700"/>
            <a:ext cx="38100" cy="438150"/>
          </a:xfrm>
          <a:prstGeom prst="rect">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800100" y="5981700"/>
            <a:ext cx="10629900" cy="438150"/>
          </a:xfrm>
          <a:prstGeom prst="rect">
            <a:avLst/>
          </a:prstGeom>
          <a:solidFill>
            <a:srgbClr val="E9F0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952500" y="6057900"/>
            <a:ext cx="10287000" cy="190500"/>
          </a:xfrm>
          <a:prstGeom prst="rect">
            <a:avLst/>
          </a:prstGeom>
          <a:noFill/>
        </p:spPr>
        <p:txBody>
          <a:bodyPr wrap="square" lIns="0" rIns="0" tIns="0" bIns="0" anchor="t">
            <a:spAutoFit/>
          </a:bodyPr>
          <a:lstStyle/>
          <a:p>
            <a:pPr algn="l">
              <a:lnSpc>
                <a:spcPct val="115000"/>
              </a:lnSpc>
            </a:pPr>
            <a:r>
              <a:rPr sz="1334" b="1" i="0">
                <a:solidFill>
                  <a:srgbClr val="0E2A47"/>
                </a:solidFill>
                <a:latin typeface="Arial"/>
                <a:ea typeface="Arial"/>
                <a:cs typeface="Arial"/>
              </a:rPr>
              <a:t>B2B is not a synonym for a large order. A wealthy individual buying an entire kitchen is still B2C.</a:t>
            </a:r>
          </a:p>
        </p:txBody>
      </p:sp>
      <p:sp>
        <p:nvSpPr>
          <p:cNvPr id="31" name="TextBox 30"/>
          <p:cNvSpPr txBox="1"/>
          <p:nvPr/>
        </p:nvSpPr>
        <p:spPr>
          <a:xfrm>
            <a:off x="952500" y="6286500"/>
            <a:ext cx="10287000" cy="171450"/>
          </a:xfrm>
          <a:prstGeom prst="rect">
            <a:avLst/>
          </a:prstGeom>
          <a:noFill/>
        </p:spPr>
        <p:txBody>
          <a:bodyPr wrap="square" lIns="0" rIns="0" tIns="0" bIns="0" anchor="t">
            <a:spAutoFit/>
          </a:bodyPr>
          <a:lstStyle/>
          <a:p>
            <a:pPr algn="l">
              <a:lnSpc>
                <a:spcPct val="115000"/>
              </a:lnSpc>
            </a:pPr>
            <a:r>
              <a:rPr sz="1200" b="0" i="0">
                <a:solidFill>
                  <a:srgbClr val="46586D"/>
                </a:solidFill>
                <a:latin typeface="微软雅黑"/>
                <a:ea typeface="微软雅黑"/>
                <a:cs typeface="微软雅黑"/>
              </a:rPr>
              <a:t>B2B 不是大额订单的同义词；一位富裕个人买家买整套厨房，仍然是 B2C。</a:t>
            </a:r>
          </a:p>
        </p:txBody>
      </p:sp>
      <p:sp>
        <p:nvSpPr>
          <p:cNvPr id="32" name="TextBox 31"/>
          <p:cNvSpPr txBox="1"/>
          <p:nvPr/>
        </p:nvSpPr>
        <p:spPr>
          <a:xfrm>
            <a:off x="762000" y="6572250"/>
            <a:ext cx="7620000" cy="152400"/>
          </a:xfrm>
          <a:prstGeom prst="rect">
            <a:avLst/>
          </a:prstGeom>
          <a:noFill/>
        </p:spPr>
        <p:txBody>
          <a:bodyPr wrap="square" lIns="0" rIns="0" tIns="0" bIns="0" anchor="t">
            <a:spAutoFit/>
          </a:bodyPr>
          <a:lstStyle/>
          <a:p>
            <a:pPr algn="l">
              <a:lnSpc>
                <a:spcPct val="100000"/>
              </a:lnSpc>
            </a:pPr>
            <a:r>
              <a:rPr sz="1102" b="0" i="0">
                <a:solidFill>
                  <a:srgbClr val="8695A8"/>
                </a:solidFill>
                <a:latin typeface="Arial"/>
                <a:ea typeface="Arial"/>
                <a:cs typeface="Arial"/>
              </a:rPr>
              <a:t>Cross-border Ecommerce  ·  Lesson 17  ·  跨境电商概论</a:t>
            </a:r>
          </a:p>
        </p:txBody>
      </p:sp>
      <p:sp>
        <p:nvSpPr>
          <p:cNvPr id="33" name="TextBox 32"/>
          <p:cNvSpPr txBox="1"/>
          <p:nvPr/>
        </p:nvSpPr>
        <p:spPr>
          <a:xfrm>
            <a:off x="9525000" y="6572250"/>
            <a:ext cx="1905000" cy="152400"/>
          </a:xfrm>
          <a:prstGeom prst="rect">
            <a:avLst/>
          </a:prstGeom>
          <a:noFill/>
        </p:spPr>
        <p:txBody>
          <a:bodyPr wrap="square" lIns="0" rIns="0" tIns="0" bIns="0" anchor="t">
            <a:spAutoFit/>
          </a:bodyPr>
          <a:lstStyle/>
          <a:p>
            <a:pPr algn="r">
              <a:lnSpc>
                <a:spcPct val="100000"/>
              </a:lnSpc>
            </a:pPr>
            <a:r>
              <a:rPr sz="1102" b="1" i="0">
                <a:solidFill>
                  <a:srgbClr val="3D7BD9"/>
                </a:solidFill>
                <a:latin typeface="Arial"/>
                <a:ea typeface="Arial"/>
                <a:cs typeface="Arial"/>
              </a:rPr>
              <a:t>07 / 28</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8001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00100"/>
            <a:ext cx="12192000" cy="19050"/>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3850" y="209550"/>
            <a:ext cx="628650" cy="381000"/>
          </a:xfrm>
          <a:prstGeom prst="roundRect">
            <a:avLst>
              <a:gd name="adj" fmla="val 16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323850" y="209550"/>
            <a:ext cx="628650" cy="381000"/>
          </a:xfrm>
          <a:prstGeom prst="rect">
            <a:avLst/>
          </a:prstGeom>
          <a:noFill/>
        </p:spPr>
        <p:txBody>
          <a:bodyPr wrap="none" lIns="0" rIns="0" tIns="0" bIns="0" anchor="ctr">
            <a:spAutoFit/>
          </a:bodyPr>
          <a:lstStyle/>
          <a:p>
            <a:pPr algn="ctr">
              <a:lnSpc>
                <a:spcPct val="100000"/>
              </a:lnSpc>
            </a:pPr>
            <a:r>
              <a:rPr sz="1391" b="1" i="0">
                <a:solidFill>
                  <a:srgbClr val="FFFFFF"/>
                </a:solidFill>
                <a:latin typeface="Arial"/>
                <a:ea typeface="Arial"/>
                <a:cs typeface="Arial"/>
              </a:rPr>
              <a:t>2.3.4</a:t>
            </a:r>
          </a:p>
        </p:txBody>
      </p:sp>
      <p:sp>
        <p:nvSpPr>
          <p:cNvPr id="6" name="TextBox 5"/>
          <p:cNvSpPr txBox="1"/>
          <p:nvPr/>
        </p:nvSpPr>
        <p:spPr>
          <a:xfrm>
            <a:off x="1085850" y="95250"/>
            <a:ext cx="7962900" cy="342900"/>
          </a:xfrm>
          <a:prstGeom prst="rect">
            <a:avLst/>
          </a:prstGeom>
          <a:noFill/>
        </p:spPr>
        <p:txBody>
          <a:bodyPr wrap="square" lIns="0" rIns="0" tIns="0" bIns="0" anchor="t">
            <a:spAutoFit/>
          </a:bodyPr>
          <a:lstStyle/>
          <a:p>
            <a:pPr algn="l">
              <a:lnSpc>
                <a:spcPct val="105000"/>
              </a:lnSpc>
            </a:pPr>
            <a:r>
              <a:rPr sz="2400" b="1" i="0">
                <a:solidFill>
                  <a:srgbClr val="FFFFFF"/>
                </a:solidFill>
                <a:latin typeface="Georgia"/>
                <a:ea typeface="Georgia"/>
                <a:cs typeface="Georgia"/>
              </a:rPr>
              <a:t>B2B compared with B2C</a:t>
            </a:r>
          </a:p>
        </p:txBody>
      </p:sp>
      <p:sp>
        <p:nvSpPr>
          <p:cNvPr id="7" name="TextBox 6"/>
          <p:cNvSpPr txBox="1"/>
          <p:nvPr/>
        </p:nvSpPr>
        <p:spPr>
          <a:xfrm>
            <a:off x="1085850" y="457200"/>
            <a:ext cx="7962900" cy="247649"/>
          </a:xfrm>
          <a:prstGeom prst="rect">
            <a:avLst/>
          </a:prstGeom>
          <a:noFill/>
        </p:spPr>
        <p:txBody>
          <a:bodyPr wrap="square" lIns="0" rIns="0" tIns="0" bIns="0" anchor="t">
            <a:spAutoFit/>
          </a:bodyPr>
          <a:lstStyle/>
          <a:p>
            <a:pPr algn="l">
              <a:lnSpc>
                <a:spcPct val="100000"/>
              </a:lnSpc>
            </a:pPr>
            <a:r>
              <a:rPr sz="1560" b="0" i="0">
                <a:solidFill>
                  <a:srgbClr val="9DB6D6"/>
                </a:solidFill>
                <a:latin typeface="微软雅黑"/>
                <a:ea typeface="微软雅黑"/>
                <a:cs typeface="微软雅黑"/>
              </a:rPr>
              <a:t>B2B 与 B2C 的差异</a:t>
            </a:r>
          </a:p>
        </p:txBody>
      </p:sp>
      <p:sp>
        <p:nvSpPr>
          <p:cNvPr id="8" name="TextBox 7"/>
          <p:cNvSpPr txBox="1"/>
          <p:nvPr/>
        </p:nvSpPr>
        <p:spPr>
          <a:xfrm>
            <a:off x="8572500" y="266700"/>
            <a:ext cx="3295650" cy="247649"/>
          </a:xfrm>
          <a:prstGeom prst="rect">
            <a:avLst/>
          </a:prstGeom>
          <a:noFill/>
        </p:spPr>
        <p:txBody>
          <a:bodyPr wrap="square" lIns="0" rIns="0" tIns="0" bIns="0" anchor="t">
            <a:spAutoFit/>
          </a:bodyPr>
          <a:lstStyle/>
          <a:p>
            <a:pPr algn="r">
              <a:lnSpc>
                <a:spcPct val="100000"/>
              </a:lnSpc>
            </a:pPr>
            <a:r>
              <a:rPr sz="1218" b="0" i="0">
                <a:solidFill>
                  <a:srgbClr val="7E99BD"/>
                </a:solidFill>
                <a:latin typeface="Arial"/>
                <a:ea typeface="Arial"/>
                <a:cs typeface="Arial"/>
              </a:rPr>
              <a:t>§2.3.4  ·  end user, approval, price, volume</a:t>
            </a:r>
          </a:p>
        </p:txBody>
      </p:sp>
      <p:sp>
        <p:nvSpPr>
          <p:cNvPr id="9" name="TextBox 8"/>
          <p:cNvSpPr txBox="1"/>
          <p:nvPr/>
        </p:nvSpPr>
        <p:spPr>
          <a:xfrm>
            <a:off x="762000" y="971550"/>
            <a:ext cx="10668000" cy="247649"/>
          </a:xfrm>
          <a:prstGeom prst="rect">
            <a:avLst/>
          </a:prstGeom>
          <a:noFill/>
        </p:spPr>
        <p:txBody>
          <a:bodyPr wrap="square" lIns="0" rIns="0" tIns="0" bIns="0" anchor="t">
            <a:spAutoFit/>
          </a:bodyPr>
          <a:lstStyle/>
          <a:p>
            <a:pPr algn="l">
              <a:lnSpc>
                <a:spcPct val="115000"/>
              </a:lnSpc>
            </a:pPr>
            <a:r>
              <a:rPr sz="1391" b="1" i="0">
                <a:solidFill>
                  <a:srgbClr val="0E2A47"/>
                </a:solidFill>
                <a:latin typeface="Georgia"/>
                <a:ea typeface="Georgia"/>
                <a:cs typeface="Georgia"/>
              </a:rPr>
              <a:t>The textbook contrast is short and useful: the B2C end user is an individual buying for personal use; the B2B end user is an enterprise buying for the company.</a:t>
            </a:r>
          </a:p>
        </p:txBody>
      </p:sp>
      <p:sp>
        <p:nvSpPr>
          <p:cNvPr id="10" name="TextBox 9"/>
          <p:cNvSpPr txBox="1"/>
          <p:nvPr/>
        </p:nvSpPr>
        <p:spPr>
          <a:xfrm>
            <a:off x="762000" y="1276350"/>
            <a:ext cx="10668000" cy="209550"/>
          </a:xfrm>
          <a:prstGeom prst="rect">
            <a:avLst/>
          </a:prstGeom>
          <a:noFill/>
        </p:spPr>
        <p:txBody>
          <a:bodyPr wrap="square" lIns="0" rIns="0" tIns="0" bIns="0" anchor="t">
            <a:spAutoFit/>
          </a:bodyPr>
          <a:lstStyle/>
          <a:p>
            <a:pPr algn="l">
              <a:lnSpc>
                <a:spcPct val="110000"/>
              </a:lnSpc>
            </a:pPr>
            <a:r>
              <a:rPr sz="1200" b="0" i="0">
                <a:solidFill>
                  <a:srgbClr val="1B4F9C"/>
                </a:solidFill>
                <a:latin typeface="微软雅黑"/>
                <a:ea typeface="微软雅黑"/>
                <a:cs typeface="微软雅黑"/>
              </a:rPr>
              <a:t>教材的对比简洁有用：B2C 的终端用户是为个人使用而购买的个人；B2B 的终端用户是为公司采购的企业。</a:t>
            </a:r>
          </a:p>
        </p:txBody>
      </p:sp>
      <p:graphicFrame>
        <p:nvGraphicFramePr>
          <p:cNvPr id="11" name="Table 10"/>
          <p:cNvGraphicFramePr>
            <a:graphicFrameLocks noGrp="1"/>
          </p:cNvGraphicFramePr>
          <p:nvPr/>
        </p:nvGraphicFramePr>
        <p:xfrm>
          <a:off x="762000" y="1638300"/>
          <a:ext cx="10668000" cy="2533269"/>
        </p:xfrm>
        <a:graphic>
          <a:graphicData uri="http://schemas.openxmlformats.org/drawingml/2006/table">
            <a:tbl>
              <a:tblPr>
                <a:tableStyleId>{5C22544A-7EE6-4342-B048-85BDC9FD1C3A}</a:tableStyleId>
              </a:tblPr>
              <a:tblGrid>
                <a:gridCol w="2286000"/>
                <a:gridCol w="4572000"/>
                <a:gridCol w="3810000"/>
              </a:tblGrid>
              <a:tr h="395097">
                <a:tc>
                  <a:txBody>
                    <a:bodyPr wrap="square"/>
                    <a:lstStyle/>
                    <a:p>
                      <a:r>
                        <a:rPr sz="1102" b="1">
                          <a:solidFill>
                            <a:srgbClr val="FFFFFF"/>
                          </a:solidFill>
                          <a:latin typeface="Arial"/>
                          <a:ea typeface="Arial"/>
                          <a:cs typeface="Arial"/>
                        </a:rPr>
                        <a:t>Axis 维度</a:t>
                      </a:r>
                    </a:p>
                    <a:p>
                      <a:r>
                        <a:rPr sz="940">
                          <a:solidFill>
                            <a:srgbClr val="9DB6D6"/>
                          </a:solidFill>
                          <a:latin typeface="微软雅黑"/>
                          <a:ea typeface="微软雅黑"/>
                          <a:cs typeface="微软雅黑"/>
                        </a:rPr>
                        <a:t>维度</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Textbook contrast 教材对比</a:t>
                      </a:r>
                    </a:p>
                    <a:p>
                      <a:r>
                        <a:rPr sz="940">
                          <a:solidFill>
                            <a:srgbClr val="9DB6D6"/>
                          </a:solidFill>
                          <a:latin typeface="微软雅黑"/>
                          <a:ea typeface="微软雅黑"/>
                          <a:cs typeface="微软雅黑"/>
                        </a:rPr>
                        <a:t>对比</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Reading 读法</a:t>
                      </a:r>
                    </a:p>
                    <a:p>
                      <a:r>
                        <a:rPr sz="940">
                          <a:solidFill>
                            <a:srgbClr val="9DB6D6"/>
                          </a:solidFill>
                          <a:latin typeface="微软雅黑"/>
                          <a:ea typeface="微软雅黑"/>
                          <a:cs typeface="微软雅黑"/>
                        </a:rPr>
                        <a:t>读法</a:t>
                      </a:r>
                    </a:p>
                  </a:txBody>
                  <a:tcPr marL="95250" marR="95250" marT="38100" marB="38100" anchor="ctr">
                    <a:solidFill>
                      <a:srgbClr val="0E2A47"/>
                    </a:solidFill>
                  </a:tcPr>
                </a:tc>
              </a:tr>
              <a:tr h="534543">
                <a:tc>
                  <a:txBody>
                    <a:bodyPr wrap="square"/>
                    <a:lstStyle/>
                    <a:p>
                      <a:pPr algn="l"/>
                      <a:r>
                        <a:rPr sz="1183" b="1">
                          <a:solidFill>
                            <a:srgbClr val="0E2A47"/>
                          </a:solidFill>
                          <a:latin typeface="Arial"/>
                          <a:ea typeface="Arial"/>
                          <a:cs typeface="Arial"/>
                        </a:rPr>
                        <a:t>End user</a:t>
                      </a:r>
                    </a:p>
                    <a:p>
                      <a:pPr algn="l"/>
                      <a:r>
                        <a:rPr sz="1031">
                          <a:solidFill>
                            <a:srgbClr val="46586D"/>
                          </a:solidFill>
                          <a:latin typeface="微软雅黑"/>
                          <a:ea typeface="微软雅黑"/>
                          <a:cs typeface="微软雅黑"/>
                        </a:rPr>
                        <a:t>终端用户</a:t>
                      </a:r>
                    </a:p>
                  </a:txBody>
                  <a:tcPr marL="95250" marR="95250" marT="28575" marB="28575" anchor="ctr">
                    <a:solidFill>
                      <a:srgbClr val="FFFFFF"/>
                    </a:solidFill>
                  </a:tcPr>
                </a:tc>
                <a:tc>
                  <a:txBody>
                    <a:bodyPr wrap="square"/>
                    <a:lstStyle/>
                    <a:p>
                      <a:pPr algn="l"/>
                      <a:r>
                        <a:rPr sz="1183" b="0">
                          <a:solidFill>
                            <a:srgbClr val="12202E"/>
                          </a:solidFill>
                          <a:latin typeface="Arial"/>
                          <a:ea typeface="Arial"/>
                          <a:cs typeface="Arial"/>
                        </a:rPr>
                        <a:t>B2C: individuals for personal use; B2B: firms for the company</a:t>
                      </a:r>
                    </a:p>
                    <a:p>
                      <a:pPr algn="l"/>
                      <a:r>
                        <a:rPr sz="1031">
                          <a:solidFill>
                            <a:srgbClr val="46586D"/>
                          </a:solidFill>
                          <a:latin typeface="微软雅黑"/>
                          <a:ea typeface="微软雅黑"/>
                          <a:cs typeface="微软雅黑"/>
                        </a:rPr>
                        <a:t>B2C：为个人使用而购买的个人；B2B：为公司采购的企业</a:t>
                      </a:r>
                    </a:p>
                  </a:txBody>
                  <a:tcPr marL="95250" marR="95250" marT="28575" marB="28575" anchor="ctr">
                    <a:solidFill>
                      <a:srgbClr val="FFFFFF"/>
                    </a:solidFill>
                  </a:tcPr>
                </a:tc>
                <a:tc>
                  <a:txBody>
                    <a:bodyPr wrap="square"/>
                    <a:lstStyle/>
                    <a:p>
                      <a:pPr algn="l"/>
                      <a:r>
                        <a:rPr sz="1183" b="0">
                          <a:solidFill>
                            <a:srgbClr val="12202E"/>
                          </a:solidFill>
                          <a:latin typeface="Arial"/>
                          <a:ea typeface="Arial"/>
                          <a:cs typeface="Arial"/>
                        </a:rPr>
                        <a:t>Who the buyer is</a:t>
                      </a:r>
                    </a:p>
                    <a:p>
                      <a:pPr algn="l"/>
                      <a:r>
                        <a:rPr sz="1031">
                          <a:solidFill>
                            <a:srgbClr val="46586D"/>
                          </a:solidFill>
                          <a:latin typeface="微软雅黑"/>
                          <a:ea typeface="微软雅黑"/>
                          <a:cs typeface="微软雅黑"/>
                        </a:rPr>
                        <a:t>买家是谁</a:t>
                      </a:r>
                    </a:p>
                  </a:txBody>
                  <a:tcPr marL="95250" marR="95250" marT="28575" marB="28575" anchor="ctr">
                    <a:solidFill>
                      <a:srgbClr val="FFFFFF"/>
                    </a:solidFill>
                  </a:tcPr>
                </a:tc>
              </a:tr>
              <a:tr h="534543">
                <a:tc>
                  <a:txBody>
                    <a:bodyPr wrap="square"/>
                    <a:lstStyle/>
                    <a:p>
                      <a:pPr algn="l"/>
                      <a:r>
                        <a:rPr sz="1183" b="1">
                          <a:solidFill>
                            <a:srgbClr val="0E2A47"/>
                          </a:solidFill>
                          <a:latin typeface="Arial"/>
                          <a:ea typeface="Arial"/>
                          <a:cs typeface="Arial"/>
                        </a:rPr>
                        <a:t>Approval</a:t>
                      </a:r>
                    </a:p>
                    <a:p>
                      <a:pPr algn="l"/>
                      <a:r>
                        <a:rPr sz="1031">
                          <a:solidFill>
                            <a:srgbClr val="46586D"/>
                          </a:solidFill>
                          <a:latin typeface="微软雅黑"/>
                          <a:ea typeface="微软雅黑"/>
                          <a:cs typeface="微软雅黑"/>
                        </a:rPr>
                        <a:t>审批</a:t>
                      </a:r>
                    </a:p>
                  </a:txBody>
                  <a:tcPr marL="95250" marR="95250" marT="28575" marB="28575" anchor="ctr">
                    <a:solidFill>
                      <a:srgbClr val="F5F8FC"/>
                    </a:solidFill>
                  </a:tcPr>
                </a:tc>
                <a:tc>
                  <a:txBody>
                    <a:bodyPr wrap="square"/>
                    <a:lstStyle/>
                    <a:p>
                      <a:pPr algn="l"/>
                      <a:r>
                        <a:rPr sz="1183" b="0">
                          <a:solidFill>
                            <a:srgbClr val="12202E"/>
                          </a:solidFill>
                          <a:latin typeface="Arial"/>
                          <a:ea typeface="Arial"/>
                          <a:cs typeface="Arial"/>
                        </a:rPr>
                        <a:t>Large purchases need approval by a company officer</a:t>
                      </a:r>
                    </a:p>
                    <a:p>
                      <a:pPr algn="l"/>
                      <a:r>
                        <a:rPr sz="1031">
                          <a:solidFill>
                            <a:srgbClr val="46586D"/>
                          </a:solidFill>
                          <a:latin typeface="微软雅黑"/>
                          <a:ea typeface="微软雅黑"/>
                          <a:cs typeface="微软雅黑"/>
                        </a:rPr>
                        <a:t>大额采购通常需要企业负责人批准</a:t>
                      </a:r>
                    </a:p>
                  </a:txBody>
                  <a:tcPr marL="95250" marR="95250" marT="28575" marB="28575" anchor="ctr">
                    <a:solidFill>
                      <a:srgbClr val="F5F8FC"/>
                    </a:solidFill>
                  </a:tcPr>
                </a:tc>
                <a:tc>
                  <a:txBody>
                    <a:bodyPr wrap="square"/>
                    <a:lstStyle/>
                    <a:p>
                      <a:pPr algn="l"/>
                      <a:r>
                        <a:rPr sz="1183" b="0">
                          <a:solidFill>
                            <a:srgbClr val="12202E"/>
                          </a:solidFill>
                          <a:latin typeface="Arial"/>
                          <a:ea typeface="Arial"/>
                          <a:cs typeface="Arial"/>
                        </a:rPr>
                        <a:t>More complex purchasing power</a:t>
                      </a:r>
                    </a:p>
                    <a:p>
                      <a:pPr algn="l"/>
                      <a:r>
                        <a:rPr sz="1031">
                          <a:solidFill>
                            <a:srgbClr val="46586D"/>
                          </a:solidFill>
                          <a:latin typeface="微软雅黑"/>
                          <a:ea typeface="微软雅黑"/>
                          <a:cs typeface="微软雅黑"/>
                        </a:rPr>
                        <a:t>企业购买力更复杂</a:t>
                      </a:r>
                    </a:p>
                  </a:txBody>
                  <a:tcPr marL="95250" marR="95250" marT="28575" marB="28575" anchor="ctr">
                    <a:solidFill>
                      <a:srgbClr val="F5F8FC"/>
                    </a:solidFill>
                  </a:tcPr>
                </a:tc>
              </a:tr>
              <a:tr h="534543">
                <a:tc>
                  <a:txBody>
                    <a:bodyPr wrap="square"/>
                    <a:lstStyle/>
                    <a:p>
                      <a:pPr algn="l"/>
                      <a:r>
                        <a:rPr sz="1183" b="1">
                          <a:solidFill>
                            <a:srgbClr val="0E2A47"/>
                          </a:solidFill>
                          <a:latin typeface="Arial"/>
                          <a:ea typeface="Arial"/>
                          <a:cs typeface="Arial"/>
                        </a:rPr>
                        <a:t>Price</a:t>
                      </a:r>
                    </a:p>
                    <a:p>
                      <a:pPr algn="l"/>
                      <a:r>
                        <a:rPr sz="1031">
                          <a:solidFill>
                            <a:srgbClr val="46586D"/>
                          </a:solidFill>
                          <a:latin typeface="微软雅黑"/>
                          <a:ea typeface="微软雅黑"/>
                          <a:cs typeface="微软雅黑"/>
                        </a:rPr>
                        <a:t>价格</a:t>
                      </a:r>
                    </a:p>
                  </a:txBody>
                  <a:tcPr marL="95250" marR="95250" marT="28575" marB="28575" anchor="ctr">
                    <a:solidFill>
                      <a:srgbClr val="FFFFFF"/>
                    </a:solidFill>
                  </a:tcPr>
                </a:tc>
                <a:tc>
                  <a:txBody>
                    <a:bodyPr wrap="square"/>
                    <a:lstStyle/>
                    <a:p>
                      <a:pPr algn="l"/>
                      <a:r>
                        <a:rPr sz="1183" b="0">
                          <a:solidFill>
                            <a:srgbClr val="12202E"/>
                          </a:solidFill>
                          <a:latin typeface="Arial"/>
                          <a:ea typeface="Arial"/>
                          <a:cs typeface="Arial"/>
                        </a:rPr>
                        <a:t>B2B negotiates price and terms; B2C often pays one price</a:t>
                      </a:r>
                    </a:p>
                    <a:p>
                      <a:pPr algn="l"/>
                      <a:r>
                        <a:rPr sz="1031">
                          <a:solidFill>
                            <a:srgbClr val="46586D"/>
                          </a:solidFill>
                          <a:latin typeface="微软雅黑"/>
                          <a:ea typeface="微软雅黑"/>
                          <a:cs typeface="微软雅黑"/>
                        </a:rPr>
                        <a:t>B2B 谈价格与付款条件，B2C 常常付同样的价</a:t>
                      </a:r>
                    </a:p>
                  </a:txBody>
                  <a:tcPr marL="95250" marR="95250" marT="28575" marB="28575" anchor="ctr">
                    <a:solidFill>
                      <a:srgbClr val="FFFFFF"/>
                    </a:solidFill>
                  </a:tcPr>
                </a:tc>
                <a:tc>
                  <a:txBody>
                    <a:bodyPr wrap="square"/>
                    <a:lstStyle/>
                    <a:p>
                      <a:pPr algn="l"/>
                      <a:r>
                        <a:rPr sz="1183" b="0">
                          <a:solidFill>
                            <a:srgbClr val="12202E"/>
                          </a:solidFill>
                          <a:latin typeface="Arial"/>
                          <a:ea typeface="Arial"/>
                          <a:cs typeface="Arial"/>
                        </a:rPr>
                        <a:t>Terms are part of the price</a:t>
                      </a:r>
                    </a:p>
                    <a:p>
                      <a:pPr algn="l"/>
                      <a:r>
                        <a:rPr sz="1031">
                          <a:solidFill>
                            <a:srgbClr val="46586D"/>
                          </a:solidFill>
                          <a:latin typeface="微软雅黑"/>
                          <a:ea typeface="微软雅黑"/>
                          <a:cs typeface="微软雅黑"/>
                        </a:rPr>
                        <a:t>条款就是价格的一部分</a:t>
                      </a:r>
                    </a:p>
                  </a:txBody>
                  <a:tcPr marL="95250" marR="95250" marT="28575" marB="28575" anchor="ctr">
                    <a:solidFill>
                      <a:srgbClr val="FFFFFF"/>
                    </a:solidFill>
                  </a:tcPr>
                </a:tc>
              </a:tr>
              <a:tr h="534543">
                <a:tc>
                  <a:txBody>
                    <a:bodyPr wrap="square"/>
                    <a:lstStyle/>
                    <a:p>
                      <a:pPr algn="l"/>
                      <a:r>
                        <a:rPr sz="1183" b="1">
                          <a:solidFill>
                            <a:srgbClr val="0E2A47"/>
                          </a:solidFill>
                          <a:latin typeface="Arial"/>
                          <a:ea typeface="Arial"/>
                          <a:cs typeface="Arial"/>
                        </a:rPr>
                        <a:t>Volume</a:t>
                      </a:r>
                    </a:p>
                    <a:p>
                      <a:pPr algn="l"/>
                      <a:r>
                        <a:rPr sz="1031">
                          <a:solidFill>
                            <a:srgbClr val="46586D"/>
                          </a:solidFill>
                          <a:latin typeface="微软雅黑"/>
                          <a:ea typeface="微软雅黑"/>
                          <a:cs typeface="微软雅黑"/>
                        </a:rPr>
                        <a:t>业务量</a:t>
                      </a:r>
                    </a:p>
                  </a:txBody>
                  <a:tcPr marL="95250" marR="95250" marT="28575" marB="28575" anchor="ctr">
                    <a:solidFill>
                      <a:srgbClr val="F5F8FC"/>
                    </a:solidFill>
                  </a:tcPr>
                </a:tc>
                <a:tc>
                  <a:txBody>
                    <a:bodyPr wrap="square"/>
                    <a:lstStyle/>
                    <a:p>
                      <a:pPr algn="l"/>
                      <a:r>
                        <a:rPr sz="1183" b="0">
                          <a:solidFill>
                            <a:srgbClr val="12202E"/>
                          </a:solidFill>
                          <a:latin typeface="Arial"/>
                          <a:ea typeface="Arial"/>
                          <a:cs typeface="Arial"/>
                        </a:rPr>
                        <a:t>B2B business volume is far larger than B2C</a:t>
                      </a:r>
                    </a:p>
                    <a:p>
                      <a:pPr algn="l"/>
                      <a:r>
                        <a:rPr sz="1031">
                          <a:solidFill>
                            <a:srgbClr val="46586D"/>
                          </a:solidFill>
                          <a:latin typeface="微软雅黑"/>
                          <a:ea typeface="微软雅黑"/>
                          <a:cs typeface="微软雅黑"/>
                        </a:rPr>
                        <a:t>B2B 的业务量远大于 B2C</a:t>
                      </a:r>
                    </a:p>
                  </a:txBody>
                  <a:tcPr marL="95250" marR="95250" marT="28575" marB="28575" anchor="ctr">
                    <a:solidFill>
                      <a:srgbClr val="F5F8FC"/>
                    </a:solidFill>
                  </a:tcPr>
                </a:tc>
                <a:tc>
                  <a:txBody>
                    <a:bodyPr wrap="square"/>
                    <a:lstStyle/>
                    <a:p>
                      <a:pPr algn="l"/>
                      <a:r>
                        <a:rPr sz="1183" b="0">
                          <a:solidFill>
                            <a:srgbClr val="12202E"/>
                          </a:solidFill>
                          <a:latin typeface="Arial"/>
                          <a:ea typeface="Arial"/>
                          <a:cs typeface="Arial"/>
                        </a:rPr>
                        <a:t>Fewer, larger transactions</a:t>
                      </a:r>
                    </a:p>
                    <a:p>
                      <a:pPr algn="l"/>
                      <a:r>
                        <a:rPr sz="1031">
                          <a:solidFill>
                            <a:srgbClr val="46586D"/>
                          </a:solidFill>
                          <a:latin typeface="微软雅黑"/>
                          <a:ea typeface="微软雅黑"/>
                          <a:cs typeface="微软雅黑"/>
                        </a:rPr>
                        <a:t>交易更少但更大</a:t>
                      </a:r>
                    </a:p>
                  </a:txBody>
                  <a:tcPr marL="95250" marR="95250" marT="28575" marB="28575" anchor="ctr">
                    <a:solidFill>
                      <a:srgbClr val="F5F8FC"/>
                    </a:solidFill>
                  </a:tcPr>
                </a:tc>
              </a:tr>
            </a:tbl>
          </a:graphicData>
        </a:graphic>
      </p:graphicFrame>
      <p:sp>
        <p:nvSpPr>
          <p:cNvPr id="12" name="Rounded Rectangle 11"/>
          <p:cNvSpPr/>
          <p:nvPr/>
        </p:nvSpPr>
        <p:spPr>
          <a:xfrm>
            <a:off x="762000" y="4229100"/>
            <a:ext cx="5143500" cy="1809750"/>
          </a:xfrm>
          <a:prstGeom prst="roundRect">
            <a:avLst>
              <a:gd name="adj" fmla="val 4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90599" y="4343400"/>
            <a:ext cx="4667250" cy="190500"/>
          </a:xfrm>
          <a:prstGeom prst="rect">
            <a:avLst/>
          </a:prstGeom>
          <a:noFill/>
        </p:spPr>
        <p:txBody>
          <a:bodyPr wrap="square" lIns="0" rIns="0" tIns="0" bIns="0" anchor="t">
            <a:spAutoFit/>
          </a:bodyPr>
          <a:lstStyle/>
          <a:p>
            <a:pPr algn="l">
              <a:lnSpc>
                <a:spcPct val="100000"/>
              </a:lnSpc>
            </a:pPr>
            <a:r>
              <a:rPr sz="1090" b="1" i="0">
                <a:solidFill>
                  <a:srgbClr val="2E7D5B"/>
                </a:solidFill>
                <a:latin typeface="Arial"/>
                <a:ea typeface="Arial"/>
                <a:cs typeface="Arial"/>
              </a:rPr>
              <a:t>THREE PRACTICAL QUESTIONS  ·  三个实务问题</a:t>
            </a:r>
          </a:p>
        </p:txBody>
      </p:sp>
      <p:sp>
        <p:nvSpPr>
          <p:cNvPr id="14" name="Oval 13"/>
          <p:cNvSpPr/>
          <p:nvPr/>
        </p:nvSpPr>
        <p:spPr>
          <a:xfrm>
            <a:off x="1000125" y="4673300"/>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143000" y="4610100"/>
            <a:ext cx="4514850" cy="235744"/>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Who signs — which officer approves the order.</a:t>
            </a:r>
          </a:p>
        </p:txBody>
      </p:sp>
      <p:sp>
        <p:nvSpPr>
          <p:cNvPr id="16" name="TextBox 15"/>
          <p:cNvSpPr txBox="1"/>
          <p:nvPr/>
        </p:nvSpPr>
        <p:spPr>
          <a:xfrm>
            <a:off x="1143000" y="4805778"/>
            <a:ext cx="4514850" cy="227380"/>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谁签字——哪位负责人批准这笔订单。</a:t>
            </a:r>
          </a:p>
        </p:txBody>
      </p:sp>
      <p:sp>
        <p:nvSpPr>
          <p:cNvPr id="17" name="Oval 16"/>
          <p:cNvSpPr/>
          <p:nvPr/>
        </p:nvSpPr>
        <p:spPr>
          <a:xfrm>
            <a:off x="1000125" y="5164147"/>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143000" y="5100946"/>
            <a:ext cx="4514850" cy="235744"/>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Who pays — which entity and on what terms.</a:t>
            </a:r>
          </a:p>
        </p:txBody>
      </p:sp>
      <p:sp>
        <p:nvSpPr>
          <p:cNvPr id="19" name="TextBox 18"/>
          <p:cNvSpPr txBox="1"/>
          <p:nvPr/>
        </p:nvSpPr>
        <p:spPr>
          <a:xfrm>
            <a:off x="1143000" y="5296625"/>
            <a:ext cx="4514850" cy="227380"/>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谁付款——哪个主体，按什么条款。</a:t>
            </a:r>
          </a:p>
        </p:txBody>
      </p:sp>
      <p:sp>
        <p:nvSpPr>
          <p:cNvPr id="20" name="Oval 19"/>
          <p:cNvSpPr/>
          <p:nvPr/>
        </p:nvSpPr>
        <p:spPr>
          <a:xfrm>
            <a:off x="1000125" y="5654994"/>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143000" y="5591793"/>
            <a:ext cx="4514850" cy="235744"/>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Who inspects — whose standard applies before shipment.</a:t>
            </a:r>
          </a:p>
        </p:txBody>
      </p:sp>
      <p:sp>
        <p:nvSpPr>
          <p:cNvPr id="22" name="TextBox 21"/>
          <p:cNvSpPr txBox="1"/>
          <p:nvPr/>
        </p:nvSpPr>
        <p:spPr>
          <a:xfrm>
            <a:off x="1143000" y="5787472"/>
            <a:ext cx="4514850" cy="227380"/>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谁验货——发货前适用谁的标准。</a:t>
            </a:r>
          </a:p>
        </p:txBody>
      </p:sp>
      <p:sp>
        <p:nvSpPr>
          <p:cNvPr id="23" name="Rounded Rectangle 22"/>
          <p:cNvSpPr/>
          <p:nvPr/>
        </p:nvSpPr>
        <p:spPr>
          <a:xfrm>
            <a:off x="6286500" y="4229100"/>
            <a:ext cx="5143500" cy="1809750"/>
          </a:xfrm>
          <a:prstGeom prst="roundRect">
            <a:avLst>
              <a:gd name="adj" fmla="val 4000"/>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515100" y="4343400"/>
            <a:ext cx="4667250" cy="190500"/>
          </a:xfrm>
          <a:prstGeom prst="rect">
            <a:avLst/>
          </a:prstGeom>
          <a:noFill/>
        </p:spPr>
        <p:txBody>
          <a:bodyPr wrap="square" lIns="0" rIns="0" tIns="0" bIns="0" anchor="t">
            <a:spAutoFit/>
          </a:bodyPr>
          <a:lstStyle/>
          <a:p>
            <a:pPr algn="l">
              <a:lnSpc>
                <a:spcPct val="100000"/>
              </a:lnSpc>
            </a:pPr>
            <a:r>
              <a:rPr sz="1090" b="1" i="0">
                <a:solidFill>
                  <a:srgbClr val="C8A44D"/>
                </a:solidFill>
                <a:latin typeface="Arial"/>
                <a:ea typeface="Arial"/>
                <a:cs typeface="Arial"/>
              </a:rPr>
              <a:t>WHAT EACH ANSWER COSTS  ·  每个答案的代价</a:t>
            </a:r>
          </a:p>
        </p:txBody>
      </p:sp>
      <p:sp>
        <p:nvSpPr>
          <p:cNvPr id="25" name="Oval 24"/>
          <p:cNvSpPr/>
          <p:nvPr/>
        </p:nvSpPr>
        <p:spPr>
          <a:xfrm>
            <a:off x="6524625" y="4673300"/>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6667500" y="4610100"/>
            <a:ext cx="4514850" cy="235744"/>
          </a:xfrm>
          <a:prstGeom prst="rect">
            <a:avLst/>
          </a:prstGeom>
          <a:noFill/>
        </p:spPr>
        <p:txBody>
          <a:bodyPr wrap="square" lIns="0" rIns="0" tIns="0" bIns="0" anchor="t">
            <a:spAutoFit/>
          </a:bodyPr>
          <a:lstStyle/>
          <a:p>
            <a:pPr algn="l">
              <a:lnSpc>
                <a:spcPct val="120000"/>
              </a:lnSpc>
            </a:pPr>
            <a:r>
              <a:rPr sz="1206" b="0" i="0">
                <a:solidFill>
                  <a:srgbClr val="FFFFFF"/>
                </a:solidFill>
                <a:latin typeface="Arial"/>
                <a:ea typeface="Arial"/>
                <a:cs typeface="Arial"/>
              </a:rPr>
              <a:t>Each answer adds a person and a week to the cycle.</a:t>
            </a:r>
          </a:p>
        </p:txBody>
      </p:sp>
      <p:sp>
        <p:nvSpPr>
          <p:cNvPr id="27" name="TextBox 26"/>
          <p:cNvSpPr txBox="1"/>
          <p:nvPr/>
        </p:nvSpPr>
        <p:spPr>
          <a:xfrm>
            <a:off x="6667500" y="4805778"/>
            <a:ext cx="4514850" cy="227380"/>
          </a:xfrm>
          <a:prstGeom prst="rect">
            <a:avLst/>
          </a:prstGeom>
          <a:noFill/>
        </p:spPr>
        <p:txBody>
          <a:bodyPr wrap="square" lIns="0" rIns="0" tIns="0" bIns="0" anchor="t">
            <a:spAutoFit/>
          </a:bodyPr>
          <a:lstStyle/>
          <a:p>
            <a:pPr algn="l">
              <a:lnSpc>
                <a:spcPct val="130000"/>
              </a:lnSpc>
            </a:pPr>
            <a:r>
              <a:rPr sz="1104" b="0" i="0">
                <a:solidFill>
                  <a:srgbClr val="A8C0E8"/>
                </a:solidFill>
                <a:latin typeface="微软雅黑"/>
                <a:ea typeface="微软雅黑"/>
                <a:cs typeface="微软雅黑"/>
              </a:rPr>
              <a:t>每个答案都会给周期增加一个人和一周。</a:t>
            </a:r>
          </a:p>
        </p:txBody>
      </p:sp>
      <p:sp>
        <p:nvSpPr>
          <p:cNvPr id="28" name="Oval 27"/>
          <p:cNvSpPr/>
          <p:nvPr/>
        </p:nvSpPr>
        <p:spPr>
          <a:xfrm>
            <a:off x="6524625" y="5164147"/>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6667500" y="5100946"/>
            <a:ext cx="4514850" cy="235744"/>
          </a:xfrm>
          <a:prstGeom prst="rect">
            <a:avLst/>
          </a:prstGeom>
          <a:noFill/>
        </p:spPr>
        <p:txBody>
          <a:bodyPr wrap="square" lIns="0" rIns="0" tIns="0" bIns="0" anchor="t">
            <a:spAutoFit/>
          </a:bodyPr>
          <a:lstStyle/>
          <a:p>
            <a:pPr algn="l">
              <a:lnSpc>
                <a:spcPct val="120000"/>
              </a:lnSpc>
            </a:pPr>
            <a:r>
              <a:rPr sz="1206" b="0" i="0">
                <a:solidFill>
                  <a:srgbClr val="FFFFFF"/>
                </a:solidFill>
                <a:latin typeface="Arial"/>
                <a:ea typeface="Arial"/>
                <a:cs typeface="Arial"/>
              </a:rPr>
              <a:t>None of them can be skipped by a limited-time discount.</a:t>
            </a:r>
          </a:p>
        </p:txBody>
      </p:sp>
      <p:sp>
        <p:nvSpPr>
          <p:cNvPr id="30" name="TextBox 29"/>
          <p:cNvSpPr txBox="1"/>
          <p:nvPr/>
        </p:nvSpPr>
        <p:spPr>
          <a:xfrm>
            <a:off x="6667500" y="5296625"/>
            <a:ext cx="4514850" cy="227380"/>
          </a:xfrm>
          <a:prstGeom prst="rect">
            <a:avLst/>
          </a:prstGeom>
          <a:noFill/>
        </p:spPr>
        <p:txBody>
          <a:bodyPr wrap="square" lIns="0" rIns="0" tIns="0" bIns="0" anchor="t">
            <a:spAutoFit/>
          </a:bodyPr>
          <a:lstStyle/>
          <a:p>
            <a:pPr algn="l">
              <a:lnSpc>
                <a:spcPct val="130000"/>
              </a:lnSpc>
            </a:pPr>
            <a:r>
              <a:rPr sz="1104" b="0" i="0">
                <a:solidFill>
                  <a:srgbClr val="A8C0E8"/>
                </a:solidFill>
                <a:latin typeface="微软雅黑"/>
                <a:ea typeface="微软雅黑"/>
                <a:cs typeface="微软雅黑"/>
              </a:rPr>
              <a:t>它们都不是“限时折扣”能跳过的。</a:t>
            </a:r>
          </a:p>
        </p:txBody>
      </p:sp>
      <p:sp>
        <p:nvSpPr>
          <p:cNvPr id="31" name="TextBox 30"/>
          <p:cNvSpPr txBox="1"/>
          <p:nvPr/>
        </p:nvSpPr>
        <p:spPr>
          <a:xfrm>
            <a:off x="6515100" y="5638800"/>
            <a:ext cx="4667250" cy="285750"/>
          </a:xfrm>
          <a:prstGeom prst="rect">
            <a:avLst/>
          </a:prstGeom>
          <a:noFill/>
        </p:spPr>
        <p:txBody>
          <a:bodyPr wrap="square" lIns="0" rIns="0" tIns="0" bIns="0" anchor="t">
            <a:spAutoFit/>
          </a:bodyPr>
          <a:lstStyle/>
          <a:p>
            <a:pPr algn="l">
              <a:lnSpc>
                <a:spcPct val="120000"/>
              </a:lnSpc>
            </a:pPr>
            <a:r>
              <a:rPr sz="1206" b="0" i="0">
                <a:solidFill>
                  <a:srgbClr val="FFFFFF"/>
                </a:solidFill>
                <a:latin typeface="Arial"/>
                <a:ea typeface="Arial"/>
                <a:cs typeface="Arial"/>
              </a:rPr>
              <a:t>Three people, three weeks, one purchase order.</a:t>
            </a:r>
          </a:p>
        </p:txBody>
      </p:sp>
      <p:sp>
        <p:nvSpPr>
          <p:cNvPr id="32" name="Rectangle 31"/>
          <p:cNvSpPr/>
          <p:nvPr/>
        </p:nvSpPr>
        <p:spPr>
          <a:xfrm>
            <a:off x="762000" y="6096000"/>
            <a:ext cx="38100" cy="438150"/>
          </a:xfrm>
          <a:prstGeom prst="rect">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800100" y="6096000"/>
            <a:ext cx="10629900" cy="438150"/>
          </a:xfrm>
          <a:prstGeom prst="rect">
            <a:avLst/>
          </a:prstGeom>
          <a:solidFill>
            <a:srgbClr val="E9F0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952500" y="6172200"/>
            <a:ext cx="10287000" cy="190500"/>
          </a:xfrm>
          <a:prstGeom prst="rect">
            <a:avLst/>
          </a:prstGeom>
          <a:noFill/>
        </p:spPr>
        <p:txBody>
          <a:bodyPr wrap="square" lIns="0" rIns="0" tIns="0" bIns="0" anchor="t">
            <a:spAutoFit/>
          </a:bodyPr>
          <a:lstStyle/>
          <a:p>
            <a:pPr algn="l">
              <a:lnSpc>
                <a:spcPct val="115000"/>
              </a:lnSpc>
            </a:pPr>
            <a:r>
              <a:rPr sz="1334" b="1" i="0">
                <a:solidFill>
                  <a:srgbClr val="0E2A47"/>
                </a:solidFill>
                <a:latin typeface="Arial"/>
                <a:ea typeface="Arial"/>
                <a:cs typeface="Arial"/>
              </a:rPr>
              <a:t>Mode is decided by who trades and why, not by the size of the invoice.</a:t>
            </a:r>
          </a:p>
        </p:txBody>
      </p:sp>
      <p:sp>
        <p:nvSpPr>
          <p:cNvPr id="35" name="TextBox 34"/>
          <p:cNvSpPr txBox="1"/>
          <p:nvPr/>
        </p:nvSpPr>
        <p:spPr>
          <a:xfrm>
            <a:off x="952500" y="6400800"/>
            <a:ext cx="10287000" cy="171450"/>
          </a:xfrm>
          <a:prstGeom prst="rect">
            <a:avLst/>
          </a:prstGeom>
          <a:noFill/>
        </p:spPr>
        <p:txBody>
          <a:bodyPr wrap="square" lIns="0" rIns="0" tIns="0" bIns="0" anchor="t">
            <a:spAutoFit/>
          </a:bodyPr>
          <a:lstStyle/>
          <a:p>
            <a:pPr algn="l">
              <a:lnSpc>
                <a:spcPct val="115000"/>
              </a:lnSpc>
            </a:pPr>
            <a:r>
              <a:rPr sz="1200" b="0" i="0">
                <a:solidFill>
                  <a:srgbClr val="46586D"/>
                </a:solidFill>
                <a:latin typeface="微软雅黑"/>
                <a:ea typeface="微软雅黑"/>
                <a:cs typeface="微软雅黑"/>
              </a:rPr>
              <a:t>模式由谁与谁交易、为何交易决定，不由发票金额决定。</a:t>
            </a:r>
          </a:p>
        </p:txBody>
      </p:sp>
      <p:sp>
        <p:nvSpPr>
          <p:cNvPr id="36" name="TextBox 35"/>
          <p:cNvSpPr txBox="1"/>
          <p:nvPr/>
        </p:nvSpPr>
        <p:spPr>
          <a:xfrm>
            <a:off x="762000" y="6572250"/>
            <a:ext cx="7620000" cy="152400"/>
          </a:xfrm>
          <a:prstGeom prst="rect">
            <a:avLst/>
          </a:prstGeom>
          <a:noFill/>
        </p:spPr>
        <p:txBody>
          <a:bodyPr wrap="square" lIns="0" rIns="0" tIns="0" bIns="0" anchor="t">
            <a:spAutoFit/>
          </a:bodyPr>
          <a:lstStyle/>
          <a:p>
            <a:pPr algn="l">
              <a:lnSpc>
                <a:spcPct val="100000"/>
              </a:lnSpc>
            </a:pPr>
            <a:r>
              <a:rPr sz="1102" b="0" i="0">
                <a:solidFill>
                  <a:srgbClr val="8695A8"/>
                </a:solidFill>
                <a:latin typeface="Arial"/>
                <a:ea typeface="Arial"/>
                <a:cs typeface="Arial"/>
              </a:rPr>
              <a:t>Cross-border Ecommerce  ·  Lesson 17  ·  跨境电商概论</a:t>
            </a:r>
          </a:p>
        </p:txBody>
      </p:sp>
      <p:sp>
        <p:nvSpPr>
          <p:cNvPr id="37" name="TextBox 36"/>
          <p:cNvSpPr txBox="1"/>
          <p:nvPr/>
        </p:nvSpPr>
        <p:spPr>
          <a:xfrm>
            <a:off x="9525000" y="6572250"/>
            <a:ext cx="1905000" cy="152400"/>
          </a:xfrm>
          <a:prstGeom prst="rect">
            <a:avLst/>
          </a:prstGeom>
          <a:noFill/>
        </p:spPr>
        <p:txBody>
          <a:bodyPr wrap="square" lIns="0" rIns="0" tIns="0" bIns="0" anchor="t">
            <a:spAutoFit/>
          </a:bodyPr>
          <a:lstStyle/>
          <a:p>
            <a:pPr algn="r">
              <a:lnSpc>
                <a:spcPct val="100000"/>
              </a:lnSpc>
            </a:pPr>
            <a:r>
              <a:rPr sz="1102" b="1" i="0">
                <a:solidFill>
                  <a:srgbClr val="3D7BD9"/>
                </a:solidFill>
                <a:latin typeface="Arial"/>
                <a:ea typeface="Arial"/>
                <a:cs typeface="Arial"/>
              </a:rPr>
              <a:t>08 / 28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8001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00100"/>
            <a:ext cx="12192000" cy="19050"/>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3850" y="209550"/>
            <a:ext cx="628650" cy="381000"/>
          </a:xfrm>
          <a:prstGeom prst="roundRect">
            <a:avLst>
              <a:gd name="adj" fmla="val 16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323850" y="209550"/>
            <a:ext cx="628650" cy="381000"/>
          </a:xfrm>
          <a:prstGeom prst="rect">
            <a:avLst/>
          </a:prstGeom>
          <a:noFill/>
        </p:spPr>
        <p:txBody>
          <a:bodyPr wrap="none" lIns="0" rIns="0" tIns="0" bIns="0" anchor="ctr">
            <a:spAutoFit/>
          </a:bodyPr>
          <a:lstStyle/>
          <a:p>
            <a:pPr algn="ctr">
              <a:lnSpc>
                <a:spcPct val="100000"/>
              </a:lnSpc>
            </a:pPr>
            <a:r>
              <a:rPr sz="1391" b="1" i="0">
                <a:solidFill>
                  <a:srgbClr val="FFFFFF"/>
                </a:solidFill>
                <a:latin typeface="Arial"/>
                <a:ea typeface="Arial"/>
                <a:cs typeface="Arial"/>
              </a:rPr>
              <a:t>QUOTE</a:t>
            </a:r>
          </a:p>
        </p:txBody>
      </p:sp>
      <p:sp>
        <p:nvSpPr>
          <p:cNvPr id="6" name="TextBox 5"/>
          <p:cNvSpPr txBox="1"/>
          <p:nvPr/>
        </p:nvSpPr>
        <p:spPr>
          <a:xfrm>
            <a:off x="1085850" y="95250"/>
            <a:ext cx="7962900" cy="342900"/>
          </a:xfrm>
          <a:prstGeom prst="rect">
            <a:avLst/>
          </a:prstGeom>
          <a:noFill/>
        </p:spPr>
        <p:txBody>
          <a:bodyPr wrap="square" lIns="0" rIns="0" tIns="0" bIns="0" anchor="t">
            <a:spAutoFit/>
          </a:bodyPr>
          <a:lstStyle/>
          <a:p>
            <a:pPr algn="l">
              <a:lnSpc>
                <a:spcPct val="105000"/>
              </a:lnSpc>
            </a:pPr>
            <a:r>
              <a:rPr sz="2400" b="1" i="0">
                <a:solidFill>
                  <a:srgbClr val="FFFFFF"/>
                </a:solidFill>
                <a:latin typeface="Georgia"/>
                <a:ea typeface="Georgia"/>
                <a:cs typeface="Georgia"/>
              </a:rPr>
              <a:t>A quotation has five columns</a:t>
            </a:r>
          </a:p>
        </p:txBody>
      </p:sp>
      <p:sp>
        <p:nvSpPr>
          <p:cNvPr id="7" name="TextBox 6"/>
          <p:cNvSpPr txBox="1"/>
          <p:nvPr/>
        </p:nvSpPr>
        <p:spPr>
          <a:xfrm>
            <a:off x="1085850" y="457200"/>
            <a:ext cx="7962900" cy="247649"/>
          </a:xfrm>
          <a:prstGeom prst="rect">
            <a:avLst/>
          </a:prstGeom>
          <a:noFill/>
        </p:spPr>
        <p:txBody>
          <a:bodyPr wrap="square" lIns="0" rIns="0" tIns="0" bIns="0" anchor="t">
            <a:spAutoFit/>
          </a:bodyPr>
          <a:lstStyle/>
          <a:p>
            <a:pPr algn="l">
              <a:lnSpc>
                <a:spcPct val="100000"/>
              </a:lnSpc>
            </a:pPr>
            <a:r>
              <a:rPr sz="1560" b="0" i="0">
                <a:solidFill>
                  <a:srgbClr val="9DB6D6"/>
                </a:solidFill>
                <a:latin typeface="微软雅黑"/>
                <a:ea typeface="微软雅黑"/>
                <a:cs typeface="微软雅黑"/>
              </a:rPr>
              <a:t>报价有五列</a:t>
            </a:r>
          </a:p>
        </p:txBody>
      </p:sp>
      <p:sp>
        <p:nvSpPr>
          <p:cNvPr id="8" name="TextBox 7"/>
          <p:cNvSpPr txBox="1"/>
          <p:nvPr/>
        </p:nvSpPr>
        <p:spPr>
          <a:xfrm>
            <a:off x="8572500" y="266700"/>
            <a:ext cx="3295650" cy="247649"/>
          </a:xfrm>
          <a:prstGeom prst="rect">
            <a:avLst/>
          </a:prstGeom>
          <a:noFill/>
        </p:spPr>
        <p:txBody>
          <a:bodyPr wrap="square" lIns="0" rIns="0" tIns="0" bIns="0" anchor="t">
            <a:spAutoFit/>
          </a:bodyPr>
          <a:lstStyle/>
          <a:p>
            <a:pPr algn="r">
              <a:lnSpc>
                <a:spcPct val="100000"/>
              </a:lnSpc>
            </a:pPr>
            <a:r>
              <a:rPr sz="1218" b="0" i="0">
                <a:solidFill>
                  <a:srgbClr val="7E99BD"/>
                </a:solidFill>
                <a:latin typeface="Arial"/>
                <a:ea typeface="Arial"/>
                <a:cs typeface="Arial"/>
              </a:rPr>
              <a:t>What a B2B price must carry</a:t>
            </a:r>
          </a:p>
        </p:txBody>
      </p:sp>
      <p:sp>
        <p:nvSpPr>
          <p:cNvPr id="9" name="TextBox 8"/>
          <p:cNvSpPr txBox="1"/>
          <p:nvPr/>
        </p:nvSpPr>
        <p:spPr>
          <a:xfrm>
            <a:off x="762000" y="971550"/>
            <a:ext cx="10668000" cy="247649"/>
          </a:xfrm>
          <a:prstGeom prst="rect">
            <a:avLst/>
          </a:prstGeom>
          <a:noFill/>
        </p:spPr>
        <p:txBody>
          <a:bodyPr wrap="square" lIns="0" rIns="0" tIns="0" bIns="0" anchor="t">
            <a:spAutoFit/>
          </a:bodyPr>
          <a:lstStyle/>
          <a:p>
            <a:pPr algn="l">
              <a:lnSpc>
                <a:spcPct val="115000"/>
              </a:lnSpc>
            </a:pPr>
            <a:r>
              <a:rPr sz="1391" b="1" i="0">
                <a:solidFill>
                  <a:srgbClr val="0E2A47"/>
                </a:solidFill>
                <a:latin typeface="Georgia"/>
                <a:ea typeface="Georgia"/>
                <a:cs typeface="Georgia"/>
              </a:rPr>
              <a:t>A B2B quotation is not one number. It states landed cost, the starting point of lead time, minimum order quantity, payment terms, and the allocation of risk set by the Incoterm.</a:t>
            </a:r>
          </a:p>
        </p:txBody>
      </p:sp>
      <p:sp>
        <p:nvSpPr>
          <p:cNvPr id="10" name="TextBox 9"/>
          <p:cNvSpPr txBox="1"/>
          <p:nvPr/>
        </p:nvSpPr>
        <p:spPr>
          <a:xfrm>
            <a:off x="762000" y="1276350"/>
            <a:ext cx="10668000" cy="209550"/>
          </a:xfrm>
          <a:prstGeom prst="rect">
            <a:avLst/>
          </a:prstGeom>
          <a:noFill/>
        </p:spPr>
        <p:txBody>
          <a:bodyPr wrap="square" lIns="0" rIns="0" tIns="0" bIns="0" anchor="t">
            <a:spAutoFit/>
          </a:bodyPr>
          <a:lstStyle/>
          <a:p>
            <a:pPr algn="l">
              <a:lnSpc>
                <a:spcPct val="110000"/>
              </a:lnSpc>
            </a:pPr>
            <a:r>
              <a:rPr sz="1200" b="0" i="0">
                <a:solidFill>
                  <a:srgbClr val="1B4F9C"/>
                </a:solidFill>
                <a:latin typeface="微软雅黑"/>
                <a:ea typeface="微软雅黑"/>
                <a:cs typeface="微软雅黑"/>
              </a:rPr>
              <a:t>B2B 报价不是一个价格，而要写清：到岸成本、交期的起算点、起订量、付款条件，以及用贸易术语界定的风险分配。</a:t>
            </a:r>
          </a:p>
        </p:txBody>
      </p:sp>
      <p:graphicFrame>
        <p:nvGraphicFramePr>
          <p:cNvPr id="11" name="Table 10"/>
          <p:cNvGraphicFramePr>
            <a:graphicFrameLocks noGrp="1"/>
          </p:cNvGraphicFramePr>
          <p:nvPr/>
        </p:nvGraphicFramePr>
        <p:xfrm>
          <a:off x="762000" y="1581150"/>
          <a:ext cx="10668000" cy="3300222"/>
        </p:xfrm>
        <a:graphic>
          <a:graphicData uri="http://schemas.openxmlformats.org/drawingml/2006/table">
            <a:tbl>
              <a:tblPr>
                <a:tableStyleId>{5C22544A-7EE6-4342-B048-85BDC9FD1C3A}</a:tableStyleId>
              </a:tblPr>
              <a:tblGrid>
                <a:gridCol w="2286000"/>
                <a:gridCol w="4762500"/>
                <a:gridCol w="3619500"/>
              </a:tblGrid>
              <a:tr h="395097">
                <a:tc>
                  <a:txBody>
                    <a:bodyPr wrap="square"/>
                    <a:lstStyle/>
                    <a:p>
                      <a:r>
                        <a:rPr sz="1102" b="1">
                          <a:solidFill>
                            <a:srgbClr val="FFFFFF"/>
                          </a:solidFill>
                          <a:latin typeface="Arial"/>
                          <a:ea typeface="Arial"/>
                          <a:cs typeface="Arial"/>
                        </a:rPr>
                        <a:t>Column 列</a:t>
                      </a:r>
                    </a:p>
                    <a:p>
                      <a:r>
                        <a:rPr sz="940">
                          <a:solidFill>
                            <a:srgbClr val="9DB6D6"/>
                          </a:solidFill>
                          <a:latin typeface="微软雅黑"/>
                          <a:ea typeface="微软雅黑"/>
                          <a:cs typeface="微软雅黑"/>
                        </a:rPr>
                        <a:t>列</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What it contains 内容</a:t>
                      </a:r>
                    </a:p>
                    <a:p>
                      <a:r>
                        <a:rPr sz="940">
                          <a:solidFill>
                            <a:srgbClr val="9DB6D6"/>
                          </a:solidFill>
                          <a:latin typeface="微软雅黑"/>
                          <a:ea typeface="微软雅黑"/>
                          <a:cs typeface="微软雅黑"/>
                        </a:rPr>
                        <a:t>内容</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Rule 规则</a:t>
                      </a:r>
                    </a:p>
                    <a:p>
                      <a:r>
                        <a:rPr sz="940">
                          <a:solidFill>
                            <a:srgbClr val="9DB6D6"/>
                          </a:solidFill>
                          <a:latin typeface="微软雅黑"/>
                          <a:ea typeface="微软雅黑"/>
                          <a:cs typeface="微软雅黑"/>
                        </a:rPr>
                        <a:t>规则</a:t>
                      </a:r>
                    </a:p>
                  </a:txBody>
                  <a:tcPr marL="95250" marR="95250" marT="38100" marB="38100" anchor="ctr">
                    <a:solidFill>
                      <a:srgbClr val="0E2A47"/>
                    </a:solidFill>
                  </a:tcPr>
                </a:tc>
              </a:tr>
              <a:tr h="581025">
                <a:tc>
                  <a:txBody>
                    <a:bodyPr wrap="square"/>
                    <a:lstStyle/>
                    <a:p>
                      <a:pPr algn="l"/>
                      <a:r>
                        <a:rPr sz="1136" b="1">
                          <a:solidFill>
                            <a:srgbClr val="0E2A47"/>
                          </a:solidFill>
                          <a:latin typeface="Arial"/>
                          <a:ea typeface="Arial"/>
                          <a:cs typeface="Arial"/>
                        </a:rPr>
                        <a:t>Landed cost</a:t>
                      </a:r>
                    </a:p>
                    <a:p>
                      <a:pPr algn="l"/>
                      <a:r>
                        <a:rPr sz="983">
                          <a:solidFill>
                            <a:srgbClr val="46586D"/>
                          </a:solidFill>
                          <a:latin typeface="微软雅黑"/>
                          <a:ea typeface="微软雅黑"/>
                          <a:cs typeface="微软雅黑"/>
                        </a:rPr>
                        <a:t>到岸成本</a:t>
                      </a:r>
                    </a:p>
                  </a:txBody>
                  <a:tcPr marL="95250" marR="95250" marT="28575" marB="28575" anchor="ctr">
                    <a:solidFill>
                      <a:srgbClr val="FFFFFF"/>
                    </a:solidFill>
                  </a:tcPr>
                </a:tc>
                <a:tc>
                  <a:txBody>
                    <a:bodyPr wrap="square"/>
                    <a:lstStyle/>
                    <a:p>
                      <a:pPr algn="l"/>
                      <a:r>
                        <a:rPr sz="1136" b="0">
                          <a:solidFill>
                            <a:srgbClr val="12202E"/>
                          </a:solidFill>
                          <a:latin typeface="Arial"/>
                          <a:ea typeface="Arial"/>
                          <a:cs typeface="Arial"/>
                        </a:rPr>
                        <a:t>Goods, packaging, domestic transport, customs, international freight, insurance, duty and after-sales</a:t>
                      </a:r>
                    </a:p>
                    <a:p>
                      <a:pPr algn="l"/>
                      <a:r>
                        <a:rPr sz="983">
                          <a:solidFill>
                            <a:srgbClr val="46586D"/>
                          </a:solidFill>
                          <a:latin typeface="微软雅黑"/>
                          <a:ea typeface="微软雅黑"/>
                          <a:cs typeface="微软雅黑"/>
                        </a:rPr>
                        <a:t>商品、包装、国内运输、报关、国际运费、保险、关税与售后</a:t>
                      </a:r>
                    </a:p>
                  </a:txBody>
                  <a:tcPr marL="95250" marR="95250" marT="28575" marB="28575" anchor="ctr">
                    <a:solidFill>
                      <a:srgbClr val="FFFFFF"/>
                    </a:solidFill>
                  </a:tcPr>
                </a:tc>
                <a:tc>
                  <a:txBody>
                    <a:bodyPr wrap="square"/>
                    <a:lstStyle/>
                    <a:p>
                      <a:pPr algn="l"/>
                      <a:r>
                        <a:rPr sz="1136" b="0">
                          <a:solidFill>
                            <a:srgbClr val="12202E"/>
                          </a:solidFill>
                          <a:latin typeface="Arial"/>
                          <a:ea typeface="Arial"/>
                          <a:cs typeface="Arial"/>
                        </a:rPr>
                        <a:t>Built bottom-up</a:t>
                      </a:r>
                    </a:p>
                    <a:p>
                      <a:pPr algn="l"/>
                      <a:r>
                        <a:rPr sz="983">
                          <a:solidFill>
                            <a:srgbClr val="46586D"/>
                          </a:solidFill>
                          <a:latin typeface="微软雅黑"/>
                          <a:ea typeface="微软雅黑"/>
                          <a:cs typeface="微软雅黑"/>
                        </a:rPr>
                        <a:t>自下而上建起来</a:t>
                      </a:r>
                    </a:p>
                  </a:txBody>
                  <a:tcPr marL="95250" marR="95250" marT="28575" marB="28575" anchor="ctr">
                    <a:solidFill>
                      <a:srgbClr val="FFFFFF"/>
                    </a:solidFill>
                  </a:tcPr>
                </a:tc>
              </a:tr>
              <a:tr h="581025">
                <a:tc>
                  <a:txBody>
                    <a:bodyPr wrap="square"/>
                    <a:lstStyle/>
                    <a:p>
                      <a:pPr algn="l"/>
                      <a:r>
                        <a:rPr sz="1136" b="1">
                          <a:solidFill>
                            <a:srgbClr val="0E2A47"/>
                          </a:solidFill>
                          <a:latin typeface="Arial"/>
                          <a:ea typeface="Arial"/>
                          <a:cs typeface="Arial"/>
                        </a:rPr>
                        <a:t>Lead time</a:t>
                      </a:r>
                    </a:p>
                    <a:p>
                      <a:pPr algn="l"/>
                      <a:r>
                        <a:rPr sz="983">
                          <a:solidFill>
                            <a:srgbClr val="46586D"/>
                          </a:solidFill>
                          <a:latin typeface="微软雅黑"/>
                          <a:ea typeface="微软雅黑"/>
                          <a:cs typeface="微软雅黑"/>
                        </a:rPr>
                        <a:t>交期</a:t>
                      </a:r>
                    </a:p>
                  </a:txBody>
                  <a:tcPr marL="95250" marR="95250" marT="28575" marB="28575" anchor="ctr">
                    <a:solidFill>
                      <a:srgbClr val="F5F8FC"/>
                    </a:solidFill>
                  </a:tcPr>
                </a:tc>
                <a:tc>
                  <a:txBody>
                    <a:bodyPr wrap="square"/>
                    <a:lstStyle/>
                    <a:p>
                      <a:pPr algn="l"/>
                      <a:r>
                        <a:rPr sz="1136" b="0">
                          <a:solidFill>
                            <a:srgbClr val="12202E"/>
                          </a:solidFill>
                          <a:latin typeface="Arial"/>
                          <a:ea typeface="Arial"/>
                          <a:cs typeface="Arial"/>
                        </a:rPr>
                        <a:t>State the starting point: 45 days from order or from sample approval are two different promises</a:t>
                      </a:r>
                    </a:p>
                    <a:p>
                      <a:pPr algn="l"/>
                      <a:r>
                        <a:rPr sz="983">
                          <a:solidFill>
                            <a:srgbClr val="46586D"/>
                          </a:solidFill>
                          <a:latin typeface="微软雅黑"/>
                          <a:ea typeface="微软雅黑"/>
                          <a:cs typeface="微软雅黑"/>
                        </a:rPr>
                        <a:t>写明起算点：“下单后 45 天”与“样品确认后 45 天”是两个不同的承诺</a:t>
                      </a:r>
                    </a:p>
                  </a:txBody>
                  <a:tcPr marL="95250" marR="95250" marT="28575" marB="28575" anchor="ctr">
                    <a:solidFill>
                      <a:srgbClr val="F5F8FC"/>
                    </a:solidFill>
                  </a:tcPr>
                </a:tc>
                <a:tc>
                  <a:txBody>
                    <a:bodyPr wrap="square"/>
                    <a:lstStyle/>
                    <a:p>
                      <a:pPr algn="l"/>
                      <a:r>
                        <a:rPr sz="1136" b="0">
                          <a:solidFill>
                            <a:srgbClr val="12202E"/>
                          </a:solidFill>
                          <a:latin typeface="Arial"/>
                          <a:ea typeface="Arial"/>
                          <a:cs typeface="Arial"/>
                        </a:rPr>
                        <a:t>The clock must be defined</a:t>
                      </a:r>
                    </a:p>
                    <a:p>
                      <a:pPr algn="l"/>
                      <a:r>
                        <a:rPr sz="983">
                          <a:solidFill>
                            <a:srgbClr val="46586D"/>
                          </a:solidFill>
                          <a:latin typeface="微软雅黑"/>
                          <a:ea typeface="微软雅黑"/>
                          <a:cs typeface="微软雅黑"/>
                        </a:rPr>
                        <a:t>时钟必须被定义</a:t>
                      </a:r>
                    </a:p>
                  </a:txBody>
                  <a:tcPr marL="95250" marR="95250" marT="28575" marB="28575" anchor="ctr">
                    <a:solidFill>
                      <a:srgbClr val="F5F8FC"/>
                    </a:solidFill>
                  </a:tcPr>
                </a:tc>
              </a:tr>
              <a:tr h="581025">
                <a:tc>
                  <a:txBody>
                    <a:bodyPr wrap="square"/>
                    <a:lstStyle/>
                    <a:p>
                      <a:pPr algn="l"/>
                      <a:r>
                        <a:rPr sz="1136" b="1">
                          <a:solidFill>
                            <a:srgbClr val="0E2A47"/>
                          </a:solidFill>
                          <a:latin typeface="Arial"/>
                          <a:ea typeface="Arial"/>
                          <a:cs typeface="Arial"/>
                        </a:rPr>
                        <a:t>MOQ</a:t>
                      </a:r>
                    </a:p>
                    <a:p>
                      <a:pPr algn="l"/>
                      <a:r>
                        <a:rPr sz="983">
                          <a:solidFill>
                            <a:srgbClr val="46586D"/>
                          </a:solidFill>
                          <a:latin typeface="微软雅黑"/>
                          <a:ea typeface="微软雅黑"/>
                          <a:cs typeface="微软雅黑"/>
                        </a:rPr>
                        <a:t>起订量</a:t>
                      </a:r>
                    </a:p>
                  </a:txBody>
                  <a:tcPr marL="95250" marR="95250" marT="28575" marB="28575" anchor="ctr">
                    <a:solidFill>
                      <a:srgbClr val="FFFFFF"/>
                    </a:solidFill>
                  </a:tcPr>
                </a:tc>
                <a:tc>
                  <a:txBody>
                    <a:bodyPr wrap="square"/>
                    <a:lstStyle/>
                    <a:p>
                      <a:pPr algn="l"/>
                      <a:r>
                        <a:rPr sz="1136" b="0">
                          <a:solidFill>
                            <a:srgbClr val="12202E"/>
                          </a:solidFill>
                          <a:latin typeface="Arial"/>
                          <a:ea typeface="Arial"/>
                          <a:cs typeface="Arial"/>
                        </a:rPr>
                        <a:t>Set by tooling, material purchase and line set-up</a:t>
                      </a:r>
                    </a:p>
                    <a:p>
                      <a:pPr algn="l"/>
                      <a:r>
                        <a:rPr sz="983">
                          <a:solidFill>
                            <a:srgbClr val="46586D"/>
                          </a:solidFill>
                          <a:latin typeface="微软雅黑"/>
                          <a:ea typeface="微软雅黑"/>
                          <a:cs typeface="微软雅黑"/>
                        </a:rPr>
                        <a:t>由模具、材料采购与产线调试决定</a:t>
                      </a:r>
                    </a:p>
                  </a:txBody>
                  <a:tcPr marL="95250" marR="95250" marT="28575" marB="28575" anchor="ctr">
                    <a:solidFill>
                      <a:srgbClr val="FFFFFF"/>
                    </a:solidFill>
                  </a:tcPr>
                </a:tc>
                <a:tc>
                  <a:txBody>
                    <a:bodyPr wrap="square"/>
                    <a:lstStyle/>
                    <a:p>
                      <a:pPr algn="l"/>
                      <a:r>
                        <a:rPr sz="1136" b="0">
                          <a:solidFill>
                            <a:srgbClr val="12202E"/>
                          </a:solidFill>
                          <a:latin typeface="Arial"/>
                          <a:ea typeface="Arial"/>
                          <a:cs typeface="Arial"/>
                        </a:rPr>
                        <a:t>Structure can be negotiated</a:t>
                      </a:r>
                    </a:p>
                    <a:p>
                      <a:pPr algn="l"/>
                      <a:r>
                        <a:rPr sz="983">
                          <a:solidFill>
                            <a:srgbClr val="46586D"/>
                          </a:solidFill>
                          <a:latin typeface="微软雅黑"/>
                          <a:ea typeface="微软雅黑"/>
                          <a:cs typeface="微软雅黑"/>
                        </a:rPr>
                        <a:t>结构可以谈</a:t>
                      </a:r>
                    </a:p>
                  </a:txBody>
                  <a:tcPr marL="95250" marR="95250" marT="28575" marB="28575" anchor="ctr">
                    <a:solidFill>
                      <a:srgbClr val="FFFFFF"/>
                    </a:solidFill>
                  </a:tcPr>
                </a:tc>
              </a:tr>
              <a:tr h="581025">
                <a:tc>
                  <a:txBody>
                    <a:bodyPr wrap="square"/>
                    <a:lstStyle/>
                    <a:p>
                      <a:pPr algn="l"/>
                      <a:r>
                        <a:rPr sz="1136" b="1">
                          <a:solidFill>
                            <a:srgbClr val="0E2A47"/>
                          </a:solidFill>
                          <a:latin typeface="Arial"/>
                          <a:ea typeface="Arial"/>
                          <a:cs typeface="Arial"/>
                        </a:rPr>
                        <a:t>Payment terms</a:t>
                      </a:r>
                    </a:p>
                    <a:p>
                      <a:pPr algn="l"/>
                      <a:r>
                        <a:rPr sz="983">
                          <a:solidFill>
                            <a:srgbClr val="46586D"/>
                          </a:solidFill>
                          <a:latin typeface="微软雅黑"/>
                          <a:ea typeface="微软雅黑"/>
                          <a:cs typeface="微软雅黑"/>
                        </a:rPr>
                        <a:t>付款条件</a:t>
                      </a:r>
                    </a:p>
                  </a:txBody>
                  <a:tcPr marL="95250" marR="95250" marT="28575" marB="28575" anchor="ctr">
                    <a:solidFill>
                      <a:srgbClr val="F5F8FC"/>
                    </a:solidFill>
                  </a:tcPr>
                </a:tc>
                <a:tc>
                  <a:txBody>
                    <a:bodyPr wrap="square"/>
                    <a:lstStyle/>
                    <a:p>
                      <a:pPr algn="l"/>
                      <a:r>
                        <a:rPr sz="1136" b="0">
                          <a:solidFill>
                            <a:srgbClr val="12202E"/>
                          </a:solidFill>
                          <a:latin typeface="Arial"/>
                          <a:ea typeface="Arial"/>
                          <a:cs typeface="Arial"/>
                        </a:rPr>
                        <a:t>Deposit share, credit period and settlement method</a:t>
                      </a:r>
                    </a:p>
                    <a:p>
                      <a:pPr algn="l"/>
                      <a:r>
                        <a:rPr sz="983">
                          <a:solidFill>
                            <a:srgbClr val="46586D"/>
                          </a:solidFill>
                          <a:latin typeface="微软雅黑"/>
                          <a:ea typeface="微软雅黑"/>
                          <a:cs typeface="微软雅黑"/>
                        </a:rPr>
                        <a:t>定金比例、账期与结算方式</a:t>
                      </a:r>
                    </a:p>
                  </a:txBody>
                  <a:tcPr marL="95250" marR="95250" marT="28575" marB="28575" anchor="ctr">
                    <a:solidFill>
                      <a:srgbClr val="F5F8FC"/>
                    </a:solidFill>
                  </a:tcPr>
                </a:tc>
                <a:tc>
                  <a:txBody>
                    <a:bodyPr wrap="square"/>
                    <a:lstStyle/>
                    <a:p>
                      <a:pPr algn="l"/>
                      <a:r>
                        <a:rPr sz="1136" b="0">
                          <a:solidFill>
                            <a:srgbClr val="12202E"/>
                          </a:solidFill>
                          <a:latin typeface="Arial"/>
                          <a:ea typeface="Arial"/>
                          <a:cs typeface="Arial"/>
                        </a:rPr>
                        <a:t>A disguised price</a:t>
                      </a:r>
                    </a:p>
                    <a:p>
                      <a:pPr algn="l"/>
                      <a:r>
                        <a:rPr sz="983">
                          <a:solidFill>
                            <a:srgbClr val="46586D"/>
                          </a:solidFill>
                          <a:latin typeface="微软雅黑"/>
                          <a:ea typeface="微软雅黑"/>
                          <a:cs typeface="微软雅黑"/>
                        </a:rPr>
                        <a:t>一种伪装的价格</a:t>
                      </a:r>
                    </a:p>
                  </a:txBody>
                  <a:tcPr marL="95250" marR="95250" marT="28575" marB="28575" anchor="ctr">
                    <a:solidFill>
                      <a:srgbClr val="F5F8FC"/>
                    </a:solidFill>
                  </a:tcPr>
                </a:tc>
              </a:tr>
              <a:tr h="581025">
                <a:tc>
                  <a:txBody>
                    <a:bodyPr wrap="square"/>
                    <a:lstStyle/>
                    <a:p>
                      <a:pPr algn="l"/>
                      <a:r>
                        <a:rPr sz="1136" b="1">
                          <a:solidFill>
                            <a:srgbClr val="0E2A47"/>
                          </a:solidFill>
                          <a:latin typeface="Arial"/>
                          <a:ea typeface="Arial"/>
                          <a:cs typeface="Arial"/>
                        </a:rPr>
                        <a:t>Risk allocation</a:t>
                      </a:r>
                    </a:p>
                    <a:p>
                      <a:pPr algn="l"/>
                      <a:r>
                        <a:rPr sz="983">
                          <a:solidFill>
                            <a:srgbClr val="46586D"/>
                          </a:solidFill>
                          <a:latin typeface="微软雅黑"/>
                          <a:ea typeface="微软雅黑"/>
                          <a:cs typeface="微软雅黑"/>
                        </a:rPr>
                        <a:t>风险分配</a:t>
                      </a:r>
                    </a:p>
                  </a:txBody>
                  <a:tcPr marL="95250" marR="95250" marT="28575" marB="28575" anchor="ctr">
                    <a:solidFill>
                      <a:srgbClr val="FFFFFF"/>
                    </a:solidFill>
                  </a:tcPr>
                </a:tc>
                <a:tc>
                  <a:txBody>
                    <a:bodyPr wrap="square"/>
                    <a:lstStyle/>
                    <a:p>
                      <a:pPr algn="l"/>
                      <a:r>
                        <a:rPr sz="1136" b="0">
                          <a:solidFill>
                            <a:srgbClr val="12202E"/>
                          </a:solidFill>
                          <a:latin typeface="Arial"/>
                          <a:ea typeface="Arial"/>
                          <a:cs typeface="Arial"/>
                        </a:rPr>
                        <a:t>Inspection standard, late delivery, quality claims, currency and freight surcharges</a:t>
                      </a:r>
                    </a:p>
                    <a:p>
                      <a:pPr algn="l"/>
                      <a:r>
                        <a:rPr sz="983">
                          <a:solidFill>
                            <a:srgbClr val="46586D"/>
                          </a:solidFill>
                          <a:latin typeface="微软雅黑"/>
                          <a:ea typeface="微软雅黑"/>
                          <a:cs typeface="微软雅黑"/>
                        </a:rPr>
                        <a:t>验货标准、延迟交付、质量索赔、汇率与运费附加费</a:t>
                      </a:r>
                    </a:p>
                  </a:txBody>
                  <a:tcPr marL="95250" marR="95250" marT="28575" marB="28575" anchor="ctr">
                    <a:solidFill>
                      <a:srgbClr val="FFFFFF"/>
                    </a:solidFill>
                  </a:tcPr>
                </a:tc>
                <a:tc>
                  <a:txBody>
                    <a:bodyPr wrap="square"/>
                    <a:lstStyle/>
                    <a:p>
                      <a:pPr algn="l"/>
                      <a:r>
                        <a:rPr sz="1136" b="0">
                          <a:solidFill>
                            <a:srgbClr val="12202E"/>
                          </a:solidFill>
                          <a:latin typeface="Arial"/>
                          <a:ea typeface="Arial"/>
                          <a:cs typeface="Arial"/>
                        </a:rPr>
                        <a:t>What the Incoterm does not settle</a:t>
                      </a:r>
                    </a:p>
                    <a:p>
                      <a:pPr algn="l"/>
                      <a:r>
                        <a:rPr sz="983">
                          <a:solidFill>
                            <a:srgbClr val="46586D"/>
                          </a:solidFill>
                          <a:latin typeface="微软雅黑"/>
                          <a:ea typeface="微软雅黑"/>
                          <a:cs typeface="微软雅黑"/>
                        </a:rPr>
                        <a:t>贸易术语并不自动解决的部分</a:t>
                      </a:r>
                    </a:p>
                  </a:txBody>
                  <a:tcPr marL="95250" marR="95250" marT="28575" marB="28575" anchor="ctr">
                    <a:solidFill>
                      <a:srgbClr val="FFFFFF"/>
                    </a:solidFill>
                  </a:tcPr>
                </a:tc>
              </a:tr>
            </a:tbl>
          </a:graphicData>
        </a:graphic>
      </p:graphicFrame>
      <p:sp>
        <p:nvSpPr>
          <p:cNvPr id="12" name="Rounded Rectangle 11"/>
          <p:cNvSpPr/>
          <p:nvPr/>
        </p:nvSpPr>
        <p:spPr>
          <a:xfrm>
            <a:off x="762000" y="4991100"/>
            <a:ext cx="5143500" cy="990599"/>
          </a:xfrm>
          <a:prstGeom prst="roundRect">
            <a:avLst>
              <a:gd name="adj" fmla="val 4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90599" y="5086350"/>
            <a:ext cx="4667250" cy="171450"/>
          </a:xfrm>
          <a:prstGeom prst="rect">
            <a:avLst/>
          </a:prstGeom>
          <a:noFill/>
        </p:spPr>
        <p:txBody>
          <a:bodyPr wrap="square" lIns="0" rIns="0" tIns="0" bIns="0" anchor="t">
            <a:spAutoFit/>
          </a:bodyPr>
          <a:lstStyle/>
          <a:p>
            <a:pPr algn="l">
              <a:lnSpc>
                <a:spcPct val="100000"/>
              </a:lnSpc>
            </a:pPr>
            <a:r>
              <a:rPr sz="1090" b="1" i="0">
                <a:solidFill>
                  <a:srgbClr val="2E7D5B"/>
                </a:solidFill>
                <a:latin typeface="Arial"/>
                <a:ea typeface="Arial"/>
                <a:cs typeface="Arial"/>
              </a:rPr>
              <a:t>HOW IT RUNS  ·  如何运作</a:t>
            </a:r>
          </a:p>
        </p:txBody>
      </p:sp>
      <p:sp>
        <p:nvSpPr>
          <p:cNvPr id="14" name="Oval 13"/>
          <p:cNvSpPr/>
          <p:nvPr/>
        </p:nvSpPr>
        <p:spPr>
          <a:xfrm>
            <a:off x="1000125" y="5357884"/>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143000" y="5295900"/>
            <a:ext cx="4514850" cy="425787"/>
          </a:xfrm>
          <a:prstGeom prst="rect">
            <a:avLst/>
          </a:prstGeom>
          <a:noFill/>
        </p:spPr>
        <p:txBody>
          <a:bodyPr wrap="square" lIns="0" rIns="0" tIns="0" bIns="0" anchor="t">
            <a:spAutoFit/>
          </a:bodyPr>
          <a:lstStyle/>
          <a:p>
            <a:pPr algn="l">
              <a:lnSpc>
                <a:spcPct val="120000"/>
              </a:lnSpc>
            </a:pPr>
            <a:r>
              <a:rPr sz="1183" b="0" i="0">
                <a:solidFill>
                  <a:srgbClr val="12202E"/>
                </a:solidFill>
                <a:latin typeface="Arial"/>
                <a:ea typeface="Arial"/>
                <a:cs typeface="Arial"/>
              </a:rPr>
              <a:t>Cost it bottom-up, choose the Incoterm, define the clock, then list the payment nodes.</a:t>
            </a:r>
          </a:p>
        </p:txBody>
      </p:sp>
      <p:sp>
        <p:nvSpPr>
          <p:cNvPr id="16" name="TextBox 15"/>
          <p:cNvSpPr txBox="1"/>
          <p:nvPr/>
        </p:nvSpPr>
        <p:spPr>
          <a:xfrm>
            <a:off x="1143000" y="5670572"/>
            <a:ext cx="4514850" cy="223265"/>
          </a:xfrm>
          <a:prstGeom prst="rect">
            <a:avLst/>
          </a:prstGeom>
          <a:noFill/>
        </p:spPr>
        <p:txBody>
          <a:bodyPr wrap="square" lIns="0" rIns="0" tIns="0" bIns="0" anchor="t">
            <a:spAutoFit/>
          </a:bodyPr>
          <a:lstStyle/>
          <a:p>
            <a:pPr algn="l">
              <a:lnSpc>
                <a:spcPct val="130000"/>
              </a:lnSpc>
            </a:pPr>
            <a:r>
              <a:rPr sz="1080" b="0" i="0">
                <a:solidFill>
                  <a:srgbClr val="46586D"/>
                </a:solidFill>
                <a:latin typeface="微软雅黑"/>
                <a:ea typeface="微软雅黑"/>
                <a:cs typeface="微软雅黑"/>
              </a:rPr>
              <a:t>自下而上建成本，选定贸易术语，写明时钟起点，再列出付款节点。</a:t>
            </a:r>
          </a:p>
        </p:txBody>
      </p:sp>
      <p:sp>
        <p:nvSpPr>
          <p:cNvPr id="17" name="Rounded Rectangle 16"/>
          <p:cNvSpPr/>
          <p:nvPr/>
        </p:nvSpPr>
        <p:spPr>
          <a:xfrm>
            <a:off x="6286500" y="4991100"/>
            <a:ext cx="5143500" cy="990599"/>
          </a:xfrm>
          <a:prstGeom prst="roundRect">
            <a:avLst>
              <a:gd name="adj" fmla="val 4000"/>
            </a:avLst>
          </a:prstGeom>
          <a:solidFill>
            <a:srgbClr val="E9F0FA"/>
          </a:solidFill>
          <a:ln w="12700">
            <a:solidFill>
              <a:srgbClr val="3D7BD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515100" y="5086350"/>
            <a:ext cx="4667250" cy="171450"/>
          </a:xfrm>
          <a:prstGeom prst="rect">
            <a:avLst/>
          </a:prstGeom>
          <a:noFill/>
        </p:spPr>
        <p:txBody>
          <a:bodyPr wrap="square" lIns="0" rIns="0" tIns="0" bIns="0" anchor="t">
            <a:spAutoFit/>
          </a:bodyPr>
          <a:lstStyle/>
          <a:p>
            <a:pPr algn="l">
              <a:lnSpc>
                <a:spcPct val="100000"/>
              </a:lnSpc>
            </a:pPr>
            <a:r>
              <a:rPr sz="1090" b="1" i="0">
                <a:solidFill>
                  <a:srgbClr val="B04A45"/>
                </a:solidFill>
                <a:latin typeface="Arial"/>
                <a:ea typeface="Arial"/>
                <a:cs typeface="Arial"/>
              </a:rPr>
              <a:t>CONDITIONS AND LIMITS  ·  条件与限制</a:t>
            </a:r>
          </a:p>
        </p:txBody>
      </p:sp>
      <p:sp>
        <p:nvSpPr>
          <p:cNvPr id="19" name="Oval 18"/>
          <p:cNvSpPr/>
          <p:nvPr/>
        </p:nvSpPr>
        <p:spPr>
          <a:xfrm>
            <a:off x="6524625" y="5357884"/>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667500" y="5295900"/>
            <a:ext cx="4514850" cy="425787"/>
          </a:xfrm>
          <a:prstGeom prst="rect">
            <a:avLst/>
          </a:prstGeom>
          <a:noFill/>
        </p:spPr>
        <p:txBody>
          <a:bodyPr wrap="square" lIns="0" rIns="0" tIns="0" bIns="0" anchor="t">
            <a:spAutoFit/>
          </a:bodyPr>
          <a:lstStyle/>
          <a:p>
            <a:pPr algn="l">
              <a:lnSpc>
                <a:spcPct val="120000"/>
              </a:lnSpc>
            </a:pPr>
            <a:r>
              <a:rPr sz="1183" b="0" i="0">
                <a:solidFill>
                  <a:srgbClr val="12202E"/>
                </a:solidFill>
                <a:latin typeface="Arial"/>
                <a:ea typeface="Arial"/>
                <a:cs typeface="Arial"/>
              </a:rPr>
              <a:t>Freight rates, tax rates and exchange rates all move; a fixed price with no index clause transfers every risk to the seller.</a:t>
            </a:r>
          </a:p>
        </p:txBody>
      </p:sp>
      <p:sp>
        <p:nvSpPr>
          <p:cNvPr id="21" name="TextBox 20"/>
          <p:cNvSpPr txBox="1"/>
          <p:nvPr/>
        </p:nvSpPr>
        <p:spPr>
          <a:xfrm>
            <a:off x="6667500" y="5670572"/>
            <a:ext cx="4514850" cy="223265"/>
          </a:xfrm>
          <a:prstGeom prst="rect">
            <a:avLst/>
          </a:prstGeom>
          <a:noFill/>
        </p:spPr>
        <p:txBody>
          <a:bodyPr wrap="square" lIns="0" rIns="0" tIns="0" bIns="0" anchor="t">
            <a:spAutoFit/>
          </a:bodyPr>
          <a:lstStyle/>
          <a:p>
            <a:pPr algn="l">
              <a:lnSpc>
                <a:spcPct val="130000"/>
              </a:lnSpc>
            </a:pPr>
            <a:r>
              <a:rPr sz="1080" b="0" i="0">
                <a:solidFill>
                  <a:srgbClr val="46586D"/>
                </a:solidFill>
                <a:latin typeface="微软雅黑"/>
                <a:ea typeface="微软雅黑"/>
                <a:cs typeface="微软雅黑"/>
              </a:rPr>
              <a:t>运费、税率与汇率都会变；没有指数条款的固定价把全部风险转给卖家。</a:t>
            </a:r>
          </a:p>
        </p:txBody>
      </p:sp>
      <p:sp>
        <p:nvSpPr>
          <p:cNvPr id="22" name="Rectangle 21"/>
          <p:cNvSpPr/>
          <p:nvPr/>
        </p:nvSpPr>
        <p:spPr>
          <a:xfrm>
            <a:off x="762000" y="6038850"/>
            <a:ext cx="38100" cy="438150"/>
          </a:xfrm>
          <a:prstGeom prst="rect">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800100" y="6038850"/>
            <a:ext cx="10629900" cy="438150"/>
          </a:xfrm>
          <a:prstGeom prst="rect">
            <a:avLst/>
          </a:prstGeom>
          <a:solidFill>
            <a:srgbClr val="E9F0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952500" y="6115050"/>
            <a:ext cx="10287000" cy="190500"/>
          </a:xfrm>
          <a:prstGeom prst="rect">
            <a:avLst/>
          </a:prstGeom>
          <a:noFill/>
        </p:spPr>
        <p:txBody>
          <a:bodyPr wrap="square" lIns="0" rIns="0" tIns="0" bIns="0" anchor="t">
            <a:spAutoFit/>
          </a:bodyPr>
          <a:lstStyle/>
          <a:p>
            <a:pPr algn="l">
              <a:lnSpc>
                <a:spcPct val="115000"/>
              </a:lnSpc>
            </a:pPr>
            <a:r>
              <a:rPr sz="1334" b="1" i="0">
                <a:solidFill>
                  <a:srgbClr val="0E2A47"/>
                </a:solidFill>
                <a:latin typeface="Arial"/>
                <a:ea typeface="Arial"/>
                <a:cs typeface="Arial"/>
              </a:rPr>
              <a:t>A quotation is an offer, not a contract. With only a price and none of the other four columns, it is not a quotation at all.</a:t>
            </a:r>
          </a:p>
        </p:txBody>
      </p:sp>
      <p:sp>
        <p:nvSpPr>
          <p:cNvPr id="25" name="TextBox 24"/>
          <p:cNvSpPr txBox="1"/>
          <p:nvPr/>
        </p:nvSpPr>
        <p:spPr>
          <a:xfrm>
            <a:off x="952500" y="6343650"/>
            <a:ext cx="10287000" cy="171450"/>
          </a:xfrm>
          <a:prstGeom prst="rect">
            <a:avLst/>
          </a:prstGeom>
          <a:noFill/>
        </p:spPr>
        <p:txBody>
          <a:bodyPr wrap="square" lIns="0" rIns="0" tIns="0" bIns="0" anchor="t">
            <a:spAutoFit/>
          </a:bodyPr>
          <a:lstStyle/>
          <a:p>
            <a:pPr algn="l">
              <a:lnSpc>
                <a:spcPct val="115000"/>
              </a:lnSpc>
            </a:pPr>
            <a:r>
              <a:rPr sz="1200" b="0" i="0">
                <a:solidFill>
                  <a:srgbClr val="46586D"/>
                </a:solidFill>
                <a:latin typeface="微软雅黑"/>
                <a:ea typeface="微软雅黑"/>
                <a:cs typeface="微软雅黑"/>
              </a:rPr>
              <a:t>报价是要约，不是合同；只有价格而没有另外四列，就不是报价。</a:t>
            </a:r>
          </a:p>
        </p:txBody>
      </p:sp>
      <p:sp>
        <p:nvSpPr>
          <p:cNvPr id="26" name="TextBox 25"/>
          <p:cNvSpPr txBox="1"/>
          <p:nvPr/>
        </p:nvSpPr>
        <p:spPr>
          <a:xfrm>
            <a:off x="762000" y="6572250"/>
            <a:ext cx="7620000" cy="152400"/>
          </a:xfrm>
          <a:prstGeom prst="rect">
            <a:avLst/>
          </a:prstGeom>
          <a:noFill/>
        </p:spPr>
        <p:txBody>
          <a:bodyPr wrap="square" lIns="0" rIns="0" tIns="0" bIns="0" anchor="t">
            <a:spAutoFit/>
          </a:bodyPr>
          <a:lstStyle/>
          <a:p>
            <a:pPr algn="l">
              <a:lnSpc>
                <a:spcPct val="100000"/>
              </a:lnSpc>
            </a:pPr>
            <a:r>
              <a:rPr sz="1102" b="0" i="0">
                <a:solidFill>
                  <a:srgbClr val="8695A8"/>
                </a:solidFill>
                <a:latin typeface="Arial"/>
                <a:ea typeface="Arial"/>
                <a:cs typeface="Arial"/>
              </a:rPr>
              <a:t>Cross-border Ecommerce  ·  Lesson 17  ·  跨境电商概论</a:t>
            </a:r>
          </a:p>
        </p:txBody>
      </p:sp>
      <p:sp>
        <p:nvSpPr>
          <p:cNvPr id="27" name="TextBox 26"/>
          <p:cNvSpPr txBox="1"/>
          <p:nvPr/>
        </p:nvSpPr>
        <p:spPr>
          <a:xfrm>
            <a:off x="9525000" y="6572250"/>
            <a:ext cx="1905000" cy="152400"/>
          </a:xfrm>
          <a:prstGeom prst="rect">
            <a:avLst/>
          </a:prstGeom>
          <a:noFill/>
        </p:spPr>
        <p:txBody>
          <a:bodyPr wrap="square" lIns="0" rIns="0" tIns="0" bIns="0" anchor="t">
            <a:spAutoFit/>
          </a:bodyPr>
          <a:lstStyle/>
          <a:p>
            <a:pPr algn="r">
              <a:lnSpc>
                <a:spcPct val="100000"/>
              </a:lnSpc>
            </a:pPr>
            <a:r>
              <a:rPr sz="1102" b="1" i="0">
                <a:solidFill>
                  <a:srgbClr val="3D7BD9"/>
                </a:solidFill>
                <a:latin typeface="Arial"/>
                <a:ea typeface="Arial"/>
                <a:cs typeface="Arial"/>
              </a:rPr>
              <a:t>09 / 28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8001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00100"/>
            <a:ext cx="12192000" cy="19050"/>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3850" y="209550"/>
            <a:ext cx="628650" cy="381000"/>
          </a:xfrm>
          <a:prstGeom prst="roundRect">
            <a:avLst>
              <a:gd name="adj" fmla="val 16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323850" y="209550"/>
            <a:ext cx="628650" cy="381000"/>
          </a:xfrm>
          <a:prstGeom prst="rect">
            <a:avLst/>
          </a:prstGeom>
          <a:noFill/>
        </p:spPr>
        <p:txBody>
          <a:bodyPr wrap="none" lIns="0" rIns="0" tIns="0" bIns="0" anchor="ctr">
            <a:spAutoFit/>
          </a:bodyPr>
          <a:lstStyle/>
          <a:p>
            <a:pPr algn="ctr">
              <a:lnSpc>
                <a:spcPct val="100000"/>
              </a:lnSpc>
            </a:pPr>
            <a:r>
              <a:rPr sz="1391" b="1" i="0">
                <a:solidFill>
                  <a:srgbClr val="FFFFFF"/>
                </a:solidFill>
                <a:latin typeface="Arial"/>
                <a:ea typeface="Arial"/>
                <a:cs typeface="Arial"/>
              </a:rPr>
              <a:t>MATH</a:t>
            </a:r>
          </a:p>
        </p:txBody>
      </p:sp>
      <p:sp>
        <p:nvSpPr>
          <p:cNvPr id="6" name="TextBox 5"/>
          <p:cNvSpPr txBox="1"/>
          <p:nvPr/>
        </p:nvSpPr>
        <p:spPr>
          <a:xfrm>
            <a:off x="1085850" y="95250"/>
            <a:ext cx="7962900" cy="342900"/>
          </a:xfrm>
          <a:prstGeom prst="rect">
            <a:avLst/>
          </a:prstGeom>
          <a:noFill/>
        </p:spPr>
        <p:txBody>
          <a:bodyPr wrap="square" lIns="0" rIns="0" tIns="0" bIns="0" anchor="t">
            <a:spAutoFit/>
          </a:bodyPr>
          <a:lstStyle/>
          <a:p>
            <a:pPr algn="l">
              <a:lnSpc>
                <a:spcPct val="105000"/>
              </a:lnSpc>
            </a:pPr>
            <a:r>
              <a:rPr sz="2400" b="1" i="0">
                <a:solidFill>
                  <a:srgbClr val="FFFFFF"/>
                </a:solidFill>
                <a:latin typeface="Georgia"/>
                <a:ea typeface="Georgia"/>
                <a:cs typeface="Georgia"/>
              </a:rPr>
              <a:t>The same order, costed three ways</a:t>
            </a:r>
          </a:p>
        </p:txBody>
      </p:sp>
      <p:sp>
        <p:nvSpPr>
          <p:cNvPr id="7" name="TextBox 6"/>
          <p:cNvSpPr txBox="1"/>
          <p:nvPr/>
        </p:nvSpPr>
        <p:spPr>
          <a:xfrm>
            <a:off x="1085850" y="457200"/>
            <a:ext cx="7962900" cy="247649"/>
          </a:xfrm>
          <a:prstGeom prst="rect">
            <a:avLst/>
          </a:prstGeom>
          <a:noFill/>
        </p:spPr>
        <p:txBody>
          <a:bodyPr wrap="square" lIns="0" rIns="0" tIns="0" bIns="0" anchor="t">
            <a:spAutoFit/>
          </a:bodyPr>
          <a:lstStyle/>
          <a:p>
            <a:pPr algn="l">
              <a:lnSpc>
                <a:spcPct val="100000"/>
              </a:lnSpc>
            </a:pPr>
            <a:r>
              <a:rPr sz="1560" b="0" i="0">
                <a:solidFill>
                  <a:srgbClr val="9DB6D6"/>
                </a:solidFill>
                <a:latin typeface="微软雅黑"/>
                <a:ea typeface="微软雅黑"/>
                <a:cs typeface="微软雅黑"/>
              </a:rPr>
              <a:t>同一订单的三种成本建法</a:t>
            </a:r>
          </a:p>
        </p:txBody>
      </p:sp>
      <p:sp>
        <p:nvSpPr>
          <p:cNvPr id="8" name="TextBox 7"/>
          <p:cNvSpPr txBox="1"/>
          <p:nvPr/>
        </p:nvSpPr>
        <p:spPr>
          <a:xfrm>
            <a:off x="8572500" y="266700"/>
            <a:ext cx="3295650" cy="247649"/>
          </a:xfrm>
          <a:prstGeom prst="rect">
            <a:avLst/>
          </a:prstGeom>
          <a:noFill/>
        </p:spPr>
        <p:txBody>
          <a:bodyPr wrap="square" lIns="0" rIns="0" tIns="0" bIns="0" anchor="t">
            <a:spAutoFit/>
          </a:bodyPr>
          <a:lstStyle/>
          <a:p>
            <a:pPr algn="r">
              <a:lnSpc>
                <a:spcPct val="100000"/>
              </a:lnSpc>
            </a:pPr>
            <a:r>
              <a:rPr sz="1218" b="0" i="0">
                <a:solidFill>
                  <a:srgbClr val="7E99BD"/>
                </a:solidFill>
                <a:latin typeface="Arial"/>
                <a:ea typeface="Arial"/>
                <a:cs typeface="Arial"/>
              </a:rPr>
              <a:t>DDP, CIF, FOB  ·  20,000 sets</a:t>
            </a:r>
          </a:p>
        </p:txBody>
      </p:sp>
      <p:sp>
        <p:nvSpPr>
          <p:cNvPr id="9" name="TextBox 8"/>
          <p:cNvSpPr txBox="1"/>
          <p:nvPr/>
        </p:nvSpPr>
        <p:spPr>
          <a:xfrm>
            <a:off x="762000" y="952500"/>
            <a:ext cx="10668000" cy="228600"/>
          </a:xfrm>
          <a:prstGeom prst="rect">
            <a:avLst/>
          </a:prstGeom>
          <a:noFill/>
        </p:spPr>
        <p:txBody>
          <a:bodyPr wrap="square" lIns="0" rIns="0" tIns="0" bIns="0" anchor="t">
            <a:spAutoFit/>
          </a:bodyPr>
          <a:lstStyle/>
          <a:p>
            <a:pPr algn="l">
              <a:lnSpc>
                <a:spcPct val="112000"/>
              </a:lnSpc>
            </a:pPr>
            <a:r>
              <a:rPr sz="1322" b="1" i="0">
                <a:solidFill>
                  <a:srgbClr val="0E2A47"/>
                </a:solidFill>
                <a:latin typeface="Georgia"/>
                <a:ea typeface="Georgia"/>
                <a:cs typeface="Georgia"/>
              </a:rPr>
              <a:t>Known, simulated: goods and packaging 12.00 a set, domestic transport and customs 0.40, international freight and insurance 1.60, duty 1.00 where the seller bears it, after-sales reserve 0.30.</a:t>
            </a:r>
          </a:p>
        </p:txBody>
      </p:sp>
      <p:sp>
        <p:nvSpPr>
          <p:cNvPr id="10" name="TextBox 9"/>
          <p:cNvSpPr txBox="1"/>
          <p:nvPr/>
        </p:nvSpPr>
        <p:spPr>
          <a:xfrm>
            <a:off x="762000" y="1238250"/>
            <a:ext cx="10668000" cy="209550"/>
          </a:xfrm>
          <a:prstGeom prst="rect">
            <a:avLst/>
          </a:prstGeom>
          <a:noFill/>
        </p:spPr>
        <p:txBody>
          <a:bodyPr wrap="square" lIns="0" rIns="0" tIns="0" bIns="0" anchor="t">
            <a:spAutoFit/>
          </a:bodyPr>
          <a:lstStyle/>
          <a:p>
            <a:pPr algn="l">
              <a:lnSpc>
                <a:spcPct val="110000"/>
              </a:lnSpc>
            </a:pPr>
            <a:r>
              <a:rPr sz="1176" b="0" i="0">
                <a:solidFill>
                  <a:srgbClr val="1B4F9C"/>
                </a:solidFill>
                <a:latin typeface="微软雅黑"/>
                <a:ea typeface="微软雅黑"/>
                <a:cs typeface="微软雅黑"/>
              </a:rPr>
              <a:t>已知（模拟）：商品与包装每套 12.00 美元，国内运输与报关 0.40，国际运费与保险 1.60，若由卖家承担则关税 1.00，售后预留 0.30。</a:t>
            </a:r>
          </a:p>
        </p:txBody>
      </p:sp>
      <p:sp>
        <p:nvSpPr>
          <p:cNvPr id="11" name="Rounded Rectangle 10"/>
          <p:cNvSpPr/>
          <p:nvPr/>
        </p:nvSpPr>
        <p:spPr>
          <a:xfrm>
            <a:off x="762000" y="1619250"/>
            <a:ext cx="3454400" cy="1181100"/>
          </a:xfrm>
          <a:prstGeom prst="roundRect">
            <a:avLst>
              <a:gd name="adj" fmla="val 6000"/>
            </a:avLst>
          </a:prstGeom>
          <a:solidFill>
            <a:srgbClr val="F5F8FC"/>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914400" y="1733550"/>
            <a:ext cx="3149600" cy="152400"/>
          </a:xfrm>
          <a:prstGeom prst="rect">
            <a:avLst/>
          </a:prstGeom>
          <a:noFill/>
        </p:spPr>
        <p:txBody>
          <a:bodyPr wrap="square" lIns="0" rIns="0" tIns="0" bIns="0" anchor="t">
            <a:spAutoFit/>
          </a:bodyPr>
          <a:lstStyle/>
          <a:p>
            <a:pPr algn="l">
              <a:lnSpc>
                <a:spcPct val="100000"/>
              </a:lnSpc>
            </a:pPr>
            <a:r>
              <a:rPr sz="1218" b="0" i="0">
                <a:solidFill>
                  <a:srgbClr val="46586D"/>
                </a:solidFill>
                <a:latin typeface="Arial"/>
                <a:ea typeface="Arial"/>
                <a:cs typeface="Arial"/>
              </a:rPr>
              <a:t>DDP contribution</a:t>
            </a:r>
          </a:p>
        </p:txBody>
      </p:sp>
      <p:sp>
        <p:nvSpPr>
          <p:cNvPr id="13" name="TextBox 12"/>
          <p:cNvSpPr txBox="1"/>
          <p:nvPr/>
        </p:nvSpPr>
        <p:spPr>
          <a:xfrm>
            <a:off x="914400" y="1885950"/>
            <a:ext cx="3149600" cy="133350"/>
          </a:xfrm>
          <a:prstGeom prst="rect">
            <a:avLst/>
          </a:prstGeom>
          <a:noFill/>
        </p:spPr>
        <p:txBody>
          <a:bodyPr wrap="square" lIns="0" rIns="0" tIns="0" bIns="0" anchor="t">
            <a:spAutoFit/>
          </a:bodyPr>
          <a:lstStyle/>
          <a:p>
            <a:pPr algn="l">
              <a:lnSpc>
                <a:spcPct val="100000"/>
              </a:lnSpc>
            </a:pPr>
            <a:r>
              <a:rPr sz="1128" b="0" i="0">
                <a:solidFill>
                  <a:srgbClr val="8695A8"/>
                </a:solidFill>
                <a:latin typeface="微软雅黑"/>
                <a:ea typeface="微软雅黑"/>
                <a:cs typeface="微软雅黑"/>
              </a:rPr>
              <a:t>DDP 单位贡献</a:t>
            </a:r>
          </a:p>
        </p:txBody>
      </p:sp>
      <p:sp>
        <p:nvSpPr>
          <p:cNvPr id="14" name="TextBox 13"/>
          <p:cNvSpPr txBox="1"/>
          <p:nvPr/>
        </p:nvSpPr>
        <p:spPr>
          <a:xfrm>
            <a:off x="914400" y="2076450"/>
            <a:ext cx="3149600" cy="400050"/>
          </a:xfrm>
          <a:prstGeom prst="rect">
            <a:avLst/>
          </a:prstGeom>
          <a:noFill/>
        </p:spPr>
        <p:txBody>
          <a:bodyPr wrap="square" lIns="0" rIns="0" tIns="0" bIns="0" anchor="t">
            <a:spAutoFit/>
          </a:bodyPr>
          <a:lstStyle/>
          <a:p>
            <a:pPr algn="l">
              <a:lnSpc>
                <a:spcPct val="100000"/>
              </a:lnSpc>
            </a:pPr>
            <a:r>
              <a:rPr sz="3000" b="1" i="0">
                <a:solidFill>
                  <a:srgbClr val="1B4F9C"/>
                </a:solidFill>
                <a:latin typeface="Georgia"/>
                <a:ea typeface="Georgia"/>
                <a:cs typeface="Georgia"/>
              </a:rPr>
              <a:t>2.70</a:t>
            </a:r>
            <a:r>
              <a:rPr sz="1507" b="0" i="0">
                <a:solidFill>
                  <a:srgbClr val="1B4F9C"/>
                </a:solidFill>
                <a:latin typeface="Arial"/>
                <a:ea typeface="Arial"/>
                <a:cs typeface="Arial"/>
              </a:rPr>
              <a:t> USD</a:t>
            </a:r>
          </a:p>
        </p:txBody>
      </p:sp>
      <p:sp>
        <p:nvSpPr>
          <p:cNvPr id="15" name="TextBox 14"/>
          <p:cNvSpPr txBox="1"/>
          <p:nvPr/>
        </p:nvSpPr>
        <p:spPr>
          <a:xfrm>
            <a:off x="914400" y="2495550"/>
            <a:ext cx="3149600" cy="247649"/>
          </a:xfrm>
          <a:prstGeom prst="rect">
            <a:avLst/>
          </a:prstGeom>
          <a:noFill/>
        </p:spPr>
        <p:txBody>
          <a:bodyPr wrap="square" lIns="0" rIns="0" tIns="0" bIns="0" anchor="t">
            <a:spAutoFit/>
          </a:bodyPr>
          <a:lstStyle/>
          <a:p>
            <a:pPr algn="l">
              <a:lnSpc>
                <a:spcPct val="115000"/>
              </a:lnSpc>
            </a:pPr>
            <a:r>
              <a:rPr sz="1128" b="0" i="0">
                <a:solidFill>
                  <a:srgbClr val="46586D"/>
                </a:solidFill>
                <a:latin typeface="微软雅黑"/>
                <a:ea typeface="微软雅黑"/>
                <a:cs typeface="微软雅黑"/>
              </a:rPr>
              <a:t>18.00 − 15.30，占 15.0%</a:t>
            </a:r>
          </a:p>
        </p:txBody>
      </p:sp>
      <p:sp>
        <p:nvSpPr>
          <p:cNvPr id="16" name="Rounded Rectangle 15"/>
          <p:cNvSpPr/>
          <p:nvPr/>
        </p:nvSpPr>
        <p:spPr>
          <a:xfrm>
            <a:off x="4368800" y="1619250"/>
            <a:ext cx="3454400" cy="1181100"/>
          </a:xfrm>
          <a:prstGeom prst="roundRect">
            <a:avLst>
              <a:gd name="adj" fmla="val 6000"/>
            </a:avLst>
          </a:prstGeom>
          <a:solidFill>
            <a:srgbClr val="F5F8FC"/>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4521200" y="1733550"/>
            <a:ext cx="3149600" cy="152400"/>
          </a:xfrm>
          <a:prstGeom prst="rect">
            <a:avLst/>
          </a:prstGeom>
          <a:noFill/>
        </p:spPr>
        <p:txBody>
          <a:bodyPr wrap="square" lIns="0" rIns="0" tIns="0" bIns="0" anchor="t">
            <a:spAutoFit/>
          </a:bodyPr>
          <a:lstStyle/>
          <a:p>
            <a:pPr algn="l">
              <a:lnSpc>
                <a:spcPct val="100000"/>
              </a:lnSpc>
            </a:pPr>
            <a:r>
              <a:rPr sz="1218" b="0" i="0">
                <a:solidFill>
                  <a:srgbClr val="46586D"/>
                </a:solidFill>
                <a:latin typeface="Arial"/>
                <a:ea typeface="Arial"/>
                <a:cs typeface="Arial"/>
              </a:rPr>
              <a:t>CIF contribution</a:t>
            </a:r>
          </a:p>
        </p:txBody>
      </p:sp>
      <p:sp>
        <p:nvSpPr>
          <p:cNvPr id="18" name="TextBox 17"/>
          <p:cNvSpPr txBox="1"/>
          <p:nvPr/>
        </p:nvSpPr>
        <p:spPr>
          <a:xfrm>
            <a:off x="4521200" y="1885950"/>
            <a:ext cx="3149600" cy="133350"/>
          </a:xfrm>
          <a:prstGeom prst="rect">
            <a:avLst/>
          </a:prstGeom>
          <a:noFill/>
        </p:spPr>
        <p:txBody>
          <a:bodyPr wrap="square" lIns="0" rIns="0" tIns="0" bIns="0" anchor="t">
            <a:spAutoFit/>
          </a:bodyPr>
          <a:lstStyle/>
          <a:p>
            <a:pPr algn="l">
              <a:lnSpc>
                <a:spcPct val="100000"/>
              </a:lnSpc>
            </a:pPr>
            <a:r>
              <a:rPr sz="1128" b="0" i="0">
                <a:solidFill>
                  <a:srgbClr val="8695A8"/>
                </a:solidFill>
                <a:latin typeface="微软雅黑"/>
                <a:ea typeface="微软雅黑"/>
                <a:cs typeface="微软雅黑"/>
              </a:rPr>
              <a:t>CIF 单位贡献</a:t>
            </a:r>
          </a:p>
        </p:txBody>
      </p:sp>
      <p:sp>
        <p:nvSpPr>
          <p:cNvPr id="19" name="TextBox 18"/>
          <p:cNvSpPr txBox="1"/>
          <p:nvPr/>
        </p:nvSpPr>
        <p:spPr>
          <a:xfrm>
            <a:off x="4521200" y="2076450"/>
            <a:ext cx="3149600" cy="400050"/>
          </a:xfrm>
          <a:prstGeom prst="rect">
            <a:avLst/>
          </a:prstGeom>
          <a:noFill/>
        </p:spPr>
        <p:txBody>
          <a:bodyPr wrap="square" lIns="0" rIns="0" tIns="0" bIns="0" anchor="t">
            <a:spAutoFit/>
          </a:bodyPr>
          <a:lstStyle/>
          <a:p>
            <a:pPr algn="l">
              <a:lnSpc>
                <a:spcPct val="100000"/>
              </a:lnSpc>
            </a:pPr>
            <a:r>
              <a:rPr sz="3000" b="1" i="0">
                <a:solidFill>
                  <a:srgbClr val="1B4F9C"/>
                </a:solidFill>
                <a:latin typeface="Georgia"/>
                <a:ea typeface="Georgia"/>
                <a:cs typeface="Georgia"/>
              </a:rPr>
              <a:t>2.50</a:t>
            </a:r>
            <a:r>
              <a:rPr sz="1507" b="0" i="0">
                <a:solidFill>
                  <a:srgbClr val="1B4F9C"/>
                </a:solidFill>
                <a:latin typeface="Arial"/>
                <a:ea typeface="Arial"/>
                <a:cs typeface="Arial"/>
              </a:rPr>
              <a:t> USD</a:t>
            </a:r>
          </a:p>
        </p:txBody>
      </p:sp>
      <p:sp>
        <p:nvSpPr>
          <p:cNvPr id="20" name="TextBox 19"/>
          <p:cNvSpPr txBox="1"/>
          <p:nvPr/>
        </p:nvSpPr>
        <p:spPr>
          <a:xfrm>
            <a:off x="4521200" y="2495550"/>
            <a:ext cx="3149600" cy="247649"/>
          </a:xfrm>
          <a:prstGeom prst="rect">
            <a:avLst/>
          </a:prstGeom>
          <a:noFill/>
        </p:spPr>
        <p:txBody>
          <a:bodyPr wrap="square" lIns="0" rIns="0" tIns="0" bIns="0" anchor="t">
            <a:spAutoFit/>
          </a:bodyPr>
          <a:lstStyle/>
          <a:p>
            <a:pPr algn="l">
              <a:lnSpc>
                <a:spcPct val="115000"/>
              </a:lnSpc>
            </a:pPr>
            <a:r>
              <a:rPr sz="1128" b="0" i="0">
                <a:solidFill>
                  <a:srgbClr val="46586D"/>
                </a:solidFill>
                <a:latin typeface="微软雅黑"/>
                <a:ea typeface="微软雅黑"/>
                <a:cs typeface="微软雅黑"/>
              </a:rPr>
              <a:t>16.80 − 14.30，占 14.9%</a:t>
            </a:r>
          </a:p>
        </p:txBody>
      </p:sp>
      <p:sp>
        <p:nvSpPr>
          <p:cNvPr id="21" name="Rounded Rectangle 20"/>
          <p:cNvSpPr/>
          <p:nvPr/>
        </p:nvSpPr>
        <p:spPr>
          <a:xfrm>
            <a:off x="7975600" y="1619250"/>
            <a:ext cx="3454400" cy="1181100"/>
          </a:xfrm>
          <a:prstGeom prst="roundRect">
            <a:avLst>
              <a:gd name="adj" fmla="val 6000"/>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8128000" y="1733550"/>
            <a:ext cx="3149600" cy="152400"/>
          </a:xfrm>
          <a:prstGeom prst="rect">
            <a:avLst/>
          </a:prstGeom>
          <a:noFill/>
        </p:spPr>
        <p:txBody>
          <a:bodyPr wrap="square" lIns="0" rIns="0" tIns="0" bIns="0" anchor="t">
            <a:spAutoFit/>
          </a:bodyPr>
          <a:lstStyle/>
          <a:p>
            <a:pPr algn="l">
              <a:lnSpc>
                <a:spcPct val="100000"/>
              </a:lnSpc>
            </a:pPr>
            <a:r>
              <a:rPr sz="1218" b="0" i="0">
                <a:solidFill>
                  <a:srgbClr val="9DB6D6"/>
                </a:solidFill>
                <a:latin typeface="Arial"/>
                <a:ea typeface="Arial"/>
                <a:cs typeface="Arial"/>
              </a:rPr>
              <a:t>FOB contribution</a:t>
            </a:r>
          </a:p>
        </p:txBody>
      </p:sp>
      <p:sp>
        <p:nvSpPr>
          <p:cNvPr id="23" name="TextBox 22"/>
          <p:cNvSpPr txBox="1"/>
          <p:nvPr/>
        </p:nvSpPr>
        <p:spPr>
          <a:xfrm>
            <a:off x="8128000" y="1885950"/>
            <a:ext cx="3149600" cy="133350"/>
          </a:xfrm>
          <a:prstGeom prst="rect">
            <a:avLst/>
          </a:prstGeom>
          <a:noFill/>
        </p:spPr>
        <p:txBody>
          <a:bodyPr wrap="square" lIns="0" rIns="0" tIns="0" bIns="0" anchor="t">
            <a:spAutoFit/>
          </a:bodyPr>
          <a:lstStyle/>
          <a:p>
            <a:pPr algn="l">
              <a:lnSpc>
                <a:spcPct val="100000"/>
              </a:lnSpc>
            </a:pPr>
            <a:r>
              <a:rPr sz="1128" b="0" i="0">
                <a:solidFill>
                  <a:srgbClr val="7E99BD"/>
                </a:solidFill>
                <a:latin typeface="微软雅黑"/>
                <a:ea typeface="微软雅黑"/>
                <a:cs typeface="微软雅黑"/>
              </a:rPr>
              <a:t>FOB 单位贡献</a:t>
            </a:r>
          </a:p>
        </p:txBody>
      </p:sp>
      <p:sp>
        <p:nvSpPr>
          <p:cNvPr id="24" name="TextBox 23"/>
          <p:cNvSpPr txBox="1"/>
          <p:nvPr/>
        </p:nvSpPr>
        <p:spPr>
          <a:xfrm>
            <a:off x="8128000" y="2076450"/>
            <a:ext cx="3149600" cy="400050"/>
          </a:xfrm>
          <a:prstGeom prst="rect">
            <a:avLst/>
          </a:prstGeom>
          <a:noFill/>
        </p:spPr>
        <p:txBody>
          <a:bodyPr wrap="square" lIns="0" rIns="0" tIns="0" bIns="0" anchor="t">
            <a:spAutoFit/>
          </a:bodyPr>
          <a:lstStyle/>
          <a:p>
            <a:pPr algn="l">
              <a:lnSpc>
                <a:spcPct val="100000"/>
              </a:lnSpc>
            </a:pPr>
            <a:r>
              <a:rPr sz="3000" b="1" i="0">
                <a:solidFill>
                  <a:srgbClr val="FFFFFF"/>
                </a:solidFill>
                <a:latin typeface="Georgia"/>
                <a:ea typeface="Georgia"/>
                <a:cs typeface="Georgia"/>
              </a:rPr>
              <a:t>2.90</a:t>
            </a:r>
            <a:r>
              <a:rPr sz="1507" b="0" i="0">
                <a:solidFill>
                  <a:srgbClr val="FFFFFF"/>
                </a:solidFill>
                <a:latin typeface="Arial"/>
                <a:ea typeface="Arial"/>
                <a:cs typeface="Arial"/>
              </a:rPr>
              <a:t> USD</a:t>
            </a:r>
          </a:p>
        </p:txBody>
      </p:sp>
      <p:sp>
        <p:nvSpPr>
          <p:cNvPr id="25" name="TextBox 24"/>
          <p:cNvSpPr txBox="1"/>
          <p:nvPr/>
        </p:nvSpPr>
        <p:spPr>
          <a:xfrm>
            <a:off x="8128000" y="2495550"/>
            <a:ext cx="3149600" cy="247649"/>
          </a:xfrm>
          <a:prstGeom prst="rect">
            <a:avLst/>
          </a:prstGeom>
          <a:noFill/>
        </p:spPr>
        <p:txBody>
          <a:bodyPr wrap="square" lIns="0" rIns="0" tIns="0" bIns="0" anchor="t">
            <a:spAutoFit/>
          </a:bodyPr>
          <a:lstStyle/>
          <a:p>
            <a:pPr algn="l">
              <a:lnSpc>
                <a:spcPct val="115000"/>
              </a:lnSpc>
            </a:pPr>
            <a:r>
              <a:rPr sz="1128" b="0" i="0">
                <a:solidFill>
                  <a:srgbClr val="A8C0E8"/>
                </a:solidFill>
                <a:latin typeface="微软雅黑"/>
                <a:ea typeface="微软雅黑"/>
                <a:cs typeface="微软雅黑"/>
              </a:rPr>
              <a:t>15.60 − 12.70，占 18.6%</a:t>
            </a:r>
          </a:p>
        </p:txBody>
      </p:sp>
      <p:graphicFrame>
        <p:nvGraphicFramePr>
          <p:cNvPr id="26" name="Table 25"/>
          <p:cNvGraphicFramePr>
            <a:graphicFrameLocks noGrp="1"/>
          </p:cNvGraphicFramePr>
          <p:nvPr/>
        </p:nvGraphicFramePr>
        <p:xfrm>
          <a:off x="762000" y="2971800"/>
          <a:ext cx="10667999" cy="2207895"/>
        </p:xfrm>
        <a:graphic>
          <a:graphicData uri="http://schemas.openxmlformats.org/drawingml/2006/table">
            <a:tbl>
              <a:tblPr>
                <a:tableStyleId>{5C22544A-7EE6-4342-B048-85BDC9FD1C3A}</a:tableStyleId>
              </a:tblPr>
              <a:tblGrid>
                <a:gridCol w="2095499"/>
                <a:gridCol w="4000500"/>
                <a:gridCol w="1524000"/>
                <a:gridCol w="1524000"/>
                <a:gridCol w="1524000"/>
              </a:tblGrid>
              <a:tr h="395097">
                <a:tc>
                  <a:txBody>
                    <a:bodyPr wrap="square"/>
                    <a:lstStyle/>
                    <a:p>
                      <a:r>
                        <a:rPr sz="1102" b="1">
                          <a:solidFill>
                            <a:srgbClr val="FFFFFF"/>
                          </a:solidFill>
                          <a:latin typeface="Arial"/>
                          <a:ea typeface="Arial"/>
                          <a:cs typeface="Arial"/>
                        </a:rPr>
                        <a:t>Incoterm 术语</a:t>
                      </a:r>
                    </a:p>
                    <a:p>
                      <a:r>
                        <a:rPr sz="940">
                          <a:solidFill>
                            <a:srgbClr val="9DB6D6"/>
                          </a:solidFill>
                          <a:latin typeface="微软雅黑"/>
                          <a:ea typeface="微软雅黑"/>
                          <a:cs typeface="微软雅黑"/>
                        </a:rPr>
                        <a:t>术语</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Cost build 成本构成</a:t>
                      </a:r>
                    </a:p>
                    <a:p>
                      <a:r>
                        <a:rPr sz="940">
                          <a:solidFill>
                            <a:srgbClr val="9DB6D6"/>
                          </a:solidFill>
                          <a:latin typeface="微软雅黑"/>
                          <a:ea typeface="微软雅黑"/>
                          <a:cs typeface="微软雅黑"/>
                        </a:rPr>
                        <a:t>成本构成</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Seller cost 卖家成本</a:t>
                      </a:r>
                    </a:p>
                    <a:p>
                      <a:r>
                        <a:rPr sz="940">
                          <a:solidFill>
                            <a:srgbClr val="9DB6D6"/>
                          </a:solidFill>
                          <a:latin typeface="微软雅黑"/>
                          <a:ea typeface="微软雅黑"/>
                          <a:cs typeface="微软雅黑"/>
                        </a:rPr>
                        <a:t>卖家成本</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Quote 报价</a:t>
                      </a:r>
                    </a:p>
                    <a:p>
                      <a:r>
                        <a:rPr sz="940">
                          <a:solidFill>
                            <a:srgbClr val="9DB6D6"/>
                          </a:solidFill>
                          <a:latin typeface="微软雅黑"/>
                          <a:ea typeface="微软雅黑"/>
                          <a:cs typeface="微软雅黑"/>
                        </a:rPr>
                        <a:t>报价</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Contribution 贡献</a:t>
                      </a:r>
                    </a:p>
                    <a:p>
                      <a:r>
                        <a:rPr sz="940">
                          <a:solidFill>
                            <a:srgbClr val="9DB6D6"/>
                          </a:solidFill>
                          <a:latin typeface="微软雅黑"/>
                          <a:ea typeface="微软雅黑"/>
                          <a:cs typeface="微软雅黑"/>
                        </a:rPr>
                        <a:t>贡献</a:t>
                      </a:r>
                    </a:p>
                  </a:txBody>
                  <a:tcPr marL="95250" marR="95250" marT="38100" marB="38100" anchor="ctr">
                    <a:solidFill>
                      <a:srgbClr val="0E2A47"/>
                    </a:solidFill>
                  </a:tcPr>
                </a:tc>
              </a:tr>
              <a:tr h="604266">
                <a:tc>
                  <a:txBody>
                    <a:bodyPr wrap="square"/>
                    <a:lstStyle/>
                    <a:p>
                      <a:pPr algn="l"/>
                      <a:r>
                        <a:rPr sz="1183" b="1">
                          <a:solidFill>
                            <a:srgbClr val="0E2A47"/>
                          </a:solidFill>
                          <a:latin typeface="Arial"/>
                          <a:ea typeface="Arial"/>
                          <a:cs typeface="Arial"/>
                        </a:rPr>
                        <a:t>DDP</a:t>
                      </a:r>
                    </a:p>
                    <a:p>
                      <a:pPr algn="l"/>
                      <a:r>
                        <a:rPr sz="1008">
                          <a:solidFill>
                            <a:srgbClr val="46586D"/>
                          </a:solidFill>
                          <a:latin typeface="微软雅黑"/>
                          <a:ea typeface="微软雅黑"/>
                          <a:cs typeface="微软雅黑"/>
                        </a:rPr>
                        <a:t>卖家完税交付</a:t>
                      </a:r>
                    </a:p>
                  </a:txBody>
                  <a:tcPr marL="95250" marR="95250" marT="28575" marB="28575" anchor="ctr">
                    <a:solidFill>
                      <a:srgbClr val="FFFFFF"/>
                    </a:solidFill>
                  </a:tcPr>
                </a:tc>
                <a:tc>
                  <a:txBody>
                    <a:bodyPr wrap="square"/>
                    <a:lstStyle/>
                    <a:p>
                      <a:pPr algn="l"/>
                      <a:r>
                        <a:rPr sz="1183" b="0">
                          <a:solidFill>
                            <a:srgbClr val="12202E"/>
                          </a:solidFill>
                          <a:latin typeface="Arial"/>
                          <a:ea typeface="Arial"/>
                          <a:cs typeface="Arial"/>
                        </a:rPr>
                        <a:t>12.00 + 0.40 + 1.60 + 1.00 + 0.30</a:t>
                      </a:r>
                    </a:p>
                    <a:p>
                      <a:pPr algn="l"/>
                      <a:r>
                        <a:rPr sz="1008">
                          <a:solidFill>
                            <a:srgbClr val="46586D"/>
                          </a:solidFill>
                          <a:latin typeface="微软雅黑"/>
                          <a:ea typeface="微软雅黑"/>
                          <a:cs typeface="微软雅黑"/>
                        </a:rPr>
                        <a:t>12.00 + 0.40 + 1.60 + 1.00 + 0.30</a:t>
                      </a:r>
                    </a:p>
                  </a:txBody>
                  <a:tcPr marL="95250" marR="95250" marT="28575" marB="28575" anchor="ctr">
                    <a:solidFill>
                      <a:srgbClr val="FFFFFF"/>
                    </a:solidFill>
                  </a:tcPr>
                </a:tc>
                <a:tc>
                  <a:txBody>
                    <a:bodyPr wrap="square"/>
                    <a:lstStyle/>
                    <a:p>
                      <a:pPr algn="r"/>
                      <a:r>
                        <a:rPr sz="1183" b="0">
                          <a:solidFill>
                            <a:srgbClr val="12202E"/>
                          </a:solidFill>
                          <a:latin typeface="Arial"/>
                          <a:ea typeface="Arial"/>
                          <a:cs typeface="Arial"/>
                        </a:rPr>
                        <a:t>15.30</a:t>
                      </a:r>
                    </a:p>
                    <a:p>
                      <a:pPr algn="r"/>
                      <a:r>
                        <a:rPr sz="1008">
                          <a:solidFill>
                            <a:srgbClr val="46586D"/>
                          </a:solidFill>
                          <a:latin typeface="微软雅黑"/>
                          <a:ea typeface="微软雅黑"/>
                          <a:cs typeface="微软雅黑"/>
                        </a:rPr>
                        <a:t>15.30</a:t>
                      </a:r>
                    </a:p>
                  </a:txBody>
                  <a:tcPr marL="95250" marR="95250" marT="28575" marB="28575" anchor="ctr">
                    <a:solidFill>
                      <a:srgbClr val="FFFFFF"/>
                    </a:solidFill>
                  </a:tcPr>
                </a:tc>
                <a:tc>
                  <a:txBody>
                    <a:bodyPr wrap="square"/>
                    <a:lstStyle/>
                    <a:p>
                      <a:pPr algn="r"/>
                      <a:r>
                        <a:rPr sz="1183" b="0">
                          <a:solidFill>
                            <a:srgbClr val="12202E"/>
                          </a:solidFill>
                          <a:latin typeface="Arial"/>
                          <a:ea typeface="Arial"/>
                          <a:cs typeface="Arial"/>
                        </a:rPr>
                        <a:t>18.00</a:t>
                      </a:r>
                    </a:p>
                    <a:p>
                      <a:pPr algn="r"/>
                      <a:r>
                        <a:rPr sz="1008">
                          <a:solidFill>
                            <a:srgbClr val="46586D"/>
                          </a:solidFill>
                          <a:latin typeface="微软雅黑"/>
                          <a:ea typeface="微软雅黑"/>
                          <a:cs typeface="微软雅黑"/>
                        </a:rPr>
                        <a:t>18.00</a:t>
                      </a:r>
                    </a:p>
                  </a:txBody>
                  <a:tcPr marL="95250" marR="95250" marT="28575" marB="28575" anchor="ctr">
                    <a:solidFill>
                      <a:srgbClr val="FFFFFF"/>
                    </a:solidFill>
                  </a:tcPr>
                </a:tc>
                <a:tc>
                  <a:txBody>
                    <a:bodyPr wrap="square"/>
                    <a:lstStyle/>
                    <a:p>
                      <a:pPr algn="r"/>
                      <a:r>
                        <a:rPr sz="1183" b="0">
                          <a:solidFill>
                            <a:srgbClr val="12202E"/>
                          </a:solidFill>
                          <a:latin typeface="Arial"/>
                          <a:ea typeface="Arial"/>
                          <a:cs typeface="Arial"/>
                        </a:rPr>
                        <a:t>2.70</a:t>
                      </a:r>
                    </a:p>
                    <a:p>
                      <a:pPr algn="r"/>
                      <a:r>
                        <a:rPr sz="1008">
                          <a:solidFill>
                            <a:srgbClr val="46586D"/>
                          </a:solidFill>
                          <a:latin typeface="微软雅黑"/>
                          <a:ea typeface="微软雅黑"/>
                          <a:cs typeface="微软雅黑"/>
                        </a:rPr>
                        <a:t>2.70</a:t>
                      </a:r>
                    </a:p>
                  </a:txBody>
                  <a:tcPr marL="95250" marR="95250" marT="28575" marB="28575" anchor="ctr">
                    <a:solidFill>
                      <a:srgbClr val="FFFFFF"/>
                    </a:solidFill>
                  </a:tcPr>
                </a:tc>
              </a:tr>
              <a:tr h="604266">
                <a:tc>
                  <a:txBody>
                    <a:bodyPr wrap="square"/>
                    <a:lstStyle/>
                    <a:p>
                      <a:pPr algn="l"/>
                      <a:r>
                        <a:rPr sz="1183" b="1">
                          <a:solidFill>
                            <a:srgbClr val="0E2A47"/>
                          </a:solidFill>
                          <a:latin typeface="Arial"/>
                          <a:ea typeface="Arial"/>
                          <a:cs typeface="Arial"/>
                        </a:rPr>
                        <a:t>CIF</a:t>
                      </a:r>
                    </a:p>
                    <a:p>
                      <a:pPr algn="l"/>
                      <a:r>
                        <a:rPr sz="1008">
                          <a:solidFill>
                            <a:srgbClr val="46586D"/>
                          </a:solidFill>
                          <a:latin typeface="微软雅黑"/>
                          <a:ea typeface="微软雅黑"/>
                          <a:cs typeface="微软雅黑"/>
                        </a:rPr>
                        <a:t>卖家承担运费保险</a:t>
                      </a:r>
                    </a:p>
                  </a:txBody>
                  <a:tcPr marL="95250" marR="95250" marT="28575" marB="28575" anchor="ctr">
                    <a:solidFill>
                      <a:srgbClr val="F5F8FC"/>
                    </a:solidFill>
                  </a:tcPr>
                </a:tc>
                <a:tc>
                  <a:txBody>
                    <a:bodyPr wrap="square"/>
                    <a:lstStyle/>
                    <a:p>
                      <a:pPr algn="l"/>
                      <a:r>
                        <a:rPr sz="1183" b="0">
                          <a:solidFill>
                            <a:srgbClr val="12202E"/>
                          </a:solidFill>
                          <a:latin typeface="Arial"/>
                          <a:ea typeface="Arial"/>
                          <a:cs typeface="Arial"/>
                        </a:rPr>
                        <a:t>12.00 + 0.40 + 1.60 + 0.30</a:t>
                      </a:r>
                    </a:p>
                    <a:p>
                      <a:pPr algn="l"/>
                      <a:r>
                        <a:rPr sz="1008">
                          <a:solidFill>
                            <a:srgbClr val="46586D"/>
                          </a:solidFill>
                          <a:latin typeface="微软雅黑"/>
                          <a:ea typeface="微软雅黑"/>
                          <a:cs typeface="微软雅黑"/>
                        </a:rPr>
                        <a:t>12.00 + 0.40 + 1.60 + 0.30</a:t>
                      </a:r>
                    </a:p>
                  </a:txBody>
                  <a:tcPr marL="95250" marR="95250" marT="28575" marB="28575" anchor="ctr">
                    <a:solidFill>
                      <a:srgbClr val="F5F8FC"/>
                    </a:solidFill>
                  </a:tcPr>
                </a:tc>
                <a:tc>
                  <a:txBody>
                    <a:bodyPr wrap="square"/>
                    <a:lstStyle/>
                    <a:p>
                      <a:pPr algn="r"/>
                      <a:r>
                        <a:rPr sz="1183" b="0">
                          <a:solidFill>
                            <a:srgbClr val="12202E"/>
                          </a:solidFill>
                          <a:latin typeface="Arial"/>
                          <a:ea typeface="Arial"/>
                          <a:cs typeface="Arial"/>
                        </a:rPr>
                        <a:t>14.30</a:t>
                      </a:r>
                    </a:p>
                    <a:p>
                      <a:pPr algn="r"/>
                      <a:r>
                        <a:rPr sz="1008">
                          <a:solidFill>
                            <a:srgbClr val="46586D"/>
                          </a:solidFill>
                          <a:latin typeface="微软雅黑"/>
                          <a:ea typeface="微软雅黑"/>
                          <a:cs typeface="微软雅黑"/>
                        </a:rPr>
                        <a:t>14.30</a:t>
                      </a:r>
                    </a:p>
                  </a:txBody>
                  <a:tcPr marL="95250" marR="95250" marT="28575" marB="28575" anchor="ctr">
                    <a:solidFill>
                      <a:srgbClr val="F5F8FC"/>
                    </a:solidFill>
                  </a:tcPr>
                </a:tc>
                <a:tc>
                  <a:txBody>
                    <a:bodyPr wrap="square"/>
                    <a:lstStyle/>
                    <a:p>
                      <a:pPr algn="r"/>
                      <a:r>
                        <a:rPr sz="1183" b="0">
                          <a:solidFill>
                            <a:srgbClr val="12202E"/>
                          </a:solidFill>
                          <a:latin typeface="Arial"/>
                          <a:ea typeface="Arial"/>
                          <a:cs typeface="Arial"/>
                        </a:rPr>
                        <a:t>16.80</a:t>
                      </a:r>
                    </a:p>
                    <a:p>
                      <a:pPr algn="r"/>
                      <a:r>
                        <a:rPr sz="1008">
                          <a:solidFill>
                            <a:srgbClr val="46586D"/>
                          </a:solidFill>
                          <a:latin typeface="微软雅黑"/>
                          <a:ea typeface="微软雅黑"/>
                          <a:cs typeface="微软雅黑"/>
                        </a:rPr>
                        <a:t>16.80</a:t>
                      </a:r>
                    </a:p>
                  </a:txBody>
                  <a:tcPr marL="95250" marR="95250" marT="28575" marB="28575" anchor="ctr">
                    <a:solidFill>
                      <a:srgbClr val="F5F8FC"/>
                    </a:solidFill>
                  </a:tcPr>
                </a:tc>
                <a:tc>
                  <a:txBody>
                    <a:bodyPr wrap="square"/>
                    <a:lstStyle/>
                    <a:p>
                      <a:pPr algn="r"/>
                      <a:r>
                        <a:rPr sz="1183" b="0">
                          <a:solidFill>
                            <a:srgbClr val="12202E"/>
                          </a:solidFill>
                          <a:latin typeface="Arial"/>
                          <a:ea typeface="Arial"/>
                          <a:cs typeface="Arial"/>
                        </a:rPr>
                        <a:t>2.50</a:t>
                      </a:r>
                    </a:p>
                    <a:p>
                      <a:pPr algn="r"/>
                      <a:r>
                        <a:rPr sz="1008">
                          <a:solidFill>
                            <a:srgbClr val="46586D"/>
                          </a:solidFill>
                          <a:latin typeface="微软雅黑"/>
                          <a:ea typeface="微软雅黑"/>
                          <a:cs typeface="微软雅黑"/>
                        </a:rPr>
                        <a:t>2.50</a:t>
                      </a:r>
                    </a:p>
                  </a:txBody>
                  <a:tcPr marL="95250" marR="95250" marT="28575" marB="28575" anchor="ctr">
                    <a:solidFill>
                      <a:srgbClr val="F5F8FC"/>
                    </a:solidFill>
                  </a:tcPr>
                </a:tc>
              </a:tr>
              <a:tr h="604266">
                <a:tc>
                  <a:txBody>
                    <a:bodyPr wrap="square"/>
                    <a:lstStyle/>
                    <a:p>
                      <a:pPr algn="l"/>
                      <a:r>
                        <a:rPr sz="1183" b="1">
                          <a:solidFill>
                            <a:srgbClr val="0E2A47"/>
                          </a:solidFill>
                          <a:latin typeface="Arial"/>
                          <a:ea typeface="Arial"/>
                          <a:cs typeface="Arial"/>
                        </a:rPr>
                        <a:t>FOB</a:t>
                      </a:r>
                    </a:p>
                    <a:p>
                      <a:pPr algn="l"/>
                      <a:r>
                        <a:rPr sz="1008">
                          <a:solidFill>
                            <a:srgbClr val="46586D"/>
                          </a:solidFill>
                          <a:latin typeface="微软雅黑"/>
                          <a:ea typeface="微软雅黑"/>
                          <a:cs typeface="微软雅黑"/>
                        </a:rPr>
                        <a:t>买家承担运费保险关税</a:t>
                      </a:r>
                    </a:p>
                  </a:txBody>
                  <a:tcPr marL="95250" marR="95250" marT="28575" marB="28575" anchor="ctr">
                    <a:solidFill>
                      <a:srgbClr val="FFFFFF"/>
                    </a:solidFill>
                  </a:tcPr>
                </a:tc>
                <a:tc>
                  <a:txBody>
                    <a:bodyPr wrap="square"/>
                    <a:lstStyle/>
                    <a:p>
                      <a:pPr algn="l"/>
                      <a:r>
                        <a:rPr sz="1183" b="0">
                          <a:solidFill>
                            <a:srgbClr val="12202E"/>
                          </a:solidFill>
                          <a:latin typeface="Arial"/>
                          <a:ea typeface="Arial"/>
                          <a:cs typeface="Arial"/>
                        </a:rPr>
                        <a:t>12.00 + 0.40 + 0.30</a:t>
                      </a:r>
                    </a:p>
                    <a:p>
                      <a:pPr algn="l"/>
                      <a:r>
                        <a:rPr sz="1008">
                          <a:solidFill>
                            <a:srgbClr val="46586D"/>
                          </a:solidFill>
                          <a:latin typeface="微软雅黑"/>
                          <a:ea typeface="微软雅黑"/>
                          <a:cs typeface="微软雅黑"/>
                        </a:rPr>
                        <a:t>12.00 + 0.40 + 0.30</a:t>
                      </a:r>
                    </a:p>
                  </a:txBody>
                  <a:tcPr marL="95250" marR="95250" marT="28575" marB="28575" anchor="ctr">
                    <a:solidFill>
                      <a:srgbClr val="FFFFFF"/>
                    </a:solidFill>
                  </a:tcPr>
                </a:tc>
                <a:tc>
                  <a:txBody>
                    <a:bodyPr wrap="square"/>
                    <a:lstStyle/>
                    <a:p>
                      <a:pPr algn="r"/>
                      <a:r>
                        <a:rPr sz="1183" b="0">
                          <a:solidFill>
                            <a:srgbClr val="12202E"/>
                          </a:solidFill>
                          <a:latin typeface="Arial"/>
                          <a:ea typeface="Arial"/>
                          <a:cs typeface="Arial"/>
                        </a:rPr>
                        <a:t>12.70</a:t>
                      </a:r>
                    </a:p>
                    <a:p>
                      <a:pPr algn="r"/>
                      <a:r>
                        <a:rPr sz="1008">
                          <a:solidFill>
                            <a:srgbClr val="46586D"/>
                          </a:solidFill>
                          <a:latin typeface="微软雅黑"/>
                          <a:ea typeface="微软雅黑"/>
                          <a:cs typeface="微软雅黑"/>
                        </a:rPr>
                        <a:t>12.70</a:t>
                      </a:r>
                    </a:p>
                  </a:txBody>
                  <a:tcPr marL="95250" marR="95250" marT="28575" marB="28575" anchor="ctr">
                    <a:solidFill>
                      <a:srgbClr val="FFFFFF"/>
                    </a:solidFill>
                  </a:tcPr>
                </a:tc>
                <a:tc>
                  <a:txBody>
                    <a:bodyPr wrap="square"/>
                    <a:lstStyle/>
                    <a:p>
                      <a:pPr algn="r"/>
                      <a:r>
                        <a:rPr sz="1183" b="0">
                          <a:solidFill>
                            <a:srgbClr val="12202E"/>
                          </a:solidFill>
                          <a:latin typeface="Arial"/>
                          <a:ea typeface="Arial"/>
                          <a:cs typeface="Arial"/>
                        </a:rPr>
                        <a:t>15.60</a:t>
                      </a:r>
                    </a:p>
                    <a:p>
                      <a:pPr algn="r"/>
                      <a:r>
                        <a:rPr sz="1008">
                          <a:solidFill>
                            <a:srgbClr val="46586D"/>
                          </a:solidFill>
                          <a:latin typeface="微软雅黑"/>
                          <a:ea typeface="微软雅黑"/>
                          <a:cs typeface="微软雅黑"/>
                        </a:rPr>
                        <a:t>15.60</a:t>
                      </a:r>
                    </a:p>
                  </a:txBody>
                  <a:tcPr marL="95250" marR="95250" marT="28575" marB="28575" anchor="ctr">
                    <a:solidFill>
                      <a:srgbClr val="FFFFFF"/>
                    </a:solidFill>
                  </a:tcPr>
                </a:tc>
                <a:tc>
                  <a:txBody>
                    <a:bodyPr wrap="square"/>
                    <a:lstStyle/>
                    <a:p>
                      <a:pPr algn="r"/>
                      <a:r>
                        <a:rPr sz="1183" b="0">
                          <a:solidFill>
                            <a:srgbClr val="12202E"/>
                          </a:solidFill>
                          <a:latin typeface="Arial"/>
                          <a:ea typeface="Arial"/>
                          <a:cs typeface="Arial"/>
                        </a:rPr>
                        <a:t>2.90</a:t>
                      </a:r>
                    </a:p>
                    <a:p>
                      <a:pPr algn="r"/>
                      <a:r>
                        <a:rPr sz="1008">
                          <a:solidFill>
                            <a:srgbClr val="46586D"/>
                          </a:solidFill>
                          <a:latin typeface="微软雅黑"/>
                          <a:ea typeface="微软雅黑"/>
                          <a:cs typeface="微软雅黑"/>
                        </a:rPr>
                        <a:t>2.90</a:t>
                      </a:r>
                    </a:p>
                  </a:txBody>
                  <a:tcPr marL="95250" marR="95250" marT="28575" marB="28575" anchor="ctr">
                    <a:solidFill>
                      <a:srgbClr val="FFFFFF"/>
                    </a:solidFill>
                  </a:tcPr>
                </a:tc>
              </a:tr>
            </a:tbl>
          </a:graphicData>
        </a:graphic>
      </p:graphicFrame>
      <p:sp>
        <p:nvSpPr>
          <p:cNvPr id="27" name="Rectangle 26"/>
          <p:cNvSpPr/>
          <p:nvPr/>
        </p:nvSpPr>
        <p:spPr>
          <a:xfrm>
            <a:off x="762000" y="5257800"/>
            <a:ext cx="38100" cy="438150"/>
          </a:xfrm>
          <a:prstGeom prst="rect">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800100" y="5257800"/>
            <a:ext cx="10629900" cy="438150"/>
          </a:xfrm>
          <a:prstGeom prst="rect">
            <a:avLst/>
          </a:prstGeom>
          <a:solidFill>
            <a:srgbClr val="E9F0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952500" y="5334000"/>
            <a:ext cx="10287000" cy="190500"/>
          </a:xfrm>
          <a:prstGeom prst="rect">
            <a:avLst/>
          </a:prstGeom>
          <a:noFill/>
        </p:spPr>
        <p:txBody>
          <a:bodyPr wrap="square" lIns="0" rIns="0" tIns="0" bIns="0" anchor="t">
            <a:spAutoFit/>
          </a:bodyPr>
          <a:lstStyle/>
          <a:p>
            <a:pPr algn="l">
              <a:lnSpc>
                <a:spcPct val="115000"/>
              </a:lnSpc>
            </a:pPr>
            <a:r>
              <a:rPr sz="1334" b="1" i="0">
                <a:solidFill>
                  <a:srgbClr val="0E2A47"/>
                </a:solidFill>
                <a:latin typeface="Arial"/>
                <a:ea typeface="Arial"/>
                <a:cs typeface="Arial"/>
              </a:rPr>
              <a:t>The seller earns most per unit under FOB. The buyer may still refuse it, because the ranking depends on whose numbers are used.</a:t>
            </a:r>
          </a:p>
        </p:txBody>
      </p:sp>
      <p:sp>
        <p:nvSpPr>
          <p:cNvPr id="30" name="TextBox 29"/>
          <p:cNvSpPr txBox="1"/>
          <p:nvPr/>
        </p:nvSpPr>
        <p:spPr>
          <a:xfrm>
            <a:off x="952500" y="5562600"/>
            <a:ext cx="10287000" cy="171450"/>
          </a:xfrm>
          <a:prstGeom prst="rect">
            <a:avLst/>
          </a:prstGeom>
          <a:noFill/>
        </p:spPr>
        <p:txBody>
          <a:bodyPr wrap="square" lIns="0" rIns="0" tIns="0" bIns="0" anchor="t">
            <a:spAutoFit/>
          </a:bodyPr>
          <a:lstStyle/>
          <a:p>
            <a:pPr algn="l">
              <a:lnSpc>
                <a:spcPct val="115000"/>
              </a:lnSpc>
            </a:pPr>
            <a:r>
              <a:rPr sz="1200" b="0" i="0">
                <a:solidFill>
                  <a:srgbClr val="46586D"/>
                </a:solidFill>
                <a:latin typeface="微软雅黑"/>
                <a:ea typeface="微软雅黑"/>
                <a:cs typeface="微软雅黑"/>
              </a:rPr>
              <a:t>卖家在 FOB 下每套赚得最多，买家却可能拒绝它，因为排序取决于用谁的数字。</a:t>
            </a:r>
          </a:p>
        </p:txBody>
      </p:sp>
      <p:sp>
        <p:nvSpPr>
          <p:cNvPr id="31" name="Rounded Rectangle 30"/>
          <p:cNvSpPr/>
          <p:nvPr/>
        </p:nvSpPr>
        <p:spPr>
          <a:xfrm>
            <a:off x="762000" y="5772150"/>
            <a:ext cx="10668000" cy="685800"/>
          </a:xfrm>
          <a:prstGeom prst="roundRect">
            <a:avLst>
              <a:gd name="adj" fmla="val 4000"/>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990599" y="5867400"/>
            <a:ext cx="9906000" cy="171450"/>
          </a:xfrm>
          <a:prstGeom prst="rect">
            <a:avLst/>
          </a:prstGeom>
          <a:noFill/>
        </p:spPr>
        <p:txBody>
          <a:bodyPr wrap="square" lIns="0" rIns="0" tIns="0" bIns="0" anchor="t">
            <a:spAutoFit/>
          </a:bodyPr>
          <a:lstStyle/>
          <a:p>
            <a:pPr algn="l">
              <a:lnSpc>
                <a:spcPct val="100000"/>
              </a:lnSpc>
            </a:pPr>
            <a:r>
              <a:rPr sz="1020" b="1" i="0">
                <a:solidFill>
                  <a:srgbClr val="C8A44D"/>
                </a:solidFill>
                <a:latin typeface="Arial"/>
                <a:ea typeface="Arial"/>
                <a:cs typeface="Arial"/>
              </a:rPr>
              <a:t>THE NEGOTIATION IS ABOUT ALLOCATION  ·  谈判争的是分配</a:t>
            </a:r>
          </a:p>
        </p:txBody>
      </p:sp>
      <p:sp>
        <p:nvSpPr>
          <p:cNvPr id="33" name="TextBox 32"/>
          <p:cNvSpPr txBox="1"/>
          <p:nvPr/>
        </p:nvSpPr>
        <p:spPr>
          <a:xfrm>
            <a:off x="990599" y="6076950"/>
            <a:ext cx="9906000" cy="285750"/>
          </a:xfrm>
          <a:prstGeom prst="rect">
            <a:avLst/>
          </a:prstGeom>
          <a:noFill/>
        </p:spPr>
        <p:txBody>
          <a:bodyPr wrap="square" lIns="0" rIns="0" tIns="0" bIns="0" anchor="t">
            <a:spAutoFit/>
          </a:bodyPr>
          <a:lstStyle/>
          <a:p>
            <a:pPr algn="l">
              <a:lnSpc>
                <a:spcPct val="120000"/>
              </a:lnSpc>
            </a:pPr>
            <a:r>
              <a:rPr sz="1345" b="0" i="0">
                <a:solidFill>
                  <a:srgbClr val="FFFFFF"/>
                </a:solidFill>
                <a:latin typeface="Arial"/>
                <a:ea typeface="Arial"/>
                <a:cs typeface="Arial"/>
              </a:rPr>
              <a:t>Who carries freight, duty and risk — not who is more reasonable. Same goods, same costs, three different promises.</a:t>
            </a:r>
          </a:p>
        </p:txBody>
      </p:sp>
      <p:sp>
        <p:nvSpPr>
          <p:cNvPr id="34" name="TextBox 33"/>
          <p:cNvSpPr txBox="1"/>
          <p:nvPr/>
        </p:nvSpPr>
        <p:spPr>
          <a:xfrm>
            <a:off x="762000" y="6572250"/>
            <a:ext cx="7620000" cy="152400"/>
          </a:xfrm>
          <a:prstGeom prst="rect">
            <a:avLst/>
          </a:prstGeom>
          <a:noFill/>
        </p:spPr>
        <p:txBody>
          <a:bodyPr wrap="square" lIns="0" rIns="0" tIns="0" bIns="0" anchor="t">
            <a:spAutoFit/>
          </a:bodyPr>
          <a:lstStyle/>
          <a:p>
            <a:pPr algn="l">
              <a:lnSpc>
                <a:spcPct val="100000"/>
              </a:lnSpc>
            </a:pPr>
            <a:r>
              <a:rPr sz="1102" b="0" i="0">
                <a:solidFill>
                  <a:srgbClr val="8695A8"/>
                </a:solidFill>
                <a:latin typeface="Arial"/>
                <a:ea typeface="Arial"/>
                <a:cs typeface="Arial"/>
              </a:rPr>
              <a:t>Cross-border Ecommerce  ·  Lesson 17  ·  跨境电商概论</a:t>
            </a:r>
          </a:p>
        </p:txBody>
      </p:sp>
      <p:sp>
        <p:nvSpPr>
          <p:cNvPr id="35" name="TextBox 34"/>
          <p:cNvSpPr txBox="1"/>
          <p:nvPr/>
        </p:nvSpPr>
        <p:spPr>
          <a:xfrm>
            <a:off x="9525000" y="6572250"/>
            <a:ext cx="1905000" cy="152400"/>
          </a:xfrm>
          <a:prstGeom prst="rect">
            <a:avLst/>
          </a:prstGeom>
          <a:noFill/>
        </p:spPr>
        <p:txBody>
          <a:bodyPr wrap="square" lIns="0" rIns="0" tIns="0" bIns="0" anchor="t">
            <a:spAutoFit/>
          </a:bodyPr>
          <a:lstStyle/>
          <a:p>
            <a:pPr algn="r">
              <a:lnSpc>
                <a:spcPct val="100000"/>
              </a:lnSpc>
            </a:pPr>
            <a:r>
              <a:rPr sz="1102" b="1" i="0">
                <a:solidFill>
                  <a:srgbClr val="3D7BD9"/>
                </a:solidFill>
                <a:latin typeface="Arial"/>
                <a:ea typeface="Arial"/>
                <a:cs typeface="Arial"/>
              </a:rPr>
              <a:t>10 / 28</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8001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00100"/>
            <a:ext cx="12192000" cy="19050"/>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3850" y="209550"/>
            <a:ext cx="628650" cy="381000"/>
          </a:xfrm>
          <a:prstGeom prst="roundRect">
            <a:avLst>
              <a:gd name="adj" fmla="val 16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323850" y="209550"/>
            <a:ext cx="628650" cy="381000"/>
          </a:xfrm>
          <a:prstGeom prst="rect">
            <a:avLst/>
          </a:prstGeom>
          <a:noFill/>
        </p:spPr>
        <p:txBody>
          <a:bodyPr wrap="none" lIns="0" rIns="0" tIns="0" bIns="0" anchor="ctr">
            <a:spAutoFit/>
          </a:bodyPr>
          <a:lstStyle/>
          <a:p>
            <a:pPr algn="ctr">
              <a:lnSpc>
                <a:spcPct val="100000"/>
              </a:lnSpc>
            </a:pPr>
            <a:r>
              <a:rPr sz="1391" b="1" i="0">
                <a:solidFill>
                  <a:srgbClr val="FFFFFF"/>
                </a:solidFill>
                <a:latin typeface="Arial"/>
                <a:ea typeface="Arial"/>
                <a:cs typeface="Arial"/>
              </a:rPr>
              <a:t>MATH</a:t>
            </a:r>
          </a:p>
        </p:txBody>
      </p:sp>
      <p:sp>
        <p:nvSpPr>
          <p:cNvPr id="6" name="TextBox 5"/>
          <p:cNvSpPr txBox="1"/>
          <p:nvPr/>
        </p:nvSpPr>
        <p:spPr>
          <a:xfrm>
            <a:off x="1085850" y="95250"/>
            <a:ext cx="7962900" cy="342900"/>
          </a:xfrm>
          <a:prstGeom prst="rect">
            <a:avLst/>
          </a:prstGeom>
          <a:noFill/>
        </p:spPr>
        <p:txBody>
          <a:bodyPr wrap="square" lIns="0" rIns="0" tIns="0" bIns="0" anchor="t">
            <a:spAutoFit/>
          </a:bodyPr>
          <a:lstStyle/>
          <a:p>
            <a:pPr algn="l">
              <a:lnSpc>
                <a:spcPct val="105000"/>
              </a:lnSpc>
            </a:pPr>
            <a:r>
              <a:rPr sz="2400" b="1" i="0">
                <a:solidFill>
                  <a:srgbClr val="FFFFFF"/>
                </a:solidFill>
                <a:latin typeface="Georgia"/>
                <a:ea typeface="Georgia"/>
                <a:cs typeface="Georgia"/>
              </a:rPr>
              <a:t>Seller contribution and buyer landed cost</a:t>
            </a:r>
          </a:p>
        </p:txBody>
      </p:sp>
      <p:sp>
        <p:nvSpPr>
          <p:cNvPr id="7" name="TextBox 6"/>
          <p:cNvSpPr txBox="1"/>
          <p:nvPr/>
        </p:nvSpPr>
        <p:spPr>
          <a:xfrm>
            <a:off x="1085850" y="457200"/>
            <a:ext cx="7962900" cy="247649"/>
          </a:xfrm>
          <a:prstGeom prst="rect">
            <a:avLst/>
          </a:prstGeom>
          <a:noFill/>
        </p:spPr>
        <p:txBody>
          <a:bodyPr wrap="square" lIns="0" rIns="0" tIns="0" bIns="0" anchor="t">
            <a:spAutoFit/>
          </a:bodyPr>
          <a:lstStyle/>
          <a:p>
            <a:pPr algn="l">
              <a:lnSpc>
                <a:spcPct val="100000"/>
              </a:lnSpc>
            </a:pPr>
            <a:r>
              <a:rPr sz="1560" b="0" i="0">
                <a:solidFill>
                  <a:srgbClr val="9DB6D6"/>
                </a:solidFill>
                <a:latin typeface="微软雅黑"/>
                <a:ea typeface="微软雅黑"/>
                <a:cs typeface="微软雅黑"/>
              </a:rPr>
              <a:t>卖家贡献与买家到岸成本</a:t>
            </a:r>
          </a:p>
        </p:txBody>
      </p:sp>
      <p:sp>
        <p:nvSpPr>
          <p:cNvPr id="8" name="TextBox 7"/>
          <p:cNvSpPr txBox="1"/>
          <p:nvPr/>
        </p:nvSpPr>
        <p:spPr>
          <a:xfrm>
            <a:off x="8572500" y="266700"/>
            <a:ext cx="3295650" cy="247649"/>
          </a:xfrm>
          <a:prstGeom prst="rect">
            <a:avLst/>
          </a:prstGeom>
          <a:noFill/>
        </p:spPr>
        <p:txBody>
          <a:bodyPr wrap="square" lIns="0" rIns="0" tIns="0" bIns="0" anchor="t">
            <a:spAutoFit/>
          </a:bodyPr>
          <a:lstStyle/>
          <a:p>
            <a:pPr algn="r">
              <a:lnSpc>
                <a:spcPct val="100000"/>
              </a:lnSpc>
            </a:pPr>
            <a:r>
              <a:rPr sz="1218" b="0" i="0">
                <a:solidFill>
                  <a:srgbClr val="7E99BD"/>
                </a:solidFill>
                <a:latin typeface="Arial"/>
                <a:ea typeface="Arial"/>
                <a:cs typeface="Arial"/>
              </a:rPr>
              <a:t>Why the two sides rank the schemes differently</a:t>
            </a:r>
          </a:p>
        </p:txBody>
      </p:sp>
      <p:sp>
        <p:nvSpPr>
          <p:cNvPr id="9" name="TextBox 8"/>
          <p:cNvSpPr txBox="1"/>
          <p:nvPr/>
        </p:nvSpPr>
        <p:spPr>
          <a:xfrm>
            <a:off x="762000" y="971550"/>
            <a:ext cx="10668000" cy="247649"/>
          </a:xfrm>
          <a:prstGeom prst="rect">
            <a:avLst/>
          </a:prstGeom>
          <a:noFill/>
        </p:spPr>
        <p:txBody>
          <a:bodyPr wrap="square" lIns="0" rIns="0" tIns="0" bIns="0" anchor="t">
            <a:spAutoFit/>
          </a:bodyPr>
          <a:lstStyle/>
          <a:p>
            <a:pPr algn="l">
              <a:lnSpc>
                <a:spcPct val="115000"/>
              </a:lnSpc>
            </a:pPr>
            <a:r>
              <a:rPr sz="1391" b="1" i="0">
                <a:solidFill>
                  <a:srgbClr val="0E2A47"/>
                </a:solidFill>
                <a:latin typeface="Georgia"/>
                <a:ea typeface="Georgia"/>
                <a:cs typeface="Georgia"/>
              </a:rPr>
              <a:t>Ranking depends on whose numbers are used. Comparing total cost, the buyer pushes toward CIF; comparing contribution, the seller prefers FOB.</a:t>
            </a:r>
          </a:p>
        </p:txBody>
      </p:sp>
      <p:sp>
        <p:nvSpPr>
          <p:cNvPr id="10" name="TextBox 9"/>
          <p:cNvSpPr txBox="1"/>
          <p:nvPr/>
        </p:nvSpPr>
        <p:spPr>
          <a:xfrm>
            <a:off x="762000" y="1276350"/>
            <a:ext cx="10668000" cy="209550"/>
          </a:xfrm>
          <a:prstGeom prst="rect">
            <a:avLst/>
          </a:prstGeom>
          <a:noFill/>
        </p:spPr>
        <p:txBody>
          <a:bodyPr wrap="square" lIns="0" rIns="0" tIns="0" bIns="0" anchor="t">
            <a:spAutoFit/>
          </a:bodyPr>
          <a:lstStyle/>
          <a:p>
            <a:pPr algn="l">
              <a:lnSpc>
                <a:spcPct val="110000"/>
              </a:lnSpc>
            </a:pPr>
            <a:r>
              <a:rPr sz="1200" b="0" i="0">
                <a:solidFill>
                  <a:srgbClr val="1B4F9C"/>
                </a:solidFill>
                <a:latin typeface="微软雅黑"/>
                <a:ea typeface="微软雅黑"/>
                <a:cs typeface="微软雅黑"/>
              </a:rPr>
              <a:t>排序取决于用谁的数字。比较总成本的买家会推向 CIF，比较贡献的卖家会偏好 FOB。</a:t>
            </a:r>
          </a:p>
        </p:txBody>
      </p:sp>
      <p:graphicFrame>
        <p:nvGraphicFramePr>
          <p:cNvPr id="11" name="Table 10"/>
          <p:cNvGraphicFramePr>
            <a:graphicFrameLocks noGrp="1"/>
          </p:cNvGraphicFramePr>
          <p:nvPr/>
        </p:nvGraphicFramePr>
        <p:xfrm>
          <a:off x="762000" y="1600200"/>
          <a:ext cx="10667999" cy="2277615"/>
        </p:xfrm>
        <a:graphic>
          <a:graphicData uri="http://schemas.openxmlformats.org/drawingml/2006/table">
            <a:tbl>
              <a:tblPr>
                <a:tableStyleId>{5C22544A-7EE6-4342-B048-85BDC9FD1C3A}</a:tableStyleId>
              </a:tblPr>
              <a:tblGrid>
                <a:gridCol w="1905000"/>
                <a:gridCol w="1905000"/>
                <a:gridCol w="2095499"/>
                <a:gridCol w="2857500"/>
                <a:gridCol w="1905000"/>
              </a:tblGrid>
              <a:tr h="395097">
                <a:tc>
                  <a:txBody>
                    <a:bodyPr wrap="square"/>
                    <a:lstStyle/>
                    <a:p>
                      <a:r>
                        <a:rPr sz="1102" b="1">
                          <a:solidFill>
                            <a:srgbClr val="FFFFFF"/>
                          </a:solidFill>
                          <a:latin typeface="Arial"/>
                          <a:ea typeface="Arial"/>
                          <a:cs typeface="Arial"/>
                        </a:rPr>
                        <a:t>Scheme 方案</a:t>
                      </a:r>
                    </a:p>
                    <a:p>
                      <a:r>
                        <a:rPr sz="940">
                          <a:solidFill>
                            <a:srgbClr val="9DB6D6"/>
                          </a:solidFill>
                          <a:latin typeface="微软雅黑"/>
                          <a:ea typeface="微软雅黑"/>
                          <a:cs typeface="微软雅黑"/>
                        </a:rPr>
                        <a:t>方案</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Seller cost 卖家成本</a:t>
                      </a:r>
                    </a:p>
                    <a:p>
                      <a:r>
                        <a:rPr sz="940">
                          <a:solidFill>
                            <a:srgbClr val="9DB6D6"/>
                          </a:solidFill>
                          <a:latin typeface="微软雅黑"/>
                          <a:ea typeface="微软雅黑"/>
                          <a:cs typeface="微软雅黑"/>
                        </a:rPr>
                        <a:t>卖家成本</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Contribution 卖家贡献</a:t>
                      </a:r>
                    </a:p>
                    <a:p>
                      <a:r>
                        <a:rPr sz="940">
                          <a:solidFill>
                            <a:srgbClr val="9DB6D6"/>
                          </a:solidFill>
                          <a:latin typeface="微软雅黑"/>
                          <a:ea typeface="微软雅黑"/>
                          <a:cs typeface="微软雅黑"/>
                        </a:rPr>
                        <a:t>卖家贡献</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Who pays the rest 其余由谁付</a:t>
                      </a:r>
                    </a:p>
                    <a:p>
                      <a:r>
                        <a:rPr sz="940">
                          <a:solidFill>
                            <a:srgbClr val="9DB6D6"/>
                          </a:solidFill>
                          <a:latin typeface="微软雅黑"/>
                          <a:ea typeface="微软雅黑"/>
                          <a:cs typeface="微软雅黑"/>
                        </a:rPr>
                        <a:t>其余由谁付</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Buyer landed 买家到岸</a:t>
                      </a:r>
                    </a:p>
                    <a:p>
                      <a:r>
                        <a:rPr sz="940">
                          <a:solidFill>
                            <a:srgbClr val="9DB6D6"/>
                          </a:solidFill>
                          <a:latin typeface="微软雅黑"/>
                          <a:ea typeface="微软雅黑"/>
                          <a:cs typeface="微软雅黑"/>
                        </a:rPr>
                        <a:t>买家到岸</a:t>
                      </a:r>
                    </a:p>
                  </a:txBody>
                  <a:tcPr marL="95250" marR="95250" marT="38100" marB="38100" anchor="ctr">
                    <a:solidFill>
                      <a:srgbClr val="0E2A47"/>
                    </a:solidFill>
                  </a:tcPr>
                </a:tc>
              </a:tr>
              <a:tr h="627506">
                <a:tc>
                  <a:txBody>
                    <a:bodyPr wrap="square"/>
                    <a:lstStyle/>
                    <a:p>
                      <a:pPr algn="l"/>
                      <a:r>
                        <a:rPr sz="1183" b="1">
                          <a:solidFill>
                            <a:srgbClr val="0E2A47"/>
                          </a:solidFill>
                          <a:latin typeface="Arial"/>
                          <a:ea typeface="Arial"/>
                          <a:cs typeface="Arial"/>
                        </a:rPr>
                        <a:t>DDP</a:t>
                      </a:r>
                    </a:p>
                    <a:p>
                      <a:pPr algn="l"/>
                      <a:r>
                        <a:rPr sz="1008">
                          <a:solidFill>
                            <a:srgbClr val="46586D"/>
                          </a:solidFill>
                          <a:latin typeface="微软雅黑"/>
                          <a:ea typeface="微软雅黑"/>
                          <a:cs typeface="微软雅黑"/>
                        </a:rPr>
                        <a:t>DDP</a:t>
                      </a:r>
                    </a:p>
                  </a:txBody>
                  <a:tcPr marL="95250" marR="95250" marT="28575" marB="28575" anchor="ctr">
                    <a:solidFill>
                      <a:srgbClr val="FFFFFF"/>
                    </a:solidFill>
                  </a:tcPr>
                </a:tc>
                <a:tc>
                  <a:txBody>
                    <a:bodyPr wrap="square"/>
                    <a:lstStyle/>
                    <a:p>
                      <a:pPr algn="r"/>
                      <a:r>
                        <a:rPr sz="1183" b="0">
                          <a:solidFill>
                            <a:srgbClr val="12202E"/>
                          </a:solidFill>
                          <a:latin typeface="Arial"/>
                          <a:ea typeface="Arial"/>
                          <a:cs typeface="Arial"/>
                        </a:rPr>
                        <a:t>15.30</a:t>
                      </a:r>
                    </a:p>
                    <a:p>
                      <a:pPr algn="r"/>
                      <a:r>
                        <a:rPr sz="1008">
                          <a:solidFill>
                            <a:srgbClr val="46586D"/>
                          </a:solidFill>
                          <a:latin typeface="微软雅黑"/>
                          <a:ea typeface="微软雅黑"/>
                          <a:cs typeface="微软雅黑"/>
                        </a:rPr>
                        <a:t>15.30</a:t>
                      </a:r>
                    </a:p>
                  </a:txBody>
                  <a:tcPr marL="95250" marR="95250" marT="28575" marB="28575" anchor="ctr">
                    <a:solidFill>
                      <a:srgbClr val="FFFFFF"/>
                    </a:solidFill>
                  </a:tcPr>
                </a:tc>
                <a:tc>
                  <a:txBody>
                    <a:bodyPr wrap="square"/>
                    <a:lstStyle/>
                    <a:p>
                      <a:pPr algn="r"/>
                      <a:r>
                        <a:rPr sz="1183" b="0">
                          <a:solidFill>
                            <a:srgbClr val="12202E"/>
                          </a:solidFill>
                          <a:latin typeface="Arial"/>
                          <a:ea typeface="Arial"/>
                          <a:cs typeface="Arial"/>
                        </a:rPr>
                        <a:t>2.70  ·  15.0%</a:t>
                      </a:r>
                    </a:p>
                    <a:p>
                      <a:pPr algn="r"/>
                      <a:r>
                        <a:rPr sz="1008">
                          <a:solidFill>
                            <a:srgbClr val="46586D"/>
                          </a:solidFill>
                          <a:latin typeface="微软雅黑"/>
                          <a:ea typeface="微软雅黑"/>
                          <a:cs typeface="微软雅黑"/>
                        </a:rPr>
                        <a:t>2.70 · 15.0%</a:t>
                      </a:r>
                    </a:p>
                  </a:txBody>
                  <a:tcPr marL="95250" marR="95250" marT="28575" marB="28575" anchor="ctr">
                    <a:solidFill>
                      <a:srgbClr val="FFFFFF"/>
                    </a:solidFill>
                  </a:tcPr>
                </a:tc>
                <a:tc>
                  <a:txBody>
                    <a:bodyPr wrap="square"/>
                    <a:lstStyle/>
                    <a:p>
                      <a:pPr algn="l"/>
                      <a:r>
                        <a:rPr sz="1183" b="0">
                          <a:solidFill>
                            <a:srgbClr val="12202E"/>
                          </a:solidFill>
                          <a:latin typeface="Arial"/>
                          <a:ea typeface="Arial"/>
                          <a:cs typeface="Arial"/>
                        </a:rPr>
                        <a:t>Seller pays duty, nothing extra for the buyer</a:t>
                      </a:r>
                    </a:p>
                    <a:p>
                      <a:pPr algn="l"/>
                      <a:r>
                        <a:rPr sz="1008">
                          <a:solidFill>
                            <a:srgbClr val="46586D"/>
                          </a:solidFill>
                          <a:latin typeface="微软雅黑"/>
                          <a:ea typeface="微软雅黑"/>
                          <a:cs typeface="微软雅黑"/>
                        </a:rPr>
                        <a:t>卖家承担关税，买家无额外支出</a:t>
                      </a:r>
                    </a:p>
                  </a:txBody>
                  <a:tcPr marL="95250" marR="95250" marT="28575" marB="28575" anchor="ctr">
                    <a:solidFill>
                      <a:srgbClr val="FFFFFF"/>
                    </a:solidFill>
                  </a:tcPr>
                </a:tc>
                <a:tc>
                  <a:txBody>
                    <a:bodyPr wrap="square"/>
                    <a:lstStyle/>
                    <a:p>
                      <a:pPr algn="r"/>
                      <a:r>
                        <a:rPr sz="1183" b="0">
                          <a:solidFill>
                            <a:srgbClr val="12202E"/>
                          </a:solidFill>
                          <a:latin typeface="Arial"/>
                          <a:ea typeface="Arial"/>
                          <a:cs typeface="Arial"/>
                        </a:rPr>
                        <a:t>18.00</a:t>
                      </a:r>
                    </a:p>
                    <a:p>
                      <a:pPr algn="r"/>
                      <a:r>
                        <a:rPr sz="1008">
                          <a:solidFill>
                            <a:srgbClr val="46586D"/>
                          </a:solidFill>
                          <a:latin typeface="微软雅黑"/>
                          <a:ea typeface="微软雅黑"/>
                          <a:cs typeface="微软雅黑"/>
                        </a:rPr>
                        <a:t>18.00</a:t>
                      </a:r>
                    </a:p>
                  </a:txBody>
                  <a:tcPr marL="95250" marR="95250" marT="28575" marB="28575" anchor="ctr">
                    <a:solidFill>
                      <a:srgbClr val="FFFFFF"/>
                    </a:solidFill>
                  </a:tcPr>
                </a:tc>
              </a:tr>
              <a:tr h="627506">
                <a:tc>
                  <a:txBody>
                    <a:bodyPr wrap="square"/>
                    <a:lstStyle/>
                    <a:p>
                      <a:pPr algn="l"/>
                      <a:r>
                        <a:rPr sz="1183" b="1">
                          <a:solidFill>
                            <a:srgbClr val="0E2A47"/>
                          </a:solidFill>
                          <a:latin typeface="Arial"/>
                          <a:ea typeface="Arial"/>
                          <a:cs typeface="Arial"/>
                        </a:rPr>
                        <a:t>CIF</a:t>
                      </a:r>
                    </a:p>
                    <a:p>
                      <a:pPr algn="l"/>
                      <a:r>
                        <a:rPr sz="1008">
                          <a:solidFill>
                            <a:srgbClr val="46586D"/>
                          </a:solidFill>
                          <a:latin typeface="微软雅黑"/>
                          <a:ea typeface="微软雅黑"/>
                          <a:cs typeface="微软雅黑"/>
                        </a:rPr>
                        <a:t>CIF</a:t>
                      </a:r>
                    </a:p>
                  </a:txBody>
                  <a:tcPr marL="95250" marR="95250" marT="28575" marB="28575" anchor="ctr">
                    <a:solidFill>
                      <a:srgbClr val="F5F8FC"/>
                    </a:solidFill>
                  </a:tcPr>
                </a:tc>
                <a:tc>
                  <a:txBody>
                    <a:bodyPr wrap="square"/>
                    <a:lstStyle/>
                    <a:p>
                      <a:pPr algn="r"/>
                      <a:r>
                        <a:rPr sz="1183" b="0">
                          <a:solidFill>
                            <a:srgbClr val="12202E"/>
                          </a:solidFill>
                          <a:latin typeface="Arial"/>
                          <a:ea typeface="Arial"/>
                          <a:cs typeface="Arial"/>
                        </a:rPr>
                        <a:t>14.30</a:t>
                      </a:r>
                    </a:p>
                    <a:p>
                      <a:pPr algn="r"/>
                      <a:r>
                        <a:rPr sz="1008">
                          <a:solidFill>
                            <a:srgbClr val="46586D"/>
                          </a:solidFill>
                          <a:latin typeface="微软雅黑"/>
                          <a:ea typeface="微软雅黑"/>
                          <a:cs typeface="微软雅黑"/>
                        </a:rPr>
                        <a:t>14.30</a:t>
                      </a:r>
                    </a:p>
                  </a:txBody>
                  <a:tcPr marL="95250" marR="95250" marT="28575" marB="28575" anchor="ctr">
                    <a:solidFill>
                      <a:srgbClr val="F5F8FC"/>
                    </a:solidFill>
                  </a:tcPr>
                </a:tc>
                <a:tc>
                  <a:txBody>
                    <a:bodyPr wrap="square"/>
                    <a:lstStyle/>
                    <a:p>
                      <a:pPr algn="r"/>
                      <a:r>
                        <a:rPr sz="1183" b="0">
                          <a:solidFill>
                            <a:srgbClr val="12202E"/>
                          </a:solidFill>
                          <a:latin typeface="Arial"/>
                          <a:ea typeface="Arial"/>
                          <a:cs typeface="Arial"/>
                        </a:rPr>
                        <a:t>2.50  ·  14.9%</a:t>
                      </a:r>
                    </a:p>
                    <a:p>
                      <a:pPr algn="r"/>
                      <a:r>
                        <a:rPr sz="1008">
                          <a:solidFill>
                            <a:srgbClr val="46586D"/>
                          </a:solidFill>
                          <a:latin typeface="微软雅黑"/>
                          <a:ea typeface="微软雅黑"/>
                          <a:cs typeface="微软雅黑"/>
                        </a:rPr>
                        <a:t>2.50 · 14.9%</a:t>
                      </a:r>
                    </a:p>
                  </a:txBody>
                  <a:tcPr marL="95250" marR="95250" marT="28575" marB="28575" anchor="ctr">
                    <a:solidFill>
                      <a:srgbClr val="F5F8FC"/>
                    </a:solidFill>
                  </a:tcPr>
                </a:tc>
                <a:tc>
                  <a:txBody>
                    <a:bodyPr wrap="square"/>
                    <a:lstStyle/>
                    <a:p>
                      <a:pPr algn="l"/>
                      <a:r>
                        <a:rPr sz="1183" b="0">
                          <a:solidFill>
                            <a:srgbClr val="12202E"/>
                          </a:solidFill>
                          <a:latin typeface="Arial"/>
                          <a:ea typeface="Arial"/>
                          <a:cs typeface="Arial"/>
                        </a:rPr>
                        <a:t>Buyer pays duty of about 1.00</a:t>
                      </a:r>
                    </a:p>
                    <a:p>
                      <a:pPr algn="l"/>
                      <a:r>
                        <a:rPr sz="1008">
                          <a:solidFill>
                            <a:srgbClr val="46586D"/>
                          </a:solidFill>
                          <a:latin typeface="微软雅黑"/>
                          <a:ea typeface="微软雅黑"/>
                          <a:cs typeface="微软雅黑"/>
                        </a:rPr>
                        <a:t>买家自付约 1.00 的关税</a:t>
                      </a:r>
                    </a:p>
                  </a:txBody>
                  <a:tcPr marL="95250" marR="95250" marT="28575" marB="28575" anchor="ctr">
                    <a:solidFill>
                      <a:srgbClr val="F5F8FC"/>
                    </a:solidFill>
                  </a:tcPr>
                </a:tc>
                <a:tc>
                  <a:txBody>
                    <a:bodyPr wrap="square"/>
                    <a:lstStyle/>
                    <a:p>
                      <a:pPr algn="r"/>
                      <a:r>
                        <a:rPr sz="1183" b="0">
                          <a:solidFill>
                            <a:srgbClr val="12202E"/>
                          </a:solidFill>
                          <a:latin typeface="Arial"/>
                          <a:ea typeface="Arial"/>
                          <a:cs typeface="Arial"/>
                        </a:rPr>
                        <a:t>17.80</a:t>
                      </a:r>
                    </a:p>
                    <a:p>
                      <a:pPr algn="r"/>
                      <a:r>
                        <a:rPr sz="1008">
                          <a:solidFill>
                            <a:srgbClr val="46586D"/>
                          </a:solidFill>
                          <a:latin typeface="微软雅黑"/>
                          <a:ea typeface="微软雅黑"/>
                          <a:cs typeface="微软雅黑"/>
                        </a:rPr>
                        <a:t>17.80</a:t>
                      </a:r>
                    </a:p>
                  </a:txBody>
                  <a:tcPr marL="95250" marR="95250" marT="28575" marB="28575" anchor="ctr">
                    <a:solidFill>
                      <a:srgbClr val="F5F8FC"/>
                    </a:solidFill>
                  </a:tcPr>
                </a:tc>
              </a:tr>
              <a:tr h="627506">
                <a:tc>
                  <a:txBody>
                    <a:bodyPr wrap="square"/>
                    <a:lstStyle/>
                    <a:p>
                      <a:pPr algn="l"/>
                      <a:r>
                        <a:rPr sz="1183" b="1">
                          <a:solidFill>
                            <a:srgbClr val="0E2A47"/>
                          </a:solidFill>
                          <a:latin typeface="Arial"/>
                          <a:ea typeface="Arial"/>
                          <a:cs typeface="Arial"/>
                        </a:rPr>
                        <a:t>FOB</a:t>
                      </a:r>
                    </a:p>
                    <a:p>
                      <a:pPr algn="l"/>
                      <a:r>
                        <a:rPr sz="1008">
                          <a:solidFill>
                            <a:srgbClr val="46586D"/>
                          </a:solidFill>
                          <a:latin typeface="微软雅黑"/>
                          <a:ea typeface="微软雅黑"/>
                          <a:cs typeface="微软雅黑"/>
                        </a:rPr>
                        <a:t>FOB</a:t>
                      </a:r>
                    </a:p>
                  </a:txBody>
                  <a:tcPr marL="95250" marR="95250" marT="28575" marB="28575" anchor="ctr">
                    <a:solidFill>
                      <a:srgbClr val="FFFFFF"/>
                    </a:solidFill>
                  </a:tcPr>
                </a:tc>
                <a:tc>
                  <a:txBody>
                    <a:bodyPr wrap="square"/>
                    <a:lstStyle/>
                    <a:p>
                      <a:pPr algn="r"/>
                      <a:r>
                        <a:rPr sz="1183" b="0">
                          <a:solidFill>
                            <a:srgbClr val="12202E"/>
                          </a:solidFill>
                          <a:latin typeface="Arial"/>
                          <a:ea typeface="Arial"/>
                          <a:cs typeface="Arial"/>
                        </a:rPr>
                        <a:t>12.70</a:t>
                      </a:r>
                    </a:p>
                    <a:p>
                      <a:pPr algn="r"/>
                      <a:r>
                        <a:rPr sz="1008">
                          <a:solidFill>
                            <a:srgbClr val="46586D"/>
                          </a:solidFill>
                          <a:latin typeface="微软雅黑"/>
                          <a:ea typeface="微软雅黑"/>
                          <a:cs typeface="微软雅黑"/>
                        </a:rPr>
                        <a:t>12.70</a:t>
                      </a:r>
                    </a:p>
                  </a:txBody>
                  <a:tcPr marL="95250" marR="95250" marT="28575" marB="28575" anchor="ctr">
                    <a:solidFill>
                      <a:srgbClr val="FFFFFF"/>
                    </a:solidFill>
                  </a:tcPr>
                </a:tc>
                <a:tc>
                  <a:txBody>
                    <a:bodyPr wrap="square"/>
                    <a:lstStyle/>
                    <a:p>
                      <a:pPr algn="r"/>
                      <a:r>
                        <a:rPr sz="1183" b="0">
                          <a:solidFill>
                            <a:srgbClr val="12202E"/>
                          </a:solidFill>
                          <a:latin typeface="Arial"/>
                          <a:ea typeface="Arial"/>
                          <a:cs typeface="Arial"/>
                        </a:rPr>
                        <a:t>2.90  ·  18.6%</a:t>
                      </a:r>
                    </a:p>
                    <a:p>
                      <a:pPr algn="r"/>
                      <a:r>
                        <a:rPr sz="1008">
                          <a:solidFill>
                            <a:srgbClr val="46586D"/>
                          </a:solidFill>
                          <a:latin typeface="微软雅黑"/>
                          <a:ea typeface="微软雅黑"/>
                          <a:cs typeface="微软雅黑"/>
                        </a:rPr>
                        <a:t>2.90 · 18.6%</a:t>
                      </a:r>
                    </a:p>
                  </a:txBody>
                  <a:tcPr marL="95250" marR="95250" marT="28575" marB="28575" anchor="ctr">
                    <a:solidFill>
                      <a:srgbClr val="FFFFFF"/>
                    </a:solidFill>
                  </a:tcPr>
                </a:tc>
                <a:tc>
                  <a:txBody>
                    <a:bodyPr wrap="square"/>
                    <a:lstStyle/>
                    <a:p>
                      <a:pPr algn="l"/>
                      <a:r>
                        <a:rPr sz="1183" b="0">
                          <a:solidFill>
                            <a:srgbClr val="12202E"/>
                          </a:solidFill>
                          <a:latin typeface="Arial"/>
                          <a:ea typeface="Arial"/>
                          <a:cs typeface="Arial"/>
                        </a:rPr>
                        <a:t>Buyer pays freight, insurance and duty</a:t>
                      </a:r>
                    </a:p>
                    <a:p>
                      <a:pPr algn="l"/>
                      <a:r>
                        <a:rPr sz="1008">
                          <a:solidFill>
                            <a:srgbClr val="46586D"/>
                          </a:solidFill>
                          <a:latin typeface="微软雅黑"/>
                          <a:ea typeface="微软雅黑"/>
                          <a:cs typeface="微软雅黑"/>
                        </a:rPr>
                        <a:t>买家承担运费、保险与关税</a:t>
                      </a:r>
                    </a:p>
                  </a:txBody>
                  <a:tcPr marL="95250" marR="95250" marT="28575" marB="28575" anchor="ctr">
                    <a:solidFill>
                      <a:srgbClr val="FFFFFF"/>
                    </a:solidFill>
                  </a:tcPr>
                </a:tc>
                <a:tc>
                  <a:txBody>
                    <a:bodyPr wrap="square"/>
                    <a:lstStyle/>
                    <a:p>
                      <a:pPr algn="r"/>
                      <a:r>
                        <a:rPr sz="1183" b="0">
                          <a:solidFill>
                            <a:srgbClr val="12202E"/>
                          </a:solidFill>
                          <a:latin typeface="Arial"/>
                          <a:ea typeface="Arial"/>
                          <a:cs typeface="Arial"/>
                        </a:rPr>
                        <a:t>≈ 18.20</a:t>
                      </a:r>
                    </a:p>
                    <a:p>
                      <a:pPr algn="r"/>
                      <a:r>
                        <a:rPr sz="1008">
                          <a:solidFill>
                            <a:srgbClr val="46586D"/>
                          </a:solidFill>
                          <a:latin typeface="微软雅黑"/>
                          <a:ea typeface="微软雅黑"/>
                          <a:cs typeface="微软雅黑"/>
                        </a:rPr>
                        <a:t>约 18.20</a:t>
                      </a:r>
                    </a:p>
                  </a:txBody>
                  <a:tcPr marL="95250" marR="95250" marT="28575" marB="28575" anchor="ctr">
                    <a:solidFill>
                      <a:srgbClr val="FFFFFF"/>
                    </a:solidFill>
                  </a:tcPr>
                </a:tc>
              </a:tr>
            </a:tbl>
          </a:graphicData>
        </a:graphic>
      </p:graphicFrame>
      <p:sp>
        <p:nvSpPr>
          <p:cNvPr id="12" name="Rounded Rectangle 11"/>
          <p:cNvSpPr/>
          <p:nvPr/>
        </p:nvSpPr>
        <p:spPr>
          <a:xfrm>
            <a:off x="762000" y="4000500"/>
            <a:ext cx="5143500" cy="1905000"/>
          </a:xfrm>
          <a:prstGeom prst="roundRect">
            <a:avLst>
              <a:gd name="adj" fmla="val 4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90599" y="4114800"/>
            <a:ext cx="4667250" cy="190500"/>
          </a:xfrm>
          <a:prstGeom prst="rect">
            <a:avLst/>
          </a:prstGeom>
          <a:noFill/>
        </p:spPr>
        <p:txBody>
          <a:bodyPr wrap="square" lIns="0" rIns="0" tIns="0" bIns="0" anchor="t">
            <a:spAutoFit/>
          </a:bodyPr>
          <a:lstStyle/>
          <a:p>
            <a:pPr algn="l">
              <a:lnSpc>
                <a:spcPct val="100000"/>
              </a:lnSpc>
            </a:pPr>
            <a:r>
              <a:rPr sz="1090" b="1" i="0">
                <a:solidFill>
                  <a:srgbClr val="2E7D5B"/>
                </a:solidFill>
                <a:latin typeface="Arial"/>
                <a:ea typeface="Arial"/>
                <a:cs typeface="Arial"/>
              </a:rPr>
              <a:t>BUYER VIEW  ·  买家视角</a:t>
            </a:r>
          </a:p>
        </p:txBody>
      </p:sp>
      <p:sp>
        <p:nvSpPr>
          <p:cNvPr id="14" name="Oval 13"/>
          <p:cNvSpPr/>
          <p:nvPr/>
        </p:nvSpPr>
        <p:spPr>
          <a:xfrm>
            <a:off x="1000125" y="4444700"/>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143000" y="4381500"/>
            <a:ext cx="4514850" cy="433389"/>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Cheapest landed cost is CIF at about 17.80, against 18.00 for DDP and about 18.20 for FOB.</a:t>
            </a:r>
          </a:p>
        </p:txBody>
      </p:sp>
      <p:sp>
        <p:nvSpPr>
          <p:cNvPr id="16" name="TextBox 15"/>
          <p:cNvSpPr txBox="1"/>
          <p:nvPr/>
        </p:nvSpPr>
        <p:spPr>
          <a:xfrm>
            <a:off x="1143000" y="4763332"/>
            <a:ext cx="4514850" cy="416661"/>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到岸最便宜的是 CIF 约 17.80，DDP 为 18.00，FOB 约 18.20。</a:t>
            </a:r>
          </a:p>
        </p:txBody>
      </p:sp>
      <p:sp>
        <p:nvSpPr>
          <p:cNvPr id="17" name="Oval 16"/>
          <p:cNvSpPr/>
          <p:nvPr/>
        </p:nvSpPr>
        <p:spPr>
          <a:xfrm>
            <a:off x="1000125" y="5312094"/>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143000" y="5248893"/>
            <a:ext cx="4514850" cy="433389"/>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A buyer comparing only unit price would rank FOB first and be wrong.</a:t>
            </a:r>
          </a:p>
        </p:txBody>
      </p:sp>
      <p:sp>
        <p:nvSpPr>
          <p:cNvPr id="19" name="TextBox 18"/>
          <p:cNvSpPr txBox="1"/>
          <p:nvPr/>
        </p:nvSpPr>
        <p:spPr>
          <a:xfrm>
            <a:off x="1143000" y="5630725"/>
            <a:ext cx="4514850" cy="227380"/>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只比单价的买家会把 FOB 排第一，那就错了。</a:t>
            </a:r>
          </a:p>
        </p:txBody>
      </p:sp>
      <p:sp>
        <p:nvSpPr>
          <p:cNvPr id="20" name="Rounded Rectangle 19"/>
          <p:cNvSpPr/>
          <p:nvPr/>
        </p:nvSpPr>
        <p:spPr>
          <a:xfrm>
            <a:off x="6286500" y="4000500"/>
            <a:ext cx="5143500" cy="1905000"/>
          </a:xfrm>
          <a:prstGeom prst="roundRect">
            <a:avLst>
              <a:gd name="adj" fmla="val 4000"/>
            </a:avLst>
          </a:prstGeom>
          <a:solidFill>
            <a:srgbClr val="E9F0FA"/>
          </a:solidFill>
          <a:ln w="12700">
            <a:solidFill>
              <a:srgbClr val="3D7BD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515100" y="4114800"/>
            <a:ext cx="4667250" cy="190500"/>
          </a:xfrm>
          <a:prstGeom prst="rect">
            <a:avLst/>
          </a:prstGeom>
          <a:noFill/>
        </p:spPr>
        <p:txBody>
          <a:bodyPr wrap="square" lIns="0" rIns="0" tIns="0" bIns="0" anchor="t">
            <a:spAutoFit/>
          </a:bodyPr>
          <a:lstStyle/>
          <a:p>
            <a:pPr algn="l">
              <a:lnSpc>
                <a:spcPct val="100000"/>
              </a:lnSpc>
            </a:pPr>
            <a:r>
              <a:rPr sz="1090" b="1" i="0">
                <a:solidFill>
                  <a:srgbClr val="1B4F9C"/>
                </a:solidFill>
                <a:latin typeface="Arial"/>
                <a:ea typeface="Arial"/>
                <a:cs typeface="Arial"/>
              </a:rPr>
              <a:t>SELLER VIEW  ·  卖家视角</a:t>
            </a:r>
          </a:p>
        </p:txBody>
      </p:sp>
      <p:sp>
        <p:nvSpPr>
          <p:cNvPr id="22" name="Oval 21"/>
          <p:cNvSpPr/>
          <p:nvPr/>
        </p:nvSpPr>
        <p:spPr>
          <a:xfrm>
            <a:off x="6524625" y="4444700"/>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667500" y="4381500"/>
            <a:ext cx="4514850" cy="433389"/>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Highest contribution is FOB at 2.90, but the buyer landed cost rises to about 18.20 and will be resisted.</a:t>
            </a:r>
          </a:p>
        </p:txBody>
      </p:sp>
      <p:sp>
        <p:nvSpPr>
          <p:cNvPr id="24" name="TextBox 23"/>
          <p:cNvSpPr txBox="1"/>
          <p:nvPr/>
        </p:nvSpPr>
        <p:spPr>
          <a:xfrm>
            <a:off x="6667500" y="4763332"/>
            <a:ext cx="4514850" cy="416661"/>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卖家贡献最高的是 FOB 的 2.90，但买家到岸成本升到约 18.20，必然被抵制。</a:t>
            </a:r>
          </a:p>
        </p:txBody>
      </p:sp>
      <p:sp>
        <p:nvSpPr>
          <p:cNvPr id="25" name="Oval 24"/>
          <p:cNvSpPr/>
          <p:nvPr/>
        </p:nvSpPr>
        <p:spPr>
          <a:xfrm>
            <a:off x="6524625" y="5312094"/>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6667500" y="5248893"/>
            <a:ext cx="4514850" cy="235744"/>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CIF is the compromise both sides can defend.</a:t>
            </a:r>
          </a:p>
        </p:txBody>
      </p:sp>
      <p:sp>
        <p:nvSpPr>
          <p:cNvPr id="27" name="TextBox 26"/>
          <p:cNvSpPr txBox="1"/>
          <p:nvPr/>
        </p:nvSpPr>
        <p:spPr>
          <a:xfrm>
            <a:off x="6667500" y="5444572"/>
            <a:ext cx="4514850" cy="227380"/>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CIF 是双方都能辩护的折中。</a:t>
            </a:r>
          </a:p>
        </p:txBody>
      </p:sp>
      <p:sp>
        <p:nvSpPr>
          <p:cNvPr id="28" name="Rectangle 27"/>
          <p:cNvSpPr/>
          <p:nvPr/>
        </p:nvSpPr>
        <p:spPr>
          <a:xfrm>
            <a:off x="762000" y="5981700"/>
            <a:ext cx="38100" cy="438150"/>
          </a:xfrm>
          <a:prstGeom prst="rect">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800100" y="5981700"/>
            <a:ext cx="10629900" cy="438150"/>
          </a:xfrm>
          <a:prstGeom prst="rect">
            <a:avLst/>
          </a:prstGeom>
          <a:solidFill>
            <a:srgbClr val="E9F0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952500" y="6057900"/>
            <a:ext cx="10287000" cy="190500"/>
          </a:xfrm>
          <a:prstGeom prst="rect">
            <a:avLst/>
          </a:prstGeom>
          <a:noFill/>
        </p:spPr>
        <p:txBody>
          <a:bodyPr wrap="square" lIns="0" rIns="0" tIns="0" bIns="0" anchor="t">
            <a:spAutoFit/>
          </a:bodyPr>
          <a:lstStyle/>
          <a:p>
            <a:pPr algn="l">
              <a:lnSpc>
                <a:spcPct val="115000"/>
              </a:lnSpc>
            </a:pPr>
            <a:r>
              <a:rPr sz="1334" b="1" i="0">
                <a:solidFill>
                  <a:srgbClr val="0E2A47"/>
                </a:solidFill>
                <a:latin typeface="Arial"/>
                <a:ea typeface="Arial"/>
                <a:cs typeface="Arial"/>
              </a:rPr>
              <a:t>The argument is not about who is right. It is about which cost and which risk each side carries.</a:t>
            </a:r>
          </a:p>
        </p:txBody>
      </p:sp>
      <p:sp>
        <p:nvSpPr>
          <p:cNvPr id="31" name="TextBox 30"/>
          <p:cNvSpPr txBox="1"/>
          <p:nvPr/>
        </p:nvSpPr>
        <p:spPr>
          <a:xfrm>
            <a:off x="952500" y="6286500"/>
            <a:ext cx="10287000" cy="171450"/>
          </a:xfrm>
          <a:prstGeom prst="rect">
            <a:avLst/>
          </a:prstGeom>
          <a:noFill/>
        </p:spPr>
        <p:txBody>
          <a:bodyPr wrap="square" lIns="0" rIns="0" tIns="0" bIns="0" anchor="t">
            <a:spAutoFit/>
          </a:bodyPr>
          <a:lstStyle/>
          <a:p>
            <a:pPr algn="l">
              <a:lnSpc>
                <a:spcPct val="115000"/>
              </a:lnSpc>
            </a:pPr>
            <a:r>
              <a:rPr sz="1200" b="0" i="0">
                <a:solidFill>
                  <a:srgbClr val="46586D"/>
                </a:solidFill>
                <a:latin typeface="微软雅黑"/>
                <a:ea typeface="微软雅黑"/>
                <a:cs typeface="微软雅黑"/>
              </a:rPr>
              <a:t>谈判争的不是谁更有道理，而是各自承担哪一项成本与哪一项风险。</a:t>
            </a:r>
          </a:p>
        </p:txBody>
      </p:sp>
      <p:sp>
        <p:nvSpPr>
          <p:cNvPr id="32" name="TextBox 31"/>
          <p:cNvSpPr txBox="1"/>
          <p:nvPr/>
        </p:nvSpPr>
        <p:spPr>
          <a:xfrm>
            <a:off x="762000" y="6572250"/>
            <a:ext cx="7620000" cy="152400"/>
          </a:xfrm>
          <a:prstGeom prst="rect">
            <a:avLst/>
          </a:prstGeom>
          <a:noFill/>
        </p:spPr>
        <p:txBody>
          <a:bodyPr wrap="square" lIns="0" rIns="0" tIns="0" bIns="0" anchor="t">
            <a:spAutoFit/>
          </a:bodyPr>
          <a:lstStyle/>
          <a:p>
            <a:pPr algn="l">
              <a:lnSpc>
                <a:spcPct val="100000"/>
              </a:lnSpc>
            </a:pPr>
            <a:r>
              <a:rPr sz="1102" b="0" i="0">
                <a:solidFill>
                  <a:srgbClr val="8695A8"/>
                </a:solidFill>
                <a:latin typeface="Arial"/>
                <a:ea typeface="Arial"/>
                <a:cs typeface="Arial"/>
              </a:rPr>
              <a:t>Cross-border Ecommerce  ·  Lesson 17  ·  跨境电商概论</a:t>
            </a:r>
          </a:p>
        </p:txBody>
      </p:sp>
      <p:sp>
        <p:nvSpPr>
          <p:cNvPr id="33" name="TextBox 32"/>
          <p:cNvSpPr txBox="1"/>
          <p:nvPr/>
        </p:nvSpPr>
        <p:spPr>
          <a:xfrm>
            <a:off x="9525000" y="6572250"/>
            <a:ext cx="1905000" cy="152400"/>
          </a:xfrm>
          <a:prstGeom prst="rect">
            <a:avLst/>
          </a:prstGeom>
          <a:noFill/>
        </p:spPr>
        <p:txBody>
          <a:bodyPr wrap="square" lIns="0" rIns="0" tIns="0" bIns="0" anchor="t">
            <a:spAutoFit/>
          </a:bodyPr>
          <a:lstStyle/>
          <a:p>
            <a:pPr algn="r">
              <a:lnSpc>
                <a:spcPct val="100000"/>
              </a:lnSpc>
            </a:pPr>
            <a:r>
              <a:rPr sz="1102" b="1" i="0">
                <a:solidFill>
                  <a:srgbClr val="3D7BD9"/>
                </a:solidFill>
                <a:latin typeface="Arial"/>
                <a:ea typeface="Arial"/>
                <a:cs typeface="Arial"/>
              </a:rPr>
              <a:t>11 / 28</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8001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00100"/>
            <a:ext cx="12192000" cy="19050"/>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3850" y="209550"/>
            <a:ext cx="628650" cy="381000"/>
          </a:xfrm>
          <a:prstGeom prst="roundRect">
            <a:avLst>
              <a:gd name="adj" fmla="val 16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323850" y="209550"/>
            <a:ext cx="628650" cy="381000"/>
          </a:xfrm>
          <a:prstGeom prst="rect">
            <a:avLst/>
          </a:prstGeom>
          <a:noFill/>
        </p:spPr>
        <p:txBody>
          <a:bodyPr wrap="none" lIns="0" rIns="0" tIns="0" bIns="0" anchor="ctr">
            <a:spAutoFit/>
          </a:bodyPr>
          <a:lstStyle/>
          <a:p>
            <a:pPr algn="ctr">
              <a:lnSpc>
                <a:spcPct val="100000"/>
              </a:lnSpc>
            </a:pPr>
            <a:r>
              <a:rPr sz="1391" b="1" i="0">
                <a:solidFill>
                  <a:srgbClr val="FFFFFF"/>
                </a:solidFill>
                <a:latin typeface="Arial"/>
                <a:ea typeface="Arial"/>
                <a:cs typeface="Arial"/>
              </a:rPr>
              <a:t>CASH</a:t>
            </a:r>
          </a:p>
        </p:txBody>
      </p:sp>
      <p:sp>
        <p:nvSpPr>
          <p:cNvPr id="6" name="TextBox 5"/>
          <p:cNvSpPr txBox="1"/>
          <p:nvPr/>
        </p:nvSpPr>
        <p:spPr>
          <a:xfrm>
            <a:off x="1085850" y="95250"/>
            <a:ext cx="7962900" cy="342900"/>
          </a:xfrm>
          <a:prstGeom prst="rect">
            <a:avLst/>
          </a:prstGeom>
          <a:noFill/>
        </p:spPr>
        <p:txBody>
          <a:bodyPr wrap="square" lIns="0" rIns="0" tIns="0" bIns="0" anchor="t">
            <a:spAutoFit/>
          </a:bodyPr>
          <a:lstStyle/>
          <a:p>
            <a:pPr algn="l">
              <a:lnSpc>
                <a:spcPct val="105000"/>
              </a:lnSpc>
            </a:pPr>
            <a:r>
              <a:rPr sz="2400" b="1" i="0">
                <a:solidFill>
                  <a:srgbClr val="FFFFFF"/>
                </a:solidFill>
                <a:latin typeface="Georgia"/>
                <a:ea typeface="Georgia"/>
                <a:cs typeface="Georgia"/>
              </a:rPr>
              <a:t>Contribution on paper, cash in reality</a:t>
            </a:r>
          </a:p>
        </p:txBody>
      </p:sp>
      <p:sp>
        <p:nvSpPr>
          <p:cNvPr id="7" name="TextBox 6"/>
          <p:cNvSpPr txBox="1"/>
          <p:nvPr/>
        </p:nvSpPr>
        <p:spPr>
          <a:xfrm>
            <a:off x="1085850" y="457200"/>
            <a:ext cx="7962900" cy="247649"/>
          </a:xfrm>
          <a:prstGeom prst="rect">
            <a:avLst/>
          </a:prstGeom>
          <a:noFill/>
        </p:spPr>
        <p:txBody>
          <a:bodyPr wrap="square" lIns="0" rIns="0" tIns="0" bIns="0" anchor="t">
            <a:spAutoFit/>
          </a:bodyPr>
          <a:lstStyle/>
          <a:p>
            <a:pPr algn="l">
              <a:lnSpc>
                <a:spcPct val="100000"/>
              </a:lnSpc>
            </a:pPr>
            <a:r>
              <a:rPr sz="1560" b="0" i="0">
                <a:solidFill>
                  <a:srgbClr val="9DB6D6"/>
                </a:solidFill>
                <a:latin typeface="微软雅黑"/>
                <a:ea typeface="微软雅黑"/>
                <a:cs typeface="微软雅黑"/>
              </a:rPr>
              <a:t>纸面毛利与现实现金</a:t>
            </a:r>
          </a:p>
        </p:txBody>
      </p:sp>
      <p:sp>
        <p:nvSpPr>
          <p:cNvPr id="8" name="TextBox 7"/>
          <p:cNvSpPr txBox="1"/>
          <p:nvPr/>
        </p:nvSpPr>
        <p:spPr>
          <a:xfrm>
            <a:off x="8572500" y="266700"/>
            <a:ext cx="3295650" cy="247649"/>
          </a:xfrm>
          <a:prstGeom prst="rect">
            <a:avLst/>
          </a:prstGeom>
          <a:noFill/>
        </p:spPr>
        <p:txBody>
          <a:bodyPr wrap="square" lIns="0" rIns="0" tIns="0" bIns="0" anchor="t">
            <a:spAutoFit/>
          </a:bodyPr>
          <a:lstStyle/>
          <a:p>
            <a:pPr algn="r">
              <a:lnSpc>
                <a:spcPct val="100000"/>
              </a:lnSpc>
            </a:pPr>
            <a:r>
              <a:rPr sz="1218" b="0" i="0">
                <a:solidFill>
                  <a:srgbClr val="7E99BD"/>
                </a:solidFill>
                <a:latin typeface="Arial"/>
                <a:ea typeface="Arial"/>
                <a:cs typeface="Arial"/>
              </a:rPr>
              <a:t>Deposit, credit period and working capital</a:t>
            </a:r>
          </a:p>
        </p:txBody>
      </p:sp>
      <p:sp>
        <p:nvSpPr>
          <p:cNvPr id="9" name="TextBox 8"/>
          <p:cNvSpPr txBox="1"/>
          <p:nvPr/>
        </p:nvSpPr>
        <p:spPr>
          <a:xfrm>
            <a:off x="762000" y="971550"/>
            <a:ext cx="10668000" cy="247649"/>
          </a:xfrm>
          <a:prstGeom prst="rect">
            <a:avLst/>
          </a:prstGeom>
          <a:noFill/>
        </p:spPr>
        <p:txBody>
          <a:bodyPr wrap="square" lIns="0" rIns="0" tIns="0" bIns="0" anchor="t">
            <a:spAutoFit/>
          </a:bodyPr>
          <a:lstStyle/>
          <a:p>
            <a:pPr algn="l">
              <a:lnSpc>
                <a:spcPct val="115000"/>
              </a:lnSpc>
            </a:pPr>
            <a:r>
              <a:rPr sz="1391" b="1" i="0">
                <a:solidFill>
                  <a:srgbClr val="0E2A47"/>
                </a:solidFill>
                <a:latin typeface="Georgia"/>
                <a:ea typeface="Georgia"/>
                <a:cs typeface="Georgia"/>
              </a:rPr>
              <a:t>An order can be profitable on paper and impossible in practice: the seller pays for materials and freight weeks before the buyer pays. What limits annual profit is often working capital, not margin.</a:t>
            </a:r>
          </a:p>
        </p:txBody>
      </p:sp>
      <p:sp>
        <p:nvSpPr>
          <p:cNvPr id="10" name="TextBox 9"/>
          <p:cNvSpPr txBox="1"/>
          <p:nvPr/>
        </p:nvSpPr>
        <p:spPr>
          <a:xfrm>
            <a:off x="762000" y="1276350"/>
            <a:ext cx="10668000" cy="209550"/>
          </a:xfrm>
          <a:prstGeom prst="rect">
            <a:avLst/>
          </a:prstGeom>
          <a:noFill/>
        </p:spPr>
        <p:txBody>
          <a:bodyPr wrap="square" lIns="0" rIns="0" tIns="0" bIns="0" anchor="t">
            <a:spAutoFit/>
          </a:bodyPr>
          <a:lstStyle/>
          <a:p>
            <a:pPr algn="l">
              <a:lnSpc>
                <a:spcPct val="110000"/>
              </a:lnSpc>
            </a:pPr>
            <a:r>
              <a:rPr sz="1200" b="0" i="0">
                <a:solidFill>
                  <a:srgbClr val="1B4F9C"/>
                </a:solidFill>
                <a:latin typeface="微软雅黑"/>
                <a:ea typeface="微软雅黑"/>
                <a:cs typeface="微软雅黑"/>
              </a:rPr>
              <a:t>订单可以在纸面上赚钱、在现实中做不了：卖家在买家付款前数周就要支付材料与运费，因此限制年利润的往往是营运资金，而不是毛利率。</a:t>
            </a:r>
          </a:p>
        </p:txBody>
      </p:sp>
      <p:sp>
        <p:nvSpPr>
          <p:cNvPr id="11" name="Rounded Rectangle 10"/>
          <p:cNvSpPr/>
          <p:nvPr/>
        </p:nvSpPr>
        <p:spPr>
          <a:xfrm>
            <a:off x="762000" y="1600200"/>
            <a:ext cx="3454400" cy="1181100"/>
          </a:xfrm>
          <a:prstGeom prst="roundRect">
            <a:avLst>
              <a:gd name="adj" fmla="val 6000"/>
            </a:avLst>
          </a:prstGeom>
          <a:solidFill>
            <a:srgbClr val="F5F8FC"/>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914400" y="1714500"/>
            <a:ext cx="3149600" cy="152400"/>
          </a:xfrm>
          <a:prstGeom prst="rect">
            <a:avLst/>
          </a:prstGeom>
          <a:noFill/>
        </p:spPr>
        <p:txBody>
          <a:bodyPr wrap="square" lIns="0" rIns="0" tIns="0" bIns="0" anchor="t">
            <a:spAutoFit/>
          </a:bodyPr>
          <a:lstStyle/>
          <a:p>
            <a:pPr algn="l">
              <a:lnSpc>
                <a:spcPct val="100000"/>
              </a:lnSpc>
            </a:pPr>
            <a:r>
              <a:rPr sz="1218" b="0" i="0">
                <a:solidFill>
                  <a:srgbClr val="46586D"/>
                </a:solidFill>
                <a:latin typeface="Arial"/>
                <a:ea typeface="Arial"/>
                <a:cs typeface="Arial"/>
              </a:rPr>
              <a:t>DDP order value</a:t>
            </a:r>
          </a:p>
        </p:txBody>
      </p:sp>
      <p:sp>
        <p:nvSpPr>
          <p:cNvPr id="13" name="TextBox 12"/>
          <p:cNvSpPr txBox="1"/>
          <p:nvPr/>
        </p:nvSpPr>
        <p:spPr>
          <a:xfrm>
            <a:off x="914400" y="1866899"/>
            <a:ext cx="3149600" cy="133350"/>
          </a:xfrm>
          <a:prstGeom prst="rect">
            <a:avLst/>
          </a:prstGeom>
          <a:noFill/>
        </p:spPr>
        <p:txBody>
          <a:bodyPr wrap="square" lIns="0" rIns="0" tIns="0" bIns="0" anchor="t">
            <a:spAutoFit/>
          </a:bodyPr>
          <a:lstStyle/>
          <a:p>
            <a:pPr algn="l">
              <a:lnSpc>
                <a:spcPct val="100000"/>
              </a:lnSpc>
            </a:pPr>
            <a:r>
              <a:rPr sz="1128" b="0" i="0">
                <a:solidFill>
                  <a:srgbClr val="8695A8"/>
                </a:solidFill>
                <a:latin typeface="微软雅黑"/>
                <a:ea typeface="微软雅黑"/>
                <a:cs typeface="微软雅黑"/>
              </a:rPr>
              <a:t>DDP 订单额</a:t>
            </a:r>
          </a:p>
        </p:txBody>
      </p:sp>
      <p:sp>
        <p:nvSpPr>
          <p:cNvPr id="14" name="TextBox 13"/>
          <p:cNvSpPr txBox="1"/>
          <p:nvPr/>
        </p:nvSpPr>
        <p:spPr>
          <a:xfrm>
            <a:off x="914400" y="2057400"/>
            <a:ext cx="3149600" cy="400050"/>
          </a:xfrm>
          <a:prstGeom prst="rect">
            <a:avLst/>
          </a:prstGeom>
          <a:noFill/>
        </p:spPr>
        <p:txBody>
          <a:bodyPr wrap="square" lIns="0" rIns="0" tIns="0" bIns="0" anchor="t">
            <a:spAutoFit/>
          </a:bodyPr>
          <a:lstStyle/>
          <a:p>
            <a:pPr algn="l">
              <a:lnSpc>
                <a:spcPct val="100000"/>
              </a:lnSpc>
            </a:pPr>
            <a:r>
              <a:rPr sz="3000" b="1" i="0">
                <a:solidFill>
                  <a:srgbClr val="1B4F9C"/>
                </a:solidFill>
                <a:latin typeface="Georgia"/>
                <a:ea typeface="Georgia"/>
                <a:cs typeface="Georgia"/>
              </a:rPr>
              <a:t>360,000</a:t>
            </a:r>
            <a:r>
              <a:rPr sz="1507" b="0" i="0">
                <a:solidFill>
                  <a:srgbClr val="1B4F9C"/>
                </a:solidFill>
                <a:latin typeface="Arial"/>
                <a:ea typeface="Arial"/>
                <a:cs typeface="Arial"/>
              </a:rPr>
              <a:t> USD</a:t>
            </a:r>
          </a:p>
        </p:txBody>
      </p:sp>
      <p:sp>
        <p:nvSpPr>
          <p:cNvPr id="15" name="TextBox 14"/>
          <p:cNvSpPr txBox="1"/>
          <p:nvPr/>
        </p:nvSpPr>
        <p:spPr>
          <a:xfrm>
            <a:off x="914400" y="2476500"/>
            <a:ext cx="3149600" cy="247649"/>
          </a:xfrm>
          <a:prstGeom prst="rect">
            <a:avLst/>
          </a:prstGeom>
          <a:noFill/>
        </p:spPr>
        <p:txBody>
          <a:bodyPr wrap="square" lIns="0" rIns="0" tIns="0" bIns="0" anchor="t">
            <a:spAutoFit/>
          </a:bodyPr>
          <a:lstStyle/>
          <a:p>
            <a:pPr algn="l">
              <a:lnSpc>
                <a:spcPct val="115000"/>
              </a:lnSpc>
            </a:pPr>
            <a:r>
              <a:rPr sz="1128" b="0" i="0">
                <a:solidFill>
                  <a:srgbClr val="46586D"/>
                </a:solidFill>
                <a:latin typeface="微软雅黑"/>
                <a:ea typeface="微软雅黑"/>
                <a:cs typeface="微软雅黑"/>
              </a:rPr>
              <a:t>18.00 × 20,000 套</a:t>
            </a:r>
          </a:p>
        </p:txBody>
      </p:sp>
      <p:sp>
        <p:nvSpPr>
          <p:cNvPr id="16" name="Rounded Rectangle 15"/>
          <p:cNvSpPr/>
          <p:nvPr/>
        </p:nvSpPr>
        <p:spPr>
          <a:xfrm>
            <a:off x="4368800" y="1600200"/>
            <a:ext cx="3454400" cy="1181100"/>
          </a:xfrm>
          <a:prstGeom prst="roundRect">
            <a:avLst>
              <a:gd name="adj" fmla="val 6000"/>
            </a:avLst>
          </a:prstGeom>
          <a:solidFill>
            <a:srgbClr val="F5F8FC"/>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4521200" y="1714500"/>
            <a:ext cx="3149600" cy="152400"/>
          </a:xfrm>
          <a:prstGeom prst="rect">
            <a:avLst/>
          </a:prstGeom>
          <a:noFill/>
        </p:spPr>
        <p:txBody>
          <a:bodyPr wrap="square" lIns="0" rIns="0" tIns="0" bIns="0" anchor="t">
            <a:spAutoFit/>
          </a:bodyPr>
          <a:lstStyle/>
          <a:p>
            <a:pPr algn="l">
              <a:lnSpc>
                <a:spcPct val="100000"/>
              </a:lnSpc>
            </a:pPr>
            <a:r>
              <a:rPr sz="1218" b="0" i="0">
                <a:solidFill>
                  <a:srgbClr val="46586D"/>
                </a:solidFill>
                <a:latin typeface="Arial"/>
                <a:ea typeface="Arial"/>
                <a:cs typeface="Arial"/>
              </a:rPr>
              <a:t>DDP cash tied up</a:t>
            </a:r>
          </a:p>
        </p:txBody>
      </p:sp>
      <p:sp>
        <p:nvSpPr>
          <p:cNvPr id="18" name="TextBox 17"/>
          <p:cNvSpPr txBox="1"/>
          <p:nvPr/>
        </p:nvSpPr>
        <p:spPr>
          <a:xfrm>
            <a:off x="4521200" y="1866899"/>
            <a:ext cx="3149600" cy="133350"/>
          </a:xfrm>
          <a:prstGeom prst="rect">
            <a:avLst/>
          </a:prstGeom>
          <a:noFill/>
        </p:spPr>
        <p:txBody>
          <a:bodyPr wrap="square" lIns="0" rIns="0" tIns="0" bIns="0" anchor="t">
            <a:spAutoFit/>
          </a:bodyPr>
          <a:lstStyle/>
          <a:p>
            <a:pPr algn="l">
              <a:lnSpc>
                <a:spcPct val="100000"/>
              </a:lnSpc>
            </a:pPr>
            <a:r>
              <a:rPr sz="1128" b="0" i="0">
                <a:solidFill>
                  <a:srgbClr val="8695A8"/>
                </a:solidFill>
                <a:latin typeface="微软雅黑"/>
                <a:ea typeface="微软雅黑"/>
                <a:cs typeface="微软雅黑"/>
              </a:rPr>
              <a:t>DDP 占用现金</a:t>
            </a:r>
          </a:p>
        </p:txBody>
      </p:sp>
      <p:sp>
        <p:nvSpPr>
          <p:cNvPr id="19" name="TextBox 18"/>
          <p:cNvSpPr txBox="1"/>
          <p:nvPr/>
        </p:nvSpPr>
        <p:spPr>
          <a:xfrm>
            <a:off x="4521200" y="2057400"/>
            <a:ext cx="3149600" cy="400050"/>
          </a:xfrm>
          <a:prstGeom prst="rect">
            <a:avLst/>
          </a:prstGeom>
          <a:noFill/>
        </p:spPr>
        <p:txBody>
          <a:bodyPr wrap="square" lIns="0" rIns="0" tIns="0" bIns="0" anchor="t">
            <a:spAutoFit/>
          </a:bodyPr>
          <a:lstStyle/>
          <a:p>
            <a:pPr algn="l">
              <a:lnSpc>
                <a:spcPct val="100000"/>
              </a:lnSpc>
            </a:pPr>
            <a:r>
              <a:rPr sz="3000" b="1" i="0">
                <a:solidFill>
                  <a:srgbClr val="1B4F9C"/>
                </a:solidFill>
                <a:latin typeface="Georgia"/>
                <a:ea typeface="Georgia"/>
                <a:cs typeface="Georgia"/>
              </a:rPr>
              <a:t>198,000</a:t>
            </a:r>
            <a:r>
              <a:rPr sz="1507" b="0" i="0">
                <a:solidFill>
                  <a:srgbClr val="1B4F9C"/>
                </a:solidFill>
                <a:latin typeface="Arial"/>
                <a:ea typeface="Arial"/>
                <a:cs typeface="Arial"/>
              </a:rPr>
              <a:t> USD</a:t>
            </a:r>
          </a:p>
        </p:txBody>
      </p:sp>
      <p:sp>
        <p:nvSpPr>
          <p:cNvPr id="20" name="TextBox 19"/>
          <p:cNvSpPr txBox="1"/>
          <p:nvPr/>
        </p:nvSpPr>
        <p:spPr>
          <a:xfrm>
            <a:off x="4521200" y="2476500"/>
            <a:ext cx="3149600" cy="247649"/>
          </a:xfrm>
          <a:prstGeom prst="rect">
            <a:avLst/>
          </a:prstGeom>
          <a:noFill/>
        </p:spPr>
        <p:txBody>
          <a:bodyPr wrap="square" lIns="0" rIns="0" tIns="0" bIns="0" anchor="t">
            <a:spAutoFit/>
          </a:bodyPr>
          <a:lstStyle/>
          <a:p>
            <a:pPr algn="l">
              <a:lnSpc>
                <a:spcPct val="115000"/>
              </a:lnSpc>
            </a:pPr>
            <a:r>
              <a:rPr sz="1128" b="0" i="0">
                <a:solidFill>
                  <a:srgbClr val="46586D"/>
                </a:solidFill>
                <a:latin typeface="微软雅黑"/>
                <a:ea typeface="微软雅黑"/>
                <a:cs typeface="微软雅黑"/>
              </a:rPr>
              <a:t>成本 30.6 万，定金 10.8 万</a:t>
            </a:r>
          </a:p>
        </p:txBody>
      </p:sp>
      <p:sp>
        <p:nvSpPr>
          <p:cNvPr id="21" name="Rounded Rectangle 20"/>
          <p:cNvSpPr/>
          <p:nvPr/>
        </p:nvSpPr>
        <p:spPr>
          <a:xfrm>
            <a:off x="7975600" y="1600200"/>
            <a:ext cx="3454400" cy="1181100"/>
          </a:xfrm>
          <a:prstGeom prst="roundRect">
            <a:avLst>
              <a:gd name="adj" fmla="val 6000"/>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8128000" y="1714500"/>
            <a:ext cx="3149600" cy="152400"/>
          </a:xfrm>
          <a:prstGeom prst="rect">
            <a:avLst/>
          </a:prstGeom>
          <a:noFill/>
        </p:spPr>
        <p:txBody>
          <a:bodyPr wrap="square" lIns="0" rIns="0" tIns="0" bIns="0" anchor="t">
            <a:spAutoFit/>
          </a:bodyPr>
          <a:lstStyle/>
          <a:p>
            <a:pPr algn="l">
              <a:lnSpc>
                <a:spcPct val="100000"/>
              </a:lnSpc>
            </a:pPr>
            <a:r>
              <a:rPr sz="1218" b="0" i="0">
                <a:solidFill>
                  <a:srgbClr val="9DB6D6"/>
                </a:solidFill>
                <a:latin typeface="Arial"/>
                <a:ea typeface="Arial"/>
                <a:cs typeface="Arial"/>
              </a:rPr>
              <a:t>FOB cash tied up</a:t>
            </a:r>
          </a:p>
        </p:txBody>
      </p:sp>
      <p:sp>
        <p:nvSpPr>
          <p:cNvPr id="23" name="TextBox 22"/>
          <p:cNvSpPr txBox="1"/>
          <p:nvPr/>
        </p:nvSpPr>
        <p:spPr>
          <a:xfrm>
            <a:off x="8128000" y="1866899"/>
            <a:ext cx="3149600" cy="133350"/>
          </a:xfrm>
          <a:prstGeom prst="rect">
            <a:avLst/>
          </a:prstGeom>
          <a:noFill/>
        </p:spPr>
        <p:txBody>
          <a:bodyPr wrap="square" lIns="0" rIns="0" tIns="0" bIns="0" anchor="t">
            <a:spAutoFit/>
          </a:bodyPr>
          <a:lstStyle/>
          <a:p>
            <a:pPr algn="l">
              <a:lnSpc>
                <a:spcPct val="100000"/>
              </a:lnSpc>
            </a:pPr>
            <a:r>
              <a:rPr sz="1128" b="0" i="0">
                <a:solidFill>
                  <a:srgbClr val="7E99BD"/>
                </a:solidFill>
                <a:latin typeface="微软雅黑"/>
                <a:ea typeface="微软雅黑"/>
                <a:cs typeface="微软雅黑"/>
              </a:rPr>
              <a:t>FOB 占用现金</a:t>
            </a:r>
          </a:p>
        </p:txBody>
      </p:sp>
      <p:sp>
        <p:nvSpPr>
          <p:cNvPr id="24" name="TextBox 23"/>
          <p:cNvSpPr txBox="1"/>
          <p:nvPr/>
        </p:nvSpPr>
        <p:spPr>
          <a:xfrm>
            <a:off x="8128000" y="2057400"/>
            <a:ext cx="3149600" cy="400050"/>
          </a:xfrm>
          <a:prstGeom prst="rect">
            <a:avLst/>
          </a:prstGeom>
          <a:noFill/>
        </p:spPr>
        <p:txBody>
          <a:bodyPr wrap="square" lIns="0" rIns="0" tIns="0" bIns="0" anchor="t">
            <a:spAutoFit/>
          </a:bodyPr>
          <a:lstStyle/>
          <a:p>
            <a:pPr algn="l">
              <a:lnSpc>
                <a:spcPct val="100000"/>
              </a:lnSpc>
            </a:pPr>
            <a:r>
              <a:rPr sz="3000" b="1" i="0">
                <a:solidFill>
                  <a:srgbClr val="FFFFFF"/>
                </a:solidFill>
                <a:latin typeface="Georgia"/>
                <a:ea typeface="Georgia"/>
                <a:cs typeface="Georgia"/>
              </a:rPr>
              <a:t>160,400</a:t>
            </a:r>
            <a:r>
              <a:rPr sz="1507" b="0" i="0">
                <a:solidFill>
                  <a:srgbClr val="FFFFFF"/>
                </a:solidFill>
                <a:latin typeface="Arial"/>
                <a:ea typeface="Arial"/>
                <a:cs typeface="Arial"/>
              </a:rPr>
              <a:t> USD</a:t>
            </a:r>
          </a:p>
        </p:txBody>
      </p:sp>
      <p:sp>
        <p:nvSpPr>
          <p:cNvPr id="25" name="TextBox 24"/>
          <p:cNvSpPr txBox="1"/>
          <p:nvPr/>
        </p:nvSpPr>
        <p:spPr>
          <a:xfrm>
            <a:off x="8128000" y="2476500"/>
            <a:ext cx="3149600" cy="247649"/>
          </a:xfrm>
          <a:prstGeom prst="rect">
            <a:avLst/>
          </a:prstGeom>
          <a:noFill/>
        </p:spPr>
        <p:txBody>
          <a:bodyPr wrap="square" lIns="0" rIns="0" tIns="0" bIns="0" anchor="t">
            <a:spAutoFit/>
          </a:bodyPr>
          <a:lstStyle/>
          <a:p>
            <a:pPr algn="l">
              <a:lnSpc>
                <a:spcPct val="115000"/>
              </a:lnSpc>
            </a:pPr>
            <a:r>
              <a:rPr sz="1128" b="0" i="0">
                <a:solidFill>
                  <a:srgbClr val="A8C0E8"/>
                </a:solidFill>
                <a:latin typeface="微软雅黑"/>
                <a:ea typeface="微软雅黑"/>
                <a:cs typeface="微软雅黑"/>
              </a:rPr>
              <a:t>成本 25.4 万，定金 9.36 万</a:t>
            </a:r>
          </a:p>
        </p:txBody>
      </p:sp>
      <p:graphicFrame>
        <p:nvGraphicFramePr>
          <p:cNvPr id="26" name="Table 25"/>
          <p:cNvGraphicFramePr>
            <a:graphicFrameLocks noGrp="1"/>
          </p:cNvGraphicFramePr>
          <p:nvPr/>
        </p:nvGraphicFramePr>
        <p:xfrm>
          <a:off x="762000" y="2952750"/>
          <a:ext cx="10668000" cy="1650109"/>
        </p:xfrm>
        <a:graphic>
          <a:graphicData uri="http://schemas.openxmlformats.org/drawingml/2006/table">
            <a:tbl>
              <a:tblPr>
                <a:tableStyleId>{5C22544A-7EE6-4342-B048-85BDC9FD1C3A}</a:tableStyleId>
              </a:tblPr>
              <a:tblGrid>
                <a:gridCol w="1524000"/>
                <a:gridCol w="1714500"/>
                <a:gridCol w="1524000"/>
                <a:gridCol w="1714500"/>
                <a:gridCol w="1714500"/>
                <a:gridCol w="2476500"/>
              </a:tblGrid>
              <a:tr h="395097">
                <a:tc>
                  <a:txBody>
                    <a:bodyPr wrap="square"/>
                    <a:lstStyle/>
                    <a:p>
                      <a:r>
                        <a:rPr sz="1102" b="1">
                          <a:solidFill>
                            <a:srgbClr val="FFFFFF"/>
                          </a:solidFill>
                          <a:latin typeface="Arial"/>
                          <a:ea typeface="Arial"/>
                          <a:cs typeface="Arial"/>
                        </a:rPr>
                        <a:t>Scheme 方案</a:t>
                      </a:r>
                    </a:p>
                    <a:p>
                      <a:r>
                        <a:rPr sz="940">
                          <a:solidFill>
                            <a:srgbClr val="9DB6D6"/>
                          </a:solidFill>
                          <a:latin typeface="微软雅黑"/>
                          <a:ea typeface="微软雅黑"/>
                          <a:cs typeface="微软雅黑"/>
                        </a:rPr>
                        <a:t>方案</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Order value 订单额</a:t>
                      </a:r>
                    </a:p>
                    <a:p>
                      <a:r>
                        <a:rPr sz="940">
                          <a:solidFill>
                            <a:srgbClr val="9DB6D6"/>
                          </a:solidFill>
                          <a:latin typeface="微软雅黑"/>
                          <a:ea typeface="微软雅黑"/>
                          <a:cs typeface="微软雅黑"/>
                        </a:rPr>
                        <a:t>订单额</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Cost 成本</a:t>
                      </a:r>
                    </a:p>
                    <a:p>
                      <a:r>
                        <a:rPr sz="940">
                          <a:solidFill>
                            <a:srgbClr val="9DB6D6"/>
                          </a:solidFill>
                          <a:latin typeface="微软雅黑"/>
                          <a:ea typeface="微软雅黑"/>
                          <a:cs typeface="微软雅黑"/>
                        </a:rPr>
                        <a:t>成本</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Deposit 30% 定金</a:t>
                      </a:r>
                    </a:p>
                    <a:p>
                      <a:r>
                        <a:rPr sz="940">
                          <a:solidFill>
                            <a:srgbClr val="9DB6D6"/>
                          </a:solidFill>
                          <a:latin typeface="微软雅黑"/>
                          <a:ea typeface="微软雅黑"/>
                          <a:cs typeface="微软雅黑"/>
                        </a:rPr>
                        <a:t>定金</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Cash tied 占用现金</a:t>
                      </a:r>
                    </a:p>
                    <a:p>
                      <a:r>
                        <a:rPr sz="940">
                          <a:solidFill>
                            <a:srgbClr val="9DB6D6"/>
                          </a:solidFill>
                          <a:latin typeface="微软雅黑"/>
                          <a:ea typeface="微软雅黑"/>
                          <a:cs typeface="微软雅黑"/>
                        </a:rPr>
                        <a:t>占用现金</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Balance 余款时点</a:t>
                      </a:r>
                    </a:p>
                    <a:p>
                      <a:r>
                        <a:rPr sz="940">
                          <a:solidFill>
                            <a:srgbClr val="9DB6D6"/>
                          </a:solidFill>
                          <a:latin typeface="微软雅黑"/>
                          <a:ea typeface="微软雅黑"/>
                          <a:cs typeface="微软雅黑"/>
                        </a:rPr>
                        <a:t>余款时点</a:t>
                      </a:r>
                    </a:p>
                  </a:txBody>
                  <a:tcPr marL="95250" marR="95250" marT="38100" marB="38100" anchor="ctr">
                    <a:solidFill>
                      <a:srgbClr val="0E2A47"/>
                    </a:solidFill>
                  </a:tcPr>
                </a:tc>
              </a:tr>
              <a:tr h="627506">
                <a:tc>
                  <a:txBody>
                    <a:bodyPr wrap="square"/>
                    <a:lstStyle/>
                    <a:p>
                      <a:pPr algn="l"/>
                      <a:r>
                        <a:rPr sz="1160" b="1">
                          <a:solidFill>
                            <a:srgbClr val="0E2A47"/>
                          </a:solidFill>
                          <a:latin typeface="Arial"/>
                          <a:ea typeface="Arial"/>
                          <a:cs typeface="Arial"/>
                        </a:rPr>
                        <a:t>DDP</a:t>
                      </a:r>
                    </a:p>
                    <a:p>
                      <a:pPr algn="l"/>
                      <a:r>
                        <a:rPr sz="1008">
                          <a:solidFill>
                            <a:srgbClr val="46586D"/>
                          </a:solidFill>
                          <a:latin typeface="微软雅黑"/>
                          <a:ea typeface="微软雅黑"/>
                          <a:cs typeface="微软雅黑"/>
                        </a:rPr>
                        <a:t>DDP</a:t>
                      </a:r>
                    </a:p>
                  </a:txBody>
                  <a:tcPr marL="95250" marR="95250" marT="28575" marB="28575" anchor="ctr">
                    <a:solidFill>
                      <a:srgbClr val="FFFFFF"/>
                    </a:solidFill>
                  </a:tcPr>
                </a:tc>
                <a:tc>
                  <a:txBody>
                    <a:bodyPr wrap="square"/>
                    <a:lstStyle/>
                    <a:p>
                      <a:pPr algn="r"/>
                      <a:r>
                        <a:rPr sz="1160" b="0">
                          <a:solidFill>
                            <a:srgbClr val="12202E"/>
                          </a:solidFill>
                          <a:latin typeface="Arial"/>
                          <a:ea typeface="Arial"/>
                          <a:cs typeface="Arial"/>
                        </a:rPr>
                        <a:t>360,000</a:t>
                      </a:r>
                    </a:p>
                    <a:p>
                      <a:pPr algn="r"/>
                      <a:r>
                        <a:rPr sz="1008">
                          <a:solidFill>
                            <a:srgbClr val="46586D"/>
                          </a:solidFill>
                          <a:latin typeface="微软雅黑"/>
                          <a:ea typeface="微软雅黑"/>
                          <a:cs typeface="微软雅黑"/>
                        </a:rPr>
                        <a:t>360,000</a:t>
                      </a:r>
                    </a:p>
                  </a:txBody>
                  <a:tcPr marL="95250" marR="95250" marT="28575" marB="28575" anchor="ctr">
                    <a:solidFill>
                      <a:srgbClr val="FFFFFF"/>
                    </a:solidFill>
                  </a:tcPr>
                </a:tc>
                <a:tc>
                  <a:txBody>
                    <a:bodyPr wrap="square"/>
                    <a:lstStyle/>
                    <a:p>
                      <a:pPr algn="r"/>
                      <a:r>
                        <a:rPr sz="1160" b="0">
                          <a:solidFill>
                            <a:srgbClr val="12202E"/>
                          </a:solidFill>
                          <a:latin typeface="Arial"/>
                          <a:ea typeface="Arial"/>
                          <a:cs typeface="Arial"/>
                        </a:rPr>
                        <a:t>306,000</a:t>
                      </a:r>
                    </a:p>
                    <a:p>
                      <a:pPr algn="r"/>
                      <a:r>
                        <a:rPr sz="1008">
                          <a:solidFill>
                            <a:srgbClr val="46586D"/>
                          </a:solidFill>
                          <a:latin typeface="微软雅黑"/>
                          <a:ea typeface="微软雅黑"/>
                          <a:cs typeface="微软雅黑"/>
                        </a:rPr>
                        <a:t>306,000</a:t>
                      </a:r>
                    </a:p>
                  </a:txBody>
                  <a:tcPr marL="95250" marR="95250" marT="28575" marB="28575" anchor="ctr">
                    <a:solidFill>
                      <a:srgbClr val="FFFFFF"/>
                    </a:solidFill>
                  </a:tcPr>
                </a:tc>
                <a:tc>
                  <a:txBody>
                    <a:bodyPr wrap="square"/>
                    <a:lstStyle/>
                    <a:p>
                      <a:pPr algn="r"/>
                      <a:r>
                        <a:rPr sz="1160" b="0">
                          <a:solidFill>
                            <a:srgbClr val="12202E"/>
                          </a:solidFill>
                          <a:latin typeface="Arial"/>
                          <a:ea typeface="Arial"/>
                          <a:cs typeface="Arial"/>
                        </a:rPr>
                        <a:t>108,000</a:t>
                      </a:r>
                    </a:p>
                    <a:p>
                      <a:pPr algn="r"/>
                      <a:r>
                        <a:rPr sz="1008">
                          <a:solidFill>
                            <a:srgbClr val="46586D"/>
                          </a:solidFill>
                          <a:latin typeface="微软雅黑"/>
                          <a:ea typeface="微软雅黑"/>
                          <a:cs typeface="微软雅黑"/>
                        </a:rPr>
                        <a:t>108,000</a:t>
                      </a:r>
                    </a:p>
                  </a:txBody>
                  <a:tcPr marL="95250" marR="95250" marT="28575" marB="28575" anchor="ctr">
                    <a:solidFill>
                      <a:srgbClr val="FFFFFF"/>
                    </a:solidFill>
                  </a:tcPr>
                </a:tc>
                <a:tc>
                  <a:txBody>
                    <a:bodyPr wrap="square"/>
                    <a:lstStyle/>
                    <a:p>
                      <a:pPr algn="r"/>
                      <a:r>
                        <a:rPr sz="1160" b="0">
                          <a:solidFill>
                            <a:srgbClr val="12202E"/>
                          </a:solidFill>
                          <a:latin typeface="Arial"/>
                          <a:ea typeface="Arial"/>
                          <a:cs typeface="Arial"/>
                        </a:rPr>
                        <a:t>198,000</a:t>
                      </a:r>
                    </a:p>
                    <a:p>
                      <a:pPr algn="r"/>
                      <a:r>
                        <a:rPr sz="1008">
                          <a:solidFill>
                            <a:srgbClr val="46586D"/>
                          </a:solidFill>
                          <a:latin typeface="微软雅黑"/>
                          <a:ea typeface="微软雅黑"/>
                          <a:cs typeface="微软雅黑"/>
                        </a:rPr>
                        <a:t>198,000</a:t>
                      </a:r>
                    </a:p>
                  </a:txBody>
                  <a:tcPr marL="95250" marR="95250" marT="28575" marB="28575" anchor="ctr">
                    <a:solidFill>
                      <a:srgbClr val="FFFFFF"/>
                    </a:solidFill>
                  </a:tcPr>
                </a:tc>
                <a:tc>
                  <a:txBody>
                    <a:bodyPr wrap="square"/>
                    <a:lstStyle/>
                    <a:p>
                      <a:pPr algn="l"/>
                      <a:r>
                        <a:rPr sz="1160" b="0">
                          <a:solidFill>
                            <a:srgbClr val="12202E"/>
                          </a:solidFill>
                          <a:latin typeface="Arial"/>
                          <a:ea typeface="Arial"/>
                          <a:cs typeface="Arial"/>
                        </a:rPr>
                        <a:t>90 days after delivery</a:t>
                      </a:r>
                    </a:p>
                    <a:p>
                      <a:pPr algn="l"/>
                      <a:r>
                        <a:rPr sz="1008">
                          <a:solidFill>
                            <a:srgbClr val="46586D"/>
                          </a:solidFill>
                          <a:latin typeface="微软雅黑"/>
                          <a:ea typeface="微软雅黑"/>
                          <a:cs typeface="微软雅黑"/>
                        </a:rPr>
                        <a:t>交付后 90 天</a:t>
                      </a:r>
                    </a:p>
                  </a:txBody>
                  <a:tcPr marL="95250" marR="95250" marT="28575" marB="28575" anchor="ctr">
                    <a:solidFill>
                      <a:srgbClr val="FFFFFF"/>
                    </a:solidFill>
                  </a:tcPr>
                </a:tc>
              </a:tr>
              <a:tr h="627506">
                <a:tc>
                  <a:txBody>
                    <a:bodyPr wrap="square"/>
                    <a:lstStyle/>
                    <a:p>
                      <a:pPr algn="l"/>
                      <a:r>
                        <a:rPr sz="1160" b="1">
                          <a:solidFill>
                            <a:srgbClr val="0E2A47"/>
                          </a:solidFill>
                          <a:latin typeface="Arial"/>
                          <a:ea typeface="Arial"/>
                          <a:cs typeface="Arial"/>
                        </a:rPr>
                        <a:t>FOB</a:t>
                      </a:r>
                    </a:p>
                    <a:p>
                      <a:pPr algn="l"/>
                      <a:r>
                        <a:rPr sz="1008">
                          <a:solidFill>
                            <a:srgbClr val="46586D"/>
                          </a:solidFill>
                          <a:latin typeface="微软雅黑"/>
                          <a:ea typeface="微软雅黑"/>
                          <a:cs typeface="微软雅黑"/>
                        </a:rPr>
                        <a:t>FOB</a:t>
                      </a:r>
                    </a:p>
                  </a:txBody>
                  <a:tcPr marL="95250" marR="95250" marT="28575" marB="28575" anchor="ctr">
                    <a:solidFill>
                      <a:srgbClr val="F5F8FC"/>
                    </a:solidFill>
                  </a:tcPr>
                </a:tc>
                <a:tc>
                  <a:txBody>
                    <a:bodyPr wrap="square"/>
                    <a:lstStyle/>
                    <a:p>
                      <a:pPr algn="r"/>
                      <a:r>
                        <a:rPr sz="1160" b="0">
                          <a:solidFill>
                            <a:srgbClr val="12202E"/>
                          </a:solidFill>
                          <a:latin typeface="Arial"/>
                          <a:ea typeface="Arial"/>
                          <a:cs typeface="Arial"/>
                        </a:rPr>
                        <a:t>312,000</a:t>
                      </a:r>
                    </a:p>
                    <a:p>
                      <a:pPr algn="r"/>
                      <a:r>
                        <a:rPr sz="1008">
                          <a:solidFill>
                            <a:srgbClr val="46586D"/>
                          </a:solidFill>
                          <a:latin typeface="微软雅黑"/>
                          <a:ea typeface="微软雅黑"/>
                          <a:cs typeface="微软雅黑"/>
                        </a:rPr>
                        <a:t>312,000</a:t>
                      </a:r>
                    </a:p>
                  </a:txBody>
                  <a:tcPr marL="95250" marR="95250" marT="28575" marB="28575" anchor="ctr">
                    <a:solidFill>
                      <a:srgbClr val="F5F8FC"/>
                    </a:solidFill>
                  </a:tcPr>
                </a:tc>
                <a:tc>
                  <a:txBody>
                    <a:bodyPr wrap="square"/>
                    <a:lstStyle/>
                    <a:p>
                      <a:pPr algn="r"/>
                      <a:r>
                        <a:rPr sz="1160" b="0">
                          <a:solidFill>
                            <a:srgbClr val="12202E"/>
                          </a:solidFill>
                          <a:latin typeface="Arial"/>
                          <a:ea typeface="Arial"/>
                          <a:cs typeface="Arial"/>
                        </a:rPr>
                        <a:t>254,000</a:t>
                      </a:r>
                    </a:p>
                    <a:p>
                      <a:pPr algn="r"/>
                      <a:r>
                        <a:rPr sz="1008">
                          <a:solidFill>
                            <a:srgbClr val="46586D"/>
                          </a:solidFill>
                          <a:latin typeface="微软雅黑"/>
                          <a:ea typeface="微软雅黑"/>
                          <a:cs typeface="微软雅黑"/>
                        </a:rPr>
                        <a:t>254,000</a:t>
                      </a:r>
                    </a:p>
                  </a:txBody>
                  <a:tcPr marL="95250" marR="95250" marT="28575" marB="28575" anchor="ctr">
                    <a:solidFill>
                      <a:srgbClr val="F5F8FC"/>
                    </a:solidFill>
                  </a:tcPr>
                </a:tc>
                <a:tc>
                  <a:txBody>
                    <a:bodyPr wrap="square"/>
                    <a:lstStyle/>
                    <a:p>
                      <a:pPr algn="r"/>
                      <a:r>
                        <a:rPr sz="1160" b="0">
                          <a:solidFill>
                            <a:srgbClr val="12202E"/>
                          </a:solidFill>
                          <a:latin typeface="Arial"/>
                          <a:ea typeface="Arial"/>
                          <a:cs typeface="Arial"/>
                        </a:rPr>
                        <a:t>93,600</a:t>
                      </a:r>
                    </a:p>
                    <a:p>
                      <a:pPr algn="r"/>
                      <a:r>
                        <a:rPr sz="1008">
                          <a:solidFill>
                            <a:srgbClr val="46586D"/>
                          </a:solidFill>
                          <a:latin typeface="微软雅黑"/>
                          <a:ea typeface="微软雅黑"/>
                          <a:cs typeface="微软雅黑"/>
                        </a:rPr>
                        <a:t>93,600</a:t>
                      </a:r>
                    </a:p>
                  </a:txBody>
                  <a:tcPr marL="95250" marR="95250" marT="28575" marB="28575" anchor="ctr">
                    <a:solidFill>
                      <a:srgbClr val="F5F8FC"/>
                    </a:solidFill>
                  </a:tcPr>
                </a:tc>
                <a:tc>
                  <a:txBody>
                    <a:bodyPr wrap="square"/>
                    <a:lstStyle/>
                    <a:p>
                      <a:pPr algn="r"/>
                      <a:r>
                        <a:rPr sz="1160" b="0">
                          <a:solidFill>
                            <a:srgbClr val="12202E"/>
                          </a:solidFill>
                          <a:latin typeface="Arial"/>
                          <a:ea typeface="Arial"/>
                          <a:cs typeface="Arial"/>
                        </a:rPr>
                        <a:t>160,400</a:t>
                      </a:r>
                    </a:p>
                    <a:p>
                      <a:pPr algn="r"/>
                      <a:r>
                        <a:rPr sz="1008">
                          <a:solidFill>
                            <a:srgbClr val="46586D"/>
                          </a:solidFill>
                          <a:latin typeface="微软雅黑"/>
                          <a:ea typeface="微软雅黑"/>
                          <a:cs typeface="微软雅黑"/>
                        </a:rPr>
                        <a:t>160,400</a:t>
                      </a:r>
                    </a:p>
                  </a:txBody>
                  <a:tcPr marL="95250" marR="95250" marT="28575" marB="28575" anchor="ctr">
                    <a:solidFill>
                      <a:srgbClr val="F5F8FC"/>
                    </a:solidFill>
                  </a:tcPr>
                </a:tc>
                <a:tc>
                  <a:txBody>
                    <a:bodyPr wrap="square"/>
                    <a:lstStyle/>
                    <a:p>
                      <a:pPr algn="l"/>
                      <a:r>
                        <a:rPr sz="1160" b="0">
                          <a:solidFill>
                            <a:srgbClr val="12202E"/>
                          </a:solidFill>
                          <a:latin typeface="Arial"/>
                          <a:ea typeface="Arial"/>
                          <a:cs typeface="Arial"/>
                        </a:rPr>
                        <a:t>Before shipment</a:t>
                      </a:r>
                    </a:p>
                    <a:p>
                      <a:pPr algn="l"/>
                      <a:r>
                        <a:rPr sz="1008">
                          <a:solidFill>
                            <a:srgbClr val="46586D"/>
                          </a:solidFill>
                          <a:latin typeface="微软雅黑"/>
                          <a:ea typeface="微软雅黑"/>
                          <a:cs typeface="微软雅黑"/>
                        </a:rPr>
                        <a:t>发货前付清</a:t>
                      </a:r>
                    </a:p>
                  </a:txBody>
                  <a:tcPr marL="95250" marR="95250" marT="28575" marB="28575" anchor="ctr">
                    <a:solidFill>
                      <a:srgbClr val="F5F8FC"/>
                    </a:solidFill>
                  </a:tcPr>
                </a:tc>
              </a:tr>
            </a:tbl>
          </a:graphicData>
        </a:graphic>
      </p:graphicFrame>
      <p:sp>
        <p:nvSpPr>
          <p:cNvPr id="27" name="Rounded Rectangle 26"/>
          <p:cNvSpPr/>
          <p:nvPr/>
        </p:nvSpPr>
        <p:spPr>
          <a:xfrm>
            <a:off x="762000" y="4724400"/>
            <a:ext cx="5143500" cy="1257300"/>
          </a:xfrm>
          <a:prstGeom prst="roundRect">
            <a:avLst>
              <a:gd name="adj" fmla="val 4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990599" y="4819650"/>
            <a:ext cx="4667250" cy="171450"/>
          </a:xfrm>
          <a:prstGeom prst="rect">
            <a:avLst/>
          </a:prstGeom>
          <a:noFill/>
        </p:spPr>
        <p:txBody>
          <a:bodyPr wrap="square" lIns="0" rIns="0" tIns="0" bIns="0" anchor="t">
            <a:spAutoFit/>
          </a:bodyPr>
          <a:lstStyle/>
          <a:p>
            <a:pPr algn="l">
              <a:lnSpc>
                <a:spcPct val="100000"/>
              </a:lnSpc>
            </a:pPr>
            <a:r>
              <a:rPr sz="1090" b="1" i="0">
                <a:solidFill>
                  <a:srgbClr val="B04A45"/>
                </a:solidFill>
                <a:latin typeface="Arial"/>
                <a:ea typeface="Arial"/>
                <a:cs typeface="Arial"/>
              </a:rPr>
              <a:t>WHAT THE CASH NUMBER MEANS  ·  现金数字意味着什么</a:t>
            </a:r>
          </a:p>
        </p:txBody>
      </p:sp>
      <p:sp>
        <p:nvSpPr>
          <p:cNvPr id="29" name="Oval 28"/>
          <p:cNvSpPr/>
          <p:nvPr/>
        </p:nvSpPr>
        <p:spPr>
          <a:xfrm>
            <a:off x="1000125" y="5091184"/>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143000" y="5029200"/>
            <a:ext cx="4514850" cy="619630"/>
          </a:xfrm>
          <a:prstGeom prst="rect">
            <a:avLst/>
          </a:prstGeom>
          <a:noFill/>
        </p:spPr>
        <p:txBody>
          <a:bodyPr wrap="square" lIns="0" rIns="0" tIns="0" bIns="0" anchor="t">
            <a:spAutoFit/>
          </a:bodyPr>
          <a:lstStyle/>
          <a:p>
            <a:pPr algn="l">
              <a:lnSpc>
                <a:spcPct val="120000"/>
              </a:lnSpc>
            </a:pPr>
            <a:r>
              <a:rPr sz="1183" b="0" i="0">
                <a:solidFill>
                  <a:srgbClr val="12202E"/>
                </a:solidFill>
                <a:latin typeface="Arial"/>
                <a:ea typeface="Arial"/>
                <a:cs typeface="Arial"/>
              </a:rPr>
              <a:t>A factory with 200,000 of working capital can run only one such DDP order at a time; its annual profit is capped by cash, not margin.</a:t>
            </a:r>
          </a:p>
        </p:txBody>
      </p:sp>
      <p:sp>
        <p:nvSpPr>
          <p:cNvPr id="31" name="TextBox 30"/>
          <p:cNvSpPr txBox="1"/>
          <p:nvPr/>
        </p:nvSpPr>
        <p:spPr>
          <a:xfrm>
            <a:off x="1143000" y="5586446"/>
            <a:ext cx="4514850" cy="408431"/>
          </a:xfrm>
          <a:prstGeom prst="rect">
            <a:avLst/>
          </a:prstGeom>
          <a:noFill/>
        </p:spPr>
        <p:txBody>
          <a:bodyPr wrap="square" lIns="0" rIns="0" tIns="0" bIns="0" anchor="t">
            <a:spAutoFit/>
          </a:bodyPr>
          <a:lstStyle/>
          <a:p>
            <a:pPr algn="l">
              <a:lnSpc>
                <a:spcPct val="130000"/>
              </a:lnSpc>
            </a:pPr>
            <a:r>
              <a:rPr sz="1080" b="0" i="0">
                <a:solidFill>
                  <a:srgbClr val="46586D"/>
                </a:solidFill>
                <a:latin typeface="微软雅黑"/>
                <a:ea typeface="微软雅黑"/>
                <a:cs typeface="微软雅黑"/>
              </a:rPr>
              <a:t>只有 20 万营运资金的工厂，一次只能跑一单这样的 DDP 订单。</a:t>
            </a:r>
          </a:p>
        </p:txBody>
      </p:sp>
      <p:sp>
        <p:nvSpPr>
          <p:cNvPr id="32" name="Rounded Rectangle 31"/>
          <p:cNvSpPr/>
          <p:nvPr/>
        </p:nvSpPr>
        <p:spPr>
          <a:xfrm>
            <a:off x="6286500" y="4724400"/>
            <a:ext cx="5143500" cy="1257300"/>
          </a:xfrm>
          <a:prstGeom prst="roundRect">
            <a:avLst>
              <a:gd name="adj" fmla="val 4000"/>
            </a:avLst>
          </a:prstGeom>
          <a:solidFill>
            <a:srgbClr val="E9F0FA"/>
          </a:solidFill>
          <a:ln w="12700">
            <a:solidFill>
              <a:srgbClr val="3D7BD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6515100" y="4819650"/>
            <a:ext cx="4667250" cy="171450"/>
          </a:xfrm>
          <a:prstGeom prst="rect">
            <a:avLst/>
          </a:prstGeom>
          <a:noFill/>
        </p:spPr>
        <p:txBody>
          <a:bodyPr wrap="square" lIns="0" rIns="0" tIns="0" bIns="0" anchor="t">
            <a:spAutoFit/>
          </a:bodyPr>
          <a:lstStyle/>
          <a:p>
            <a:pPr algn="l">
              <a:lnSpc>
                <a:spcPct val="100000"/>
              </a:lnSpc>
            </a:pPr>
            <a:r>
              <a:rPr sz="1090" b="1" i="0">
                <a:solidFill>
                  <a:srgbClr val="2E7D5B"/>
                </a:solidFill>
                <a:latin typeface="Arial"/>
                <a:ea typeface="Arial"/>
                <a:cs typeface="Arial"/>
              </a:rPr>
              <a:t>WHY TERMS BEAT MARGIN  ·  为什么条款胜过毛利</a:t>
            </a:r>
          </a:p>
        </p:txBody>
      </p:sp>
      <p:sp>
        <p:nvSpPr>
          <p:cNvPr id="34" name="Oval 33"/>
          <p:cNvSpPr/>
          <p:nvPr/>
        </p:nvSpPr>
        <p:spPr>
          <a:xfrm>
            <a:off x="6524625" y="5091184"/>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6667500" y="5029200"/>
            <a:ext cx="4514850" cy="619630"/>
          </a:xfrm>
          <a:prstGeom prst="rect">
            <a:avLst/>
          </a:prstGeom>
          <a:noFill/>
        </p:spPr>
        <p:txBody>
          <a:bodyPr wrap="square" lIns="0" rIns="0" tIns="0" bIns="0" anchor="t">
            <a:spAutoFit/>
          </a:bodyPr>
          <a:lstStyle/>
          <a:p>
            <a:pPr algn="l">
              <a:lnSpc>
                <a:spcPct val="120000"/>
              </a:lnSpc>
            </a:pPr>
            <a:r>
              <a:rPr sz="1183" b="0" i="0">
                <a:solidFill>
                  <a:srgbClr val="12202E"/>
                </a:solidFill>
                <a:latin typeface="Arial"/>
                <a:ea typeface="Arial"/>
                <a:cs typeface="Arial"/>
              </a:rPr>
              <a:t>The same margin with better terms is worth more than a better margin with worse terms; early-payment discounts are often cheaper than a bank loan.</a:t>
            </a:r>
          </a:p>
        </p:txBody>
      </p:sp>
      <p:sp>
        <p:nvSpPr>
          <p:cNvPr id="36" name="TextBox 35"/>
          <p:cNvSpPr txBox="1"/>
          <p:nvPr/>
        </p:nvSpPr>
        <p:spPr>
          <a:xfrm>
            <a:off x="6667500" y="5586446"/>
            <a:ext cx="4514850" cy="223265"/>
          </a:xfrm>
          <a:prstGeom prst="rect">
            <a:avLst/>
          </a:prstGeom>
          <a:noFill/>
        </p:spPr>
        <p:txBody>
          <a:bodyPr wrap="square" lIns="0" rIns="0" tIns="0" bIns="0" anchor="t">
            <a:spAutoFit/>
          </a:bodyPr>
          <a:lstStyle/>
          <a:p>
            <a:pPr algn="l">
              <a:lnSpc>
                <a:spcPct val="130000"/>
              </a:lnSpc>
            </a:pPr>
            <a:r>
              <a:rPr sz="1080" b="0" i="0">
                <a:solidFill>
                  <a:srgbClr val="46586D"/>
                </a:solidFill>
                <a:latin typeface="微软雅黑"/>
                <a:ea typeface="微软雅黑"/>
                <a:cs typeface="微软雅黑"/>
              </a:rPr>
              <a:t>同样的毛利配上更好的条款，比更好的毛利配上更差的条款更值钱。</a:t>
            </a:r>
          </a:p>
        </p:txBody>
      </p:sp>
      <p:sp>
        <p:nvSpPr>
          <p:cNvPr id="37" name="Rectangle 36"/>
          <p:cNvSpPr/>
          <p:nvPr/>
        </p:nvSpPr>
        <p:spPr>
          <a:xfrm>
            <a:off x="762000" y="6038850"/>
            <a:ext cx="38100" cy="438150"/>
          </a:xfrm>
          <a:prstGeom prst="rect">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Rectangle 37"/>
          <p:cNvSpPr/>
          <p:nvPr/>
        </p:nvSpPr>
        <p:spPr>
          <a:xfrm>
            <a:off x="800100" y="6038850"/>
            <a:ext cx="10629900" cy="438150"/>
          </a:xfrm>
          <a:prstGeom prst="rect">
            <a:avLst/>
          </a:prstGeom>
          <a:solidFill>
            <a:srgbClr val="E9F0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952500" y="6115050"/>
            <a:ext cx="10287000" cy="190500"/>
          </a:xfrm>
          <a:prstGeom prst="rect">
            <a:avLst/>
          </a:prstGeom>
          <a:noFill/>
        </p:spPr>
        <p:txBody>
          <a:bodyPr wrap="square" lIns="0" rIns="0" tIns="0" bIns="0" anchor="t">
            <a:spAutoFit/>
          </a:bodyPr>
          <a:lstStyle/>
          <a:p>
            <a:pPr algn="l">
              <a:lnSpc>
                <a:spcPct val="115000"/>
              </a:lnSpc>
            </a:pPr>
            <a:r>
              <a:rPr sz="1334" b="1" i="0">
                <a:solidFill>
                  <a:srgbClr val="0E2A47"/>
                </a:solidFill>
                <a:latin typeface="Arial"/>
                <a:ea typeface="Arial"/>
                <a:cs typeface="Arial"/>
              </a:rPr>
              <a:t>Margin is a percentage of price. Cash is an amount and a date. A quotation that reports one and hides the other is incomplete.</a:t>
            </a:r>
          </a:p>
        </p:txBody>
      </p:sp>
      <p:sp>
        <p:nvSpPr>
          <p:cNvPr id="40" name="TextBox 39"/>
          <p:cNvSpPr txBox="1"/>
          <p:nvPr/>
        </p:nvSpPr>
        <p:spPr>
          <a:xfrm>
            <a:off x="952500" y="6343650"/>
            <a:ext cx="10287000" cy="171450"/>
          </a:xfrm>
          <a:prstGeom prst="rect">
            <a:avLst/>
          </a:prstGeom>
          <a:noFill/>
        </p:spPr>
        <p:txBody>
          <a:bodyPr wrap="square" lIns="0" rIns="0" tIns="0" bIns="0" anchor="t">
            <a:spAutoFit/>
          </a:bodyPr>
          <a:lstStyle/>
          <a:p>
            <a:pPr algn="l">
              <a:lnSpc>
                <a:spcPct val="115000"/>
              </a:lnSpc>
            </a:pPr>
            <a:r>
              <a:rPr sz="1200" b="0" i="0">
                <a:solidFill>
                  <a:srgbClr val="46586D"/>
                </a:solidFill>
                <a:latin typeface="微软雅黑"/>
                <a:ea typeface="微软雅黑"/>
                <a:cs typeface="微软雅黑"/>
              </a:rPr>
              <a:t>毛利是占价格的百分比；现金是金额加日期。只报一个、藏起另一个的报价是不完整的。</a:t>
            </a:r>
          </a:p>
        </p:txBody>
      </p:sp>
      <p:sp>
        <p:nvSpPr>
          <p:cNvPr id="41" name="TextBox 40"/>
          <p:cNvSpPr txBox="1"/>
          <p:nvPr/>
        </p:nvSpPr>
        <p:spPr>
          <a:xfrm>
            <a:off x="762000" y="6572250"/>
            <a:ext cx="7620000" cy="152400"/>
          </a:xfrm>
          <a:prstGeom prst="rect">
            <a:avLst/>
          </a:prstGeom>
          <a:noFill/>
        </p:spPr>
        <p:txBody>
          <a:bodyPr wrap="square" lIns="0" rIns="0" tIns="0" bIns="0" anchor="t">
            <a:spAutoFit/>
          </a:bodyPr>
          <a:lstStyle/>
          <a:p>
            <a:pPr algn="l">
              <a:lnSpc>
                <a:spcPct val="100000"/>
              </a:lnSpc>
            </a:pPr>
            <a:r>
              <a:rPr sz="1102" b="0" i="0">
                <a:solidFill>
                  <a:srgbClr val="8695A8"/>
                </a:solidFill>
                <a:latin typeface="Arial"/>
                <a:ea typeface="Arial"/>
                <a:cs typeface="Arial"/>
              </a:rPr>
              <a:t>Cross-border Ecommerce  ·  Lesson 17  ·  跨境电商概论</a:t>
            </a:r>
          </a:p>
        </p:txBody>
      </p:sp>
      <p:sp>
        <p:nvSpPr>
          <p:cNvPr id="42" name="TextBox 41"/>
          <p:cNvSpPr txBox="1"/>
          <p:nvPr/>
        </p:nvSpPr>
        <p:spPr>
          <a:xfrm>
            <a:off x="9525000" y="6572250"/>
            <a:ext cx="1905000" cy="152400"/>
          </a:xfrm>
          <a:prstGeom prst="rect">
            <a:avLst/>
          </a:prstGeom>
          <a:noFill/>
        </p:spPr>
        <p:txBody>
          <a:bodyPr wrap="square" lIns="0" rIns="0" tIns="0" bIns="0" anchor="t">
            <a:spAutoFit/>
          </a:bodyPr>
          <a:lstStyle/>
          <a:p>
            <a:pPr algn="r">
              <a:lnSpc>
                <a:spcPct val="100000"/>
              </a:lnSpc>
            </a:pPr>
            <a:r>
              <a:rPr sz="1102" b="1" i="0">
                <a:solidFill>
                  <a:srgbClr val="3D7BD9"/>
                </a:solidFill>
                <a:latin typeface="Arial"/>
                <a:ea typeface="Arial"/>
                <a:cs typeface="Arial"/>
              </a:rPr>
              <a:t>12 / 28</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8001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00100"/>
            <a:ext cx="12192000" cy="19050"/>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3850" y="209550"/>
            <a:ext cx="628650" cy="381000"/>
          </a:xfrm>
          <a:prstGeom prst="roundRect">
            <a:avLst>
              <a:gd name="adj" fmla="val 16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323850" y="209550"/>
            <a:ext cx="628650" cy="381000"/>
          </a:xfrm>
          <a:prstGeom prst="rect">
            <a:avLst/>
          </a:prstGeom>
          <a:noFill/>
        </p:spPr>
        <p:txBody>
          <a:bodyPr wrap="none" lIns="0" rIns="0" tIns="0" bIns="0" anchor="ctr">
            <a:spAutoFit/>
          </a:bodyPr>
          <a:lstStyle/>
          <a:p>
            <a:pPr algn="ctr">
              <a:lnSpc>
                <a:spcPct val="100000"/>
              </a:lnSpc>
            </a:pPr>
            <a:r>
              <a:rPr sz="1391" b="1" i="0">
                <a:solidFill>
                  <a:srgbClr val="FFFFFF"/>
                </a:solidFill>
                <a:latin typeface="Arial"/>
                <a:ea typeface="Arial"/>
                <a:cs typeface="Arial"/>
              </a:rPr>
              <a:t>COST</a:t>
            </a:r>
          </a:p>
        </p:txBody>
      </p:sp>
      <p:sp>
        <p:nvSpPr>
          <p:cNvPr id="6" name="TextBox 5"/>
          <p:cNvSpPr txBox="1"/>
          <p:nvPr/>
        </p:nvSpPr>
        <p:spPr>
          <a:xfrm>
            <a:off x="1085850" y="95250"/>
            <a:ext cx="7962900" cy="342900"/>
          </a:xfrm>
          <a:prstGeom prst="rect">
            <a:avLst/>
          </a:prstGeom>
          <a:noFill/>
        </p:spPr>
        <p:txBody>
          <a:bodyPr wrap="square" lIns="0" rIns="0" tIns="0" bIns="0" anchor="t">
            <a:spAutoFit/>
          </a:bodyPr>
          <a:lstStyle/>
          <a:p>
            <a:pPr algn="l">
              <a:lnSpc>
                <a:spcPct val="105000"/>
              </a:lnSpc>
            </a:pPr>
            <a:r>
              <a:rPr sz="2400" b="1" i="0">
                <a:solidFill>
                  <a:srgbClr val="FFFFFF"/>
                </a:solidFill>
                <a:latin typeface="Georgia"/>
                <a:ea typeface="Georgia"/>
                <a:cs typeface="Georgia"/>
              </a:rPr>
              <a:t>The platform fee nobody allocates</a:t>
            </a:r>
          </a:p>
        </p:txBody>
      </p:sp>
      <p:sp>
        <p:nvSpPr>
          <p:cNvPr id="7" name="TextBox 6"/>
          <p:cNvSpPr txBox="1"/>
          <p:nvPr/>
        </p:nvSpPr>
        <p:spPr>
          <a:xfrm>
            <a:off x="1085850" y="457200"/>
            <a:ext cx="7962900" cy="247649"/>
          </a:xfrm>
          <a:prstGeom prst="rect">
            <a:avLst/>
          </a:prstGeom>
          <a:noFill/>
        </p:spPr>
        <p:txBody>
          <a:bodyPr wrap="square" lIns="0" rIns="0" tIns="0" bIns="0" anchor="t">
            <a:spAutoFit/>
          </a:bodyPr>
          <a:lstStyle/>
          <a:p>
            <a:pPr algn="l">
              <a:lnSpc>
                <a:spcPct val="100000"/>
              </a:lnSpc>
            </a:pPr>
            <a:r>
              <a:rPr sz="1560" b="0" i="0">
                <a:solidFill>
                  <a:srgbClr val="9DB6D6"/>
                </a:solidFill>
                <a:latin typeface="微软雅黑"/>
                <a:ea typeface="微软雅黑"/>
                <a:cs typeface="微软雅黑"/>
              </a:rPr>
              <a:t>没人分摊的平台年费</a:t>
            </a:r>
          </a:p>
        </p:txBody>
      </p:sp>
      <p:sp>
        <p:nvSpPr>
          <p:cNvPr id="8" name="TextBox 7"/>
          <p:cNvSpPr txBox="1"/>
          <p:nvPr/>
        </p:nvSpPr>
        <p:spPr>
          <a:xfrm>
            <a:off x="8572500" y="266700"/>
            <a:ext cx="3295650" cy="247649"/>
          </a:xfrm>
          <a:prstGeom prst="rect">
            <a:avLst/>
          </a:prstGeom>
          <a:noFill/>
        </p:spPr>
        <p:txBody>
          <a:bodyPr wrap="square" lIns="0" rIns="0" tIns="0" bIns="0" anchor="t">
            <a:spAutoFit/>
          </a:bodyPr>
          <a:lstStyle/>
          <a:p>
            <a:pPr algn="r">
              <a:lnSpc>
                <a:spcPct val="100000"/>
              </a:lnSpc>
            </a:pPr>
            <a:r>
              <a:rPr sz="1218" b="0" i="0">
                <a:solidFill>
                  <a:srgbClr val="7E99BD"/>
                </a:solidFill>
                <a:latin typeface="Arial"/>
                <a:ea typeface="Arial"/>
                <a:cs typeface="Arial"/>
              </a:rPr>
              <a:t>One fee, two bases, two different answers</a:t>
            </a:r>
          </a:p>
        </p:txBody>
      </p:sp>
      <p:sp>
        <p:nvSpPr>
          <p:cNvPr id="9" name="TextBox 8"/>
          <p:cNvSpPr txBox="1"/>
          <p:nvPr/>
        </p:nvSpPr>
        <p:spPr>
          <a:xfrm>
            <a:off x="762000" y="971550"/>
            <a:ext cx="10668000" cy="247649"/>
          </a:xfrm>
          <a:prstGeom prst="rect">
            <a:avLst/>
          </a:prstGeom>
          <a:noFill/>
        </p:spPr>
        <p:txBody>
          <a:bodyPr wrap="square" lIns="0" rIns="0" tIns="0" bIns="0" anchor="t">
            <a:spAutoFit/>
          </a:bodyPr>
          <a:lstStyle/>
          <a:p>
            <a:pPr algn="l">
              <a:lnSpc>
                <a:spcPct val="115000"/>
              </a:lnSpc>
            </a:pPr>
            <a:r>
              <a:rPr sz="1391" b="1" i="0">
                <a:solidFill>
                  <a:srgbClr val="0E2A47"/>
                </a:solidFill>
                <a:latin typeface="Georgia"/>
                <a:ea typeface="Georgia"/>
                <a:cs typeface="Georgia"/>
              </a:rPr>
              <a:t>The textbook notes that Alibaba.com charges sellers a commission of up to 150,000 RMB a year depending on category, on top of advertising revenue. At about 7.1, that is roughly 21,000 US dollars — an annual cost that has to be allocated consciously.</a:t>
            </a:r>
          </a:p>
        </p:txBody>
      </p:sp>
      <p:sp>
        <p:nvSpPr>
          <p:cNvPr id="10" name="TextBox 9"/>
          <p:cNvSpPr txBox="1"/>
          <p:nvPr/>
        </p:nvSpPr>
        <p:spPr>
          <a:xfrm>
            <a:off x="762000" y="1276350"/>
            <a:ext cx="10668000" cy="209550"/>
          </a:xfrm>
          <a:prstGeom prst="rect">
            <a:avLst/>
          </a:prstGeom>
          <a:noFill/>
        </p:spPr>
        <p:txBody>
          <a:bodyPr wrap="square" lIns="0" rIns="0" tIns="0" bIns="0" anchor="t">
            <a:spAutoFit/>
          </a:bodyPr>
          <a:lstStyle/>
          <a:p>
            <a:pPr algn="l">
              <a:lnSpc>
                <a:spcPct val="110000"/>
              </a:lnSpc>
            </a:pPr>
            <a:r>
              <a:rPr sz="1200" b="0" i="0">
                <a:solidFill>
                  <a:srgbClr val="1B4F9C"/>
                </a:solidFill>
                <a:latin typeface="微软雅黑"/>
                <a:ea typeface="微软雅黑"/>
                <a:cs typeface="微软雅黑"/>
              </a:rPr>
              <a:t>教材提到，阿里巴巴国际站向卖家收取的佣金最高可达每年 15 万元人民币，因品类而异，此外还有广告收入。按约 7.1 折算，约 2.1 万美元——这是一笔必须有意识地分摊的年度成本。</a:t>
            </a:r>
          </a:p>
        </p:txBody>
      </p:sp>
      <p:graphicFrame>
        <p:nvGraphicFramePr>
          <p:cNvPr id="11" name="Table 10"/>
          <p:cNvGraphicFramePr>
            <a:graphicFrameLocks noGrp="1"/>
          </p:cNvGraphicFramePr>
          <p:nvPr/>
        </p:nvGraphicFramePr>
        <p:xfrm>
          <a:off x="762000" y="1600200"/>
          <a:ext cx="10668000" cy="2207895"/>
        </p:xfrm>
        <a:graphic>
          <a:graphicData uri="http://schemas.openxmlformats.org/drawingml/2006/table">
            <a:tbl>
              <a:tblPr>
                <a:tableStyleId>{5C22544A-7EE6-4342-B048-85BDC9FD1C3A}</a:tableStyleId>
              </a:tblPr>
              <a:tblGrid>
                <a:gridCol w="2476500"/>
                <a:gridCol w="2857500"/>
                <a:gridCol w="1905000"/>
                <a:gridCol w="3429000"/>
              </a:tblGrid>
              <a:tr h="395097">
                <a:tc>
                  <a:txBody>
                    <a:bodyPr wrap="square"/>
                    <a:lstStyle/>
                    <a:p>
                      <a:r>
                        <a:rPr sz="1102" b="1">
                          <a:solidFill>
                            <a:srgbClr val="FFFFFF"/>
                          </a:solidFill>
                          <a:latin typeface="Arial"/>
                          <a:ea typeface="Arial"/>
                          <a:cs typeface="Arial"/>
                        </a:rPr>
                        <a:t>Allocation 分摊方式</a:t>
                      </a:r>
                    </a:p>
                    <a:p>
                      <a:r>
                        <a:rPr sz="940">
                          <a:solidFill>
                            <a:srgbClr val="9DB6D6"/>
                          </a:solidFill>
                          <a:latin typeface="微软雅黑"/>
                          <a:ea typeface="微软雅黑"/>
                          <a:cs typeface="微软雅黑"/>
                        </a:rPr>
                        <a:t>分摊方式</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Arithmetic 算式</a:t>
                      </a:r>
                    </a:p>
                    <a:p>
                      <a:r>
                        <a:rPr sz="940">
                          <a:solidFill>
                            <a:srgbClr val="9DB6D6"/>
                          </a:solidFill>
                          <a:latin typeface="微软雅黑"/>
                          <a:ea typeface="微软雅黑"/>
                          <a:cs typeface="微软雅黑"/>
                        </a:rPr>
                        <a:t>算式</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Per set 每套</a:t>
                      </a:r>
                    </a:p>
                    <a:p>
                      <a:r>
                        <a:rPr sz="940">
                          <a:solidFill>
                            <a:srgbClr val="9DB6D6"/>
                          </a:solidFill>
                          <a:latin typeface="微软雅黑"/>
                          <a:ea typeface="微软雅黑"/>
                          <a:cs typeface="微软雅黑"/>
                        </a:rPr>
                        <a:t>每套</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Effect on DDP 对 DDP 的影响</a:t>
                      </a:r>
                    </a:p>
                    <a:p>
                      <a:r>
                        <a:rPr sz="940">
                          <a:solidFill>
                            <a:srgbClr val="9DB6D6"/>
                          </a:solidFill>
                          <a:latin typeface="微软雅黑"/>
                          <a:ea typeface="微软雅黑"/>
                          <a:cs typeface="微软雅黑"/>
                        </a:rPr>
                        <a:t>影响</a:t>
                      </a:r>
                    </a:p>
                  </a:txBody>
                  <a:tcPr marL="95250" marR="95250" marT="38100" marB="38100" anchor="ctr">
                    <a:solidFill>
                      <a:srgbClr val="0E2A47"/>
                    </a:solidFill>
                  </a:tcPr>
                </a:tc>
              </a:tr>
              <a:tr h="604266">
                <a:tc>
                  <a:txBody>
                    <a:bodyPr wrap="square"/>
                    <a:lstStyle/>
                    <a:p>
                      <a:pPr algn="l"/>
                      <a:r>
                        <a:rPr sz="1183" b="1">
                          <a:solidFill>
                            <a:srgbClr val="0E2A47"/>
                          </a:solidFill>
                          <a:latin typeface="Arial"/>
                          <a:ea typeface="Arial"/>
                          <a:cs typeface="Arial"/>
                        </a:rPr>
                        <a:t>All on this order</a:t>
                      </a:r>
                    </a:p>
                    <a:p>
                      <a:pPr algn="l"/>
                      <a:r>
                        <a:rPr sz="1031">
                          <a:solidFill>
                            <a:srgbClr val="46586D"/>
                          </a:solidFill>
                          <a:latin typeface="微软雅黑"/>
                          <a:ea typeface="微软雅黑"/>
                          <a:cs typeface="微软雅黑"/>
                        </a:rPr>
                        <a:t>全部摊到本单</a:t>
                      </a:r>
                    </a:p>
                  </a:txBody>
                  <a:tcPr marL="95250" marR="95250" marT="28575" marB="28575" anchor="ctr">
                    <a:solidFill>
                      <a:srgbClr val="FFFFFF"/>
                    </a:solidFill>
                  </a:tcPr>
                </a:tc>
                <a:tc>
                  <a:txBody>
                    <a:bodyPr wrap="square"/>
                    <a:lstStyle/>
                    <a:p>
                      <a:pPr algn="l"/>
                      <a:r>
                        <a:rPr sz="1183" b="0">
                          <a:solidFill>
                            <a:srgbClr val="12202E"/>
                          </a:solidFill>
                          <a:latin typeface="Arial"/>
                          <a:ea typeface="Arial"/>
                          <a:cs typeface="Arial"/>
                        </a:rPr>
                        <a:t>21,000 ÷ 20,000</a:t>
                      </a:r>
                    </a:p>
                    <a:p>
                      <a:pPr algn="l"/>
                      <a:r>
                        <a:rPr sz="1031">
                          <a:solidFill>
                            <a:srgbClr val="46586D"/>
                          </a:solidFill>
                          <a:latin typeface="微软雅黑"/>
                          <a:ea typeface="微软雅黑"/>
                          <a:cs typeface="微软雅黑"/>
                        </a:rPr>
                        <a:t>21,000 ÷ 20,000</a:t>
                      </a:r>
                    </a:p>
                  </a:txBody>
                  <a:tcPr marL="95250" marR="95250" marT="28575" marB="28575" anchor="ctr">
                    <a:solidFill>
                      <a:srgbClr val="FFFFFF"/>
                    </a:solidFill>
                  </a:tcPr>
                </a:tc>
                <a:tc>
                  <a:txBody>
                    <a:bodyPr wrap="square"/>
                    <a:lstStyle/>
                    <a:p>
                      <a:pPr algn="r"/>
                      <a:r>
                        <a:rPr sz="1183" b="0">
                          <a:solidFill>
                            <a:srgbClr val="12202E"/>
                          </a:solidFill>
                          <a:latin typeface="Arial"/>
                          <a:ea typeface="Arial"/>
                          <a:cs typeface="Arial"/>
                        </a:rPr>
                        <a:t>1.05</a:t>
                      </a:r>
                    </a:p>
                    <a:p>
                      <a:pPr algn="r"/>
                      <a:r>
                        <a:rPr sz="1031">
                          <a:solidFill>
                            <a:srgbClr val="46586D"/>
                          </a:solidFill>
                          <a:latin typeface="微软雅黑"/>
                          <a:ea typeface="微软雅黑"/>
                          <a:cs typeface="微软雅黑"/>
                        </a:rPr>
                        <a:t>1.05</a:t>
                      </a:r>
                    </a:p>
                  </a:txBody>
                  <a:tcPr marL="95250" marR="95250" marT="28575" marB="28575" anchor="ctr">
                    <a:solidFill>
                      <a:srgbClr val="FFFFFF"/>
                    </a:solidFill>
                  </a:tcPr>
                </a:tc>
                <a:tc>
                  <a:txBody>
                    <a:bodyPr wrap="square"/>
                    <a:lstStyle/>
                    <a:p>
                      <a:pPr algn="l"/>
                      <a:r>
                        <a:rPr sz="1183" b="0">
                          <a:solidFill>
                            <a:srgbClr val="12202E"/>
                          </a:solidFill>
                          <a:latin typeface="Arial"/>
                          <a:ea typeface="Arial"/>
                          <a:cs typeface="Arial"/>
                        </a:rPr>
                        <a:t>DDP contribution falls from 2.70 to 1.65</a:t>
                      </a:r>
                    </a:p>
                    <a:p>
                      <a:pPr algn="l"/>
                      <a:r>
                        <a:rPr sz="1031">
                          <a:solidFill>
                            <a:srgbClr val="46586D"/>
                          </a:solidFill>
                          <a:latin typeface="微软雅黑"/>
                          <a:ea typeface="微软雅黑"/>
                          <a:cs typeface="微软雅黑"/>
                        </a:rPr>
                        <a:t>DDP 贡献从 2.70 降到 1.65</a:t>
                      </a:r>
                    </a:p>
                  </a:txBody>
                  <a:tcPr marL="95250" marR="95250" marT="28575" marB="28575" anchor="ctr">
                    <a:solidFill>
                      <a:srgbClr val="FFFFFF"/>
                    </a:solidFill>
                  </a:tcPr>
                </a:tc>
              </a:tr>
              <a:tr h="604266">
                <a:tc>
                  <a:txBody>
                    <a:bodyPr wrap="square"/>
                    <a:lstStyle/>
                    <a:p>
                      <a:pPr algn="l"/>
                      <a:r>
                        <a:rPr sz="1183" b="1">
                          <a:solidFill>
                            <a:srgbClr val="0E2A47"/>
                          </a:solidFill>
                          <a:latin typeface="Arial"/>
                          <a:ea typeface="Arial"/>
                          <a:cs typeface="Arial"/>
                        </a:rPr>
                        <a:t>Across 60,000 a year</a:t>
                      </a:r>
                    </a:p>
                    <a:p>
                      <a:pPr algn="l"/>
                      <a:r>
                        <a:rPr sz="1031">
                          <a:solidFill>
                            <a:srgbClr val="46586D"/>
                          </a:solidFill>
                          <a:latin typeface="微软雅黑"/>
                          <a:ea typeface="微软雅黑"/>
                          <a:cs typeface="微软雅黑"/>
                        </a:rPr>
                        <a:t>按全年 6 万套</a:t>
                      </a:r>
                    </a:p>
                  </a:txBody>
                  <a:tcPr marL="95250" marR="95250" marT="28575" marB="28575" anchor="ctr">
                    <a:solidFill>
                      <a:srgbClr val="F5F8FC"/>
                    </a:solidFill>
                  </a:tcPr>
                </a:tc>
                <a:tc>
                  <a:txBody>
                    <a:bodyPr wrap="square"/>
                    <a:lstStyle/>
                    <a:p>
                      <a:pPr algn="l"/>
                      <a:r>
                        <a:rPr sz="1183" b="0">
                          <a:solidFill>
                            <a:srgbClr val="12202E"/>
                          </a:solidFill>
                          <a:latin typeface="Arial"/>
                          <a:ea typeface="Arial"/>
                          <a:cs typeface="Arial"/>
                        </a:rPr>
                        <a:t>21,000 ÷ 60,000</a:t>
                      </a:r>
                    </a:p>
                    <a:p>
                      <a:pPr algn="l"/>
                      <a:r>
                        <a:rPr sz="1031">
                          <a:solidFill>
                            <a:srgbClr val="46586D"/>
                          </a:solidFill>
                          <a:latin typeface="微软雅黑"/>
                          <a:ea typeface="微软雅黑"/>
                          <a:cs typeface="微软雅黑"/>
                        </a:rPr>
                        <a:t>21,000 ÷ 60,000</a:t>
                      </a:r>
                    </a:p>
                  </a:txBody>
                  <a:tcPr marL="95250" marR="95250" marT="28575" marB="28575" anchor="ctr">
                    <a:solidFill>
                      <a:srgbClr val="F5F8FC"/>
                    </a:solidFill>
                  </a:tcPr>
                </a:tc>
                <a:tc>
                  <a:txBody>
                    <a:bodyPr wrap="square"/>
                    <a:lstStyle/>
                    <a:p>
                      <a:pPr algn="r"/>
                      <a:r>
                        <a:rPr sz="1183" b="0">
                          <a:solidFill>
                            <a:srgbClr val="12202E"/>
                          </a:solidFill>
                          <a:latin typeface="Arial"/>
                          <a:ea typeface="Arial"/>
                          <a:cs typeface="Arial"/>
                        </a:rPr>
                        <a:t>0.35</a:t>
                      </a:r>
                    </a:p>
                    <a:p>
                      <a:pPr algn="r"/>
                      <a:r>
                        <a:rPr sz="1031">
                          <a:solidFill>
                            <a:srgbClr val="46586D"/>
                          </a:solidFill>
                          <a:latin typeface="微软雅黑"/>
                          <a:ea typeface="微软雅黑"/>
                          <a:cs typeface="微软雅黑"/>
                        </a:rPr>
                        <a:t>0.35</a:t>
                      </a:r>
                    </a:p>
                  </a:txBody>
                  <a:tcPr marL="95250" marR="95250" marT="28575" marB="28575" anchor="ctr">
                    <a:solidFill>
                      <a:srgbClr val="F5F8FC"/>
                    </a:solidFill>
                  </a:tcPr>
                </a:tc>
                <a:tc>
                  <a:txBody>
                    <a:bodyPr wrap="square"/>
                    <a:lstStyle/>
                    <a:p>
                      <a:pPr algn="l"/>
                      <a:r>
                        <a:rPr sz="1183" b="0">
                          <a:solidFill>
                            <a:srgbClr val="12202E"/>
                          </a:solidFill>
                          <a:latin typeface="Arial"/>
                          <a:ea typeface="Arial"/>
                          <a:cs typeface="Arial"/>
                        </a:rPr>
                        <a:t>DDP contribution falls from 2.70 to 2.35</a:t>
                      </a:r>
                    </a:p>
                    <a:p>
                      <a:pPr algn="l"/>
                      <a:r>
                        <a:rPr sz="1031">
                          <a:solidFill>
                            <a:srgbClr val="46586D"/>
                          </a:solidFill>
                          <a:latin typeface="微软雅黑"/>
                          <a:ea typeface="微软雅黑"/>
                          <a:cs typeface="微软雅黑"/>
                        </a:rPr>
                        <a:t>DDP 贡献从 2.70 降到 2.35</a:t>
                      </a:r>
                    </a:p>
                  </a:txBody>
                  <a:tcPr marL="95250" marR="95250" marT="28575" marB="28575" anchor="ctr">
                    <a:solidFill>
                      <a:srgbClr val="F5F8FC"/>
                    </a:solidFill>
                  </a:tcPr>
                </a:tc>
              </a:tr>
              <a:tr h="604266">
                <a:tc>
                  <a:txBody>
                    <a:bodyPr wrap="square"/>
                    <a:lstStyle/>
                    <a:p>
                      <a:pPr algn="l"/>
                      <a:r>
                        <a:rPr sz="1183" b="1">
                          <a:solidFill>
                            <a:srgbClr val="0E2A47"/>
                          </a:solidFill>
                          <a:latin typeface="Arial"/>
                          <a:ea typeface="Arial"/>
                          <a:cs typeface="Arial"/>
                        </a:rPr>
                        <a:t>The fee itself</a:t>
                      </a:r>
                    </a:p>
                    <a:p>
                      <a:pPr algn="l"/>
                      <a:r>
                        <a:rPr sz="1031">
                          <a:solidFill>
                            <a:srgbClr val="46586D"/>
                          </a:solidFill>
                          <a:latin typeface="微软雅黑"/>
                          <a:ea typeface="微软雅黑"/>
                          <a:cs typeface="微软雅黑"/>
                        </a:rPr>
                        <a:t>费用本身</a:t>
                      </a:r>
                    </a:p>
                  </a:txBody>
                  <a:tcPr marL="95250" marR="95250" marT="28575" marB="28575" anchor="ctr">
                    <a:solidFill>
                      <a:srgbClr val="FFFFFF"/>
                    </a:solidFill>
                  </a:tcPr>
                </a:tc>
                <a:tc>
                  <a:txBody>
                    <a:bodyPr wrap="square"/>
                    <a:lstStyle/>
                    <a:p>
                      <a:pPr algn="l"/>
                      <a:r>
                        <a:rPr sz="1183" b="0">
                          <a:solidFill>
                            <a:srgbClr val="12202E"/>
                          </a:solidFill>
                          <a:latin typeface="Arial"/>
                          <a:ea typeface="Arial"/>
                          <a:cs typeface="Arial"/>
                        </a:rPr>
                        <a:t>Unchanged at about 21,000 dollars</a:t>
                      </a:r>
                    </a:p>
                    <a:p>
                      <a:pPr algn="l"/>
                      <a:r>
                        <a:rPr sz="1031">
                          <a:solidFill>
                            <a:srgbClr val="46586D"/>
                          </a:solidFill>
                          <a:latin typeface="微软雅黑"/>
                          <a:ea typeface="微软雅黑"/>
                          <a:cs typeface="微软雅黑"/>
                        </a:rPr>
                        <a:t>始终是约 21,000 美元</a:t>
                      </a:r>
                    </a:p>
                  </a:txBody>
                  <a:tcPr marL="95250" marR="95250" marT="28575" marB="28575" anchor="ctr">
                    <a:solidFill>
                      <a:srgbClr val="FFFFFF"/>
                    </a:solidFill>
                  </a:tcPr>
                </a:tc>
                <a:tc>
                  <a:txBody>
                    <a:bodyPr wrap="square"/>
                    <a:lstStyle/>
                    <a:p>
                      <a:pPr algn="r"/>
                      <a:r>
                        <a:rPr sz="1183" b="0">
                          <a:solidFill>
                            <a:srgbClr val="12202E"/>
                          </a:solidFill>
                          <a:latin typeface="Arial"/>
                          <a:ea typeface="Arial"/>
                          <a:cs typeface="Arial"/>
                        </a:rPr>
                        <a:t>—</a:t>
                      </a:r>
                    </a:p>
                    <a:p>
                      <a:pPr algn="r"/>
                      <a:r>
                        <a:rPr sz="1031">
                          <a:solidFill>
                            <a:srgbClr val="46586D"/>
                          </a:solidFill>
                          <a:latin typeface="微软雅黑"/>
                          <a:ea typeface="微软雅黑"/>
                          <a:cs typeface="微软雅黑"/>
                        </a:rPr>
                        <a:t>—</a:t>
                      </a:r>
                    </a:p>
                  </a:txBody>
                  <a:tcPr marL="95250" marR="95250" marT="28575" marB="28575" anchor="ctr">
                    <a:solidFill>
                      <a:srgbClr val="FFFFFF"/>
                    </a:solidFill>
                  </a:tcPr>
                </a:tc>
                <a:tc>
                  <a:txBody>
                    <a:bodyPr wrap="square"/>
                    <a:lstStyle/>
                    <a:p>
                      <a:pPr algn="l"/>
                      <a:r>
                        <a:rPr sz="1183" b="0">
                          <a:solidFill>
                            <a:srgbClr val="12202E"/>
                          </a:solidFill>
                          <a:latin typeface="Arial"/>
                          <a:ea typeface="Arial"/>
                          <a:cs typeface="Arial"/>
                        </a:rPr>
                        <a:t>Only the allocation base changed</a:t>
                      </a:r>
                    </a:p>
                    <a:p>
                      <a:pPr algn="l"/>
                      <a:r>
                        <a:rPr sz="1031">
                          <a:solidFill>
                            <a:srgbClr val="46586D"/>
                          </a:solidFill>
                          <a:latin typeface="微软雅黑"/>
                          <a:ea typeface="微软雅黑"/>
                          <a:cs typeface="微软雅黑"/>
                        </a:rPr>
                        <a:t>只有分摊基础变了</a:t>
                      </a:r>
                    </a:p>
                  </a:txBody>
                  <a:tcPr marL="95250" marR="95250" marT="28575" marB="28575" anchor="ctr">
                    <a:solidFill>
                      <a:srgbClr val="FFFFFF"/>
                    </a:solidFill>
                  </a:tcPr>
                </a:tc>
              </a:tr>
            </a:tbl>
          </a:graphicData>
        </a:graphic>
      </p:graphicFrame>
      <p:sp>
        <p:nvSpPr>
          <p:cNvPr id="12" name="Rounded Rectangle 11"/>
          <p:cNvSpPr/>
          <p:nvPr/>
        </p:nvSpPr>
        <p:spPr>
          <a:xfrm>
            <a:off x="762000" y="4000500"/>
            <a:ext cx="5143500" cy="1905000"/>
          </a:xfrm>
          <a:prstGeom prst="roundRect">
            <a:avLst>
              <a:gd name="adj" fmla="val 4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90599" y="4114800"/>
            <a:ext cx="4667250" cy="190500"/>
          </a:xfrm>
          <a:prstGeom prst="rect">
            <a:avLst/>
          </a:prstGeom>
          <a:noFill/>
        </p:spPr>
        <p:txBody>
          <a:bodyPr wrap="square" lIns="0" rIns="0" tIns="0" bIns="0" anchor="t">
            <a:spAutoFit/>
          </a:bodyPr>
          <a:lstStyle/>
          <a:p>
            <a:pPr algn="l">
              <a:lnSpc>
                <a:spcPct val="100000"/>
              </a:lnSpc>
            </a:pPr>
            <a:r>
              <a:rPr sz="1090" b="1" i="0">
                <a:solidFill>
                  <a:srgbClr val="B04A45"/>
                </a:solidFill>
                <a:latin typeface="Arial"/>
                <a:ea typeface="Arial"/>
                <a:cs typeface="Arial"/>
              </a:rPr>
              <a:t>WHY IT CHANGES THE ANSWER  ·  为什么它会改变答案</a:t>
            </a:r>
          </a:p>
        </p:txBody>
      </p:sp>
      <p:sp>
        <p:nvSpPr>
          <p:cNvPr id="14" name="Oval 13"/>
          <p:cNvSpPr/>
          <p:nvPr/>
        </p:nvSpPr>
        <p:spPr>
          <a:xfrm>
            <a:off x="1000125" y="4444700"/>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143000" y="4381500"/>
            <a:ext cx="4514850" cy="433389"/>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Allocating the whole fee to one order can turn an acceptable order into a marginal one.</a:t>
            </a:r>
          </a:p>
        </p:txBody>
      </p:sp>
      <p:sp>
        <p:nvSpPr>
          <p:cNvPr id="16" name="TextBox 15"/>
          <p:cNvSpPr txBox="1"/>
          <p:nvPr/>
        </p:nvSpPr>
        <p:spPr>
          <a:xfrm>
            <a:off x="1143000" y="4763332"/>
            <a:ext cx="4514850" cy="227380"/>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把整笔年费摊到一单上，会把本来可接受的订单变成勉强。</a:t>
            </a:r>
          </a:p>
        </p:txBody>
      </p:sp>
      <p:sp>
        <p:nvSpPr>
          <p:cNvPr id="17" name="Oval 16"/>
          <p:cNvSpPr/>
          <p:nvPr/>
        </p:nvSpPr>
        <p:spPr>
          <a:xfrm>
            <a:off x="1000125" y="5131225"/>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143000" y="5068025"/>
            <a:ext cx="4514850" cy="433389"/>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The base must be written down, because it decides whether the order is worth taking.</a:t>
            </a:r>
          </a:p>
        </p:txBody>
      </p:sp>
      <p:sp>
        <p:nvSpPr>
          <p:cNvPr id="19" name="TextBox 18"/>
          <p:cNvSpPr txBox="1"/>
          <p:nvPr/>
        </p:nvSpPr>
        <p:spPr>
          <a:xfrm>
            <a:off x="1143000" y="5449857"/>
            <a:ext cx="4514850" cy="227380"/>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分摊基础必须写明，因为它决定这单值不值得接。</a:t>
            </a:r>
          </a:p>
        </p:txBody>
      </p:sp>
      <p:sp>
        <p:nvSpPr>
          <p:cNvPr id="20" name="Rounded Rectangle 19"/>
          <p:cNvSpPr/>
          <p:nvPr/>
        </p:nvSpPr>
        <p:spPr>
          <a:xfrm>
            <a:off x="6286500" y="4000500"/>
            <a:ext cx="5143500" cy="1905000"/>
          </a:xfrm>
          <a:prstGeom prst="roundRect">
            <a:avLst>
              <a:gd name="adj" fmla="val 4000"/>
            </a:avLst>
          </a:prstGeom>
          <a:solidFill>
            <a:srgbClr val="E9F0FA"/>
          </a:solidFill>
          <a:ln w="12700">
            <a:solidFill>
              <a:srgbClr val="3D7BD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515100" y="4114800"/>
            <a:ext cx="4667250" cy="190500"/>
          </a:xfrm>
          <a:prstGeom prst="rect">
            <a:avLst/>
          </a:prstGeom>
          <a:noFill/>
        </p:spPr>
        <p:txBody>
          <a:bodyPr wrap="square" lIns="0" rIns="0" tIns="0" bIns="0" anchor="t">
            <a:spAutoFit/>
          </a:bodyPr>
          <a:lstStyle/>
          <a:p>
            <a:pPr algn="l">
              <a:lnSpc>
                <a:spcPct val="100000"/>
              </a:lnSpc>
            </a:pPr>
            <a:r>
              <a:rPr sz="1090" b="1" i="0">
                <a:solidFill>
                  <a:srgbClr val="1B4F9C"/>
                </a:solidFill>
                <a:latin typeface="Arial"/>
                <a:ea typeface="Arial"/>
                <a:cs typeface="Arial"/>
              </a:rPr>
              <a:t>WHAT THE PLATFORM OWNS  ·  平台掌握的是什么</a:t>
            </a:r>
          </a:p>
        </p:txBody>
      </p:sp>
      <p:sp>
        <p:nvSpPr>
          <p:cNvPr id="22" name="Oval 21"/>
          <p:cNvSpPr/>
          <p:nvPr/>
        </p:nvSpPr>
        <p:spPr>
          <a:xfrm>
            <a:off x="6524625" y="4444700"/>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667500" y="4381500"/>
            <a:ext cx="4514850" cy="433389"/>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Inquiries answered inside a platform are rented demand until they become a verified direct contact.</a:t>
            </a:r>
          </a:p>
        </p:txBody>
      </p:sp>
      <p:sp>
        <p:nvSpPr>
          <p:cNvPr id="24" name="TextBox 23"/>
          <p:cNvSpPr txBox="1"/>
          <p:nvPr/>
        </p:nvSpPr>
        <p:spPr>
          <a:xfrm>
            <a:off x="6667500" y="4763332"/>
            <a:ext cx="4514850" cy="416661"/>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在平台里回复的询盘，在变成与已验证买家的直接联系之前，都是租来的需求。</a:t>
            </a:r>
          </a:p>
        </p:txBody>
      </p:sp>
      <p:sp>
        <p:nvSpPr>
          <p:cNvPr id="25" name="Oval 24"/>
          <p:cNvSpPr/>
          <p:nvPr/>
        </p:nvSpPr>
        <p:spPr>
          <a:xfrm>
            <a:off x="6524625" y="5312094"/>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6667500" y="5248893"/>
            <a:ext cx="4514850" cy="433389"/>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Allocation to a single order is a management choice, not an accounting truth.</a:t>
            </a:r>
          </a:p>
        </p:txBody>
      </p:sp>
      <p:sp>
        <p:nvSpPr>
          <p:cNvPr id="27" name="TextBox 26"/>
          <p:cNvSpPr txBox="1"/>
          <p:nvPr/>
        </p:nvSpPr>
        <p:spPr>
          <a:xfrm>
            <a:off x="6667500" y="5630725"/>
            <a:ext cx="4514850" cy="227380"/>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把年度平台费分摊到单笔订单是管理选择，不是会计真理。</a:t>
            </a:r>
          </a:p>
        </p:txBody>
      </p:sp>
      <p:sp>
        <p:nvSpPr>
          <p:cNvPr id="28" name="Rectangle 27"/>
          <p:cNvSpPr/>
          <p:nvPr/>
        </p:nvSpPr>
        <p:spPr>
          <a:xfrm>
            <a:off x="762000" y="5981700"/>
            <a:ext cx="38100" cy="438150"/>
          </a:xfrm>
          <a:prstGeom prst="rect">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800100" y="5981700"/>
            <a:ext cx="10629900" cy="438150"/>
          </a:xfrm>
          <a:prstGeom prst="rect">
            <a:avLst/>
          </a:prstGeom>
          <a:solidFill>
            <a:srgbClr val="E9F0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952500" y="6057900"/>
            <a:ext cx="10287000" cy="190500"/>
          </a:xfrm>
          <a:prstGeom prst="rect">
            <a:avLst/>
          </a:prstGeom>
          <a:noFill/>
        </p:spPr>
        <p:txBody>
          <a:bodyPr wrap="square" lIns="0" rIns="0" tIns="0" bIns="0" anchor="t">
            <a:spAutoFit/>
          </a:bodyPr>
          <a:lstStyle/>
          <a:p>
            <a:pPr algn="l">
              <a:lnSpc>
                <a:spcPct val="115000"/>
              </a:lnSpc>
            </a:pPr>
            <a:r>
              <a:rPr sz="1334" b="1" i="0">
                <a:solidFill>
                  <a:srgbClr val="0E2A47"/>
                </a:solidFill>
                <a:latin typeface="Arial"/>
                <a:ea typeface="Arial"/>
                <a:cs typeface="Arial"/>
              </a:rPr>
              <a:t>One fee, two bases: 1.05 or 0.35 a set. The fee did not change; the decision does.</a:t>
            </a:r>
          </a:p>
        </p:txBody>
      </p:sp>
      <p:sp>
        <p:nvSpPr>
          <p:cNvPr id="31" name="TextBox 30"/>
          <p:cNvSpPr txBox="1"/>
          <p:nvPr/>
        </p:nvSpPr>
        <p:spPr>
          <a:xfrm>
            <a:off x="952500" y="6286500"/>
            <a:ext cx="10287000" cy="171450"/>
          </a:xfrm>
          <a:prstGeom prst="rect">
            <a:avLst/>
          </a:prstGeom>
          <a:noFill/>
        </p:spPr>
        <p:txBody>
          <a:bodyPr wrap="square" lIns="0" rIns="0" tIns="0" bIns="0" anchor="t">
            <a:spAutoFit/>
          </a:bodyPr>
          <a:lstStyle/>
          <a:p>
            <a:pPr algn="l">
              <a:lnSpc>
                <a:spcPct val="115000"/>
              </a:lnSpc>
            </a:pPr>
            <a:r>
              <a:rPr sz="1200" b="0" i="0">
                <a:solidFill>
                  <a:srgbClr val="46586D"/>
                </a:solidFill>
                <a:latin typeface="微软雅黑"/>
                <a:ea typeface="微软雅黑"/>
                <a:cs typeface="微软雅黑"/>
              </a:rPr>
              <a:t>一笔费用，两种分摊：每套 1.05 或 0.35。费用没变，结论变了。</a:t>
            </a:r>
          </a:p>
        </p:txBody>
      </p:sp>
      <p:sp>
        <p:nvSpPr>
          <p:cNvPr id="32" name="TextBox 31"/>
          <p:cNvSpPr txBox="1"/>
          <p:nvPr/>
        </p:nvSpPr>
        <p:spPr>
          <a:xfrm>
            <a:off x="762000" y="6572250"/>
            <a:ext cx="7620000" cy="152400"/>
          </a:xfrm>
          <a:prstGeom prst="rect">
            <a:avLst/>
          </a:prstGeom>
          <a:noFill/>
        </p:spPr>
        <p:txBody>
          <a:bodyPr wrap="square" lIns="0" rIns="0" tIns="0" bIns="0" anchor="t">
            <a:spAutoFit/>
          </a:bodyPr>
          <a:lstStyle/>
          <a:p>
            <a:pPr algn="l">
              <a:lnSpc>
                <a:spcPct val="100000"/>
              </a:lnSpc>
            </a:pPr>
            <a:r>
              <a:rPr sz="1102" b="0" i="0">
                <a:solidFill>
                  <a:srgbClr val="8695A8"/>
                </a:solidFill>
                <a:latin typeface="Arial"/>
                <a:ea typeface="Arial"/>
                <a:cs typeface="Arial"/>
              </a:rPr>
              <a:t>Cross-border Ecommerce  ·  Lesson 17  ·  跨境电商概论</a:t>
            </a:r>
          </a:p>
        </p:txBody>
      </p:sp>
      <p:sp>
        <p:nvSpPr>
          <p:cNvPr id="33" name="TextBox 32"/>
          <p:cNvSpPr txBox="1"/>
          <p:nvPr/>
        </p:nvSpPr>
        <p:spPr>
          <a:xfrm>
            <a:off x="9525000" y="6572250"/>
            <a:ext cx="1905000" cy="152400"/>
          </a:xfrm>
          <a:prstGeom prst="rect">
            <a:avLst/>
          </a:prstGeom>
          <a:noFill/>
        </p:spPr>
        <p:txBody>
          <a:bodyPr wrap="square" lIns="0" rIns="0" tIns="0" bIns="0" anchor="t">
            <a:spAutoFit/>
          </a:bodyPr>
          <a:lstStyle/>
          <a:p>
            <a:pPr algn="r">
              <a:lnSpc>
                <a:spcPct val="100000"/>
              </a:lnSpc>
            </a:pPr>
            <a:r>
              <a:rPr sz="1102" b="1" i="0">
                <a:solidFill>
                  <a:srgbClr val="3D7BD9"/>
                </a:solidFill>
                <a:latin typeface="Arial"/>
                <a:ea typeface="Arial"/>
                <a:cs typeface="Arial"/>
              </a:rPr>
              <a:t>13 / 28</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8001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00100"/>
            <a:ext cx="12192000" cy="19050"/>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3850" y="209550"/>
            <a:ext cx="628650" cy="381000"/>
          </a:xfrm>
          <a:prstGeom prst="roundRect">
            <a:avLst>
              <a:gd name="adj" fmla="val 16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323850" y="209550"/>
            <a:ext cx="628650" cy="381000"/>
          </a:xfrm>
          <a:prstGeom prst="rect">
            <a:avLst/>
          </a:prstGeom>
          <a:noFill/>
        </p:spPr>
        <p:txBody>
          <a:bodyPr wrap="none" lIns="0" rIns="0" tIns="0" bIns="0" anchor="ctr">
            <a:spAutoFit/>
          </a:bodyPr>
          <a:lstStyle/>
          <a:p>
            <a:pPr algn="ctr">
              <a:lnSpc>
                <a:spcPct val="100000"/>
              </a:lnSpc>
            </a:pPr>
            <a:r>
              <a:rPr sz="1391" b="1" i="0">
                <a:solidFill>
                  <a:srgbClr val="FFFFFF"/>
                </a:solidFill>
                <a:latin typeface="Arial"/>
                <a:ea typeface="Arial"/>
                <a:cs typeface="Arial"/>
              </a:rPr>
              <a:t>FUNNEL</a:t>
            </a:r>
          </a:p>
        </p:txBody>
      </p:sp>
      <p:sp>
        <p:nvSpPr>
          <p:cNvPr id="6" name="TextBox 5"/>
          <p:cNvSpPr txBox="1"/>
          <p:nvPr/>
        </p:nvSpPr>
        <p:spPr>
          <a:xfrm>
            <a:off x="1085850" y="95250"/>
            <a:ext cx="7962900" cy="342900"/>
          </a:xfrm>
          <a:prstGeom prst="rect">
            <a:avLst/>
          </a:prstGeom>
          <a:noFill/>
        </p:spPr>
        <p:txBody>
          <a:bodyPr wrap="square" lIns="0" rIns="0" tIns="0" bIns="0" anchor="t">
            <a:spAutoFit/>
          </a:bodyPr>
          <a:lstStyle/>
          <a:p>
            <a:pPr algn="l">
              <a:lnSpc>
                <a:spcPct val="105000"/>
              </a:lnSpc>
            </a:pPr>
            <a:r>
              <a:rPr sz="2400" b="1" i="0">
                <a:solidFill>
                  <a:srgbClr val="FFFFFF"/>
                </a:solidFill>
                <a:latin typeface="Georgia"/>
                <a:ea typeface="Georgia"/>
                <a:cs typeface="Georgia"/>
              </a:rPr>
              <a:t>Seven steps, one funnel, paid evidence</a:t>
            </a:r>
          </a:p>
        </p:txBody>
      </p:sp>
      <p:sp>
        <p:nvSpPr>
          <p:cNvPr id="7" name="TextBox 6"/>
          <p:cNvSpPr txBox="1"/>
          <p:nvPr/>
        </p:nvSpPr>
        <p:spPr>
          <a:xfrm>
            <a:off x="1085850" y="457200"/>
            <a:ext cx="7962900" cy="247649"/>
          </a:xfrm>
          <a:prstGeom prst="rect">
            <a:avLst/>
          </a:prstGeom>
          <a:noFill/>
        </p:spPr>
        <p:txBody>
          <a:bodyPr wrap="square" lIns="0" rIns="0" tIns="0" bIns="0" anchor="t">
            <a:spAutoFit/>
          </a:bodyPr>
          <a:lstStyle/>
          <a:p>
            <a:pPr algn="l">
              <a:lnSpc>
                <a:spcPct val="100000"/>
              </a:lnSpc>
            </a:pPr>
            <a:r>
              <a:rPr sz="1560" b="0" i="0">
                <a:solidFill>
                  <a:srgbClr val="9DB6D6"/>
                </a:solidFill>
                <a:latin typeface="微软雅黑"/>
                <a:ea typeface="微软雅黑"/>
                <a:cs typeface="微软雅黑"/>
              </a:rPr>
              <a:t>七个环节、一条漏斗与证据成本</a:t>
            </a:r>
          </a:p>
        </p:txBody>
      </p:sp>
      <p:sp>
        <p:nvSpPr>
          <p:cNvPr id="8" name="TextBox 7"/>
          <p:cNvSpPr txBox="1"/>
          <p:nvPr/>
        </p:nvSpPr>
        <p:spPr>
          <a:xfrm>
            <a:off x="8572500" y="266700"/>
            <a:ext cx="3295650" cy="247649"/>
          </a:xfrm>
          <a:prstGeom prst="rect">
            <a:avLst/>
          </a:prstGeom>
          <a:noFill/>
        </p:spPr>
        <p:txBody>
          <a:bodyPr wrap="square" lIns="0" rIns="0" tIns="0" bIns="0" anchor="t">
            <a:spAutoFit/>
          </a:bodyPr>
          <a:lstStyle/>
          <a:p>
            <a:pPr algn="r">
              <a:lnSpc>
                <a:spcPct val="100000"/>
              </a:lnSpc>
            </a:pPr>
            <a:r>
              <a:rPr sz="1218" b="0" i="0">
                <a:solidFill>
                  <a:srgbClr val="7E99BD"/>
                </a:solidFill>
                <a:latin typeface="Arial"/>
                <a:ea typeface="Arial"/>
                <a:cs typeface="Arial"/>
              </a:rPr>
              <a:t>§3.4.1  ·  awareness to repurchase</a:t>
            </a:r>
          </a:p>
        </p:txBody>
      </p:sp>
      <p:sp>
        <p:nvSpPr>
          <p:cNvPr id="9" name="TextBox 8"/>
          <p:cNvSpPr txBox="1"/>
          <p:nvPr/>
        </p:nvSpPr>
        <p:spPr>
          <a:xfrm>
            <a:off x="762000" y="971550"/>
            <a:ext cx="10668000" cy="247649"/>
          </a:xfrm>
          <a:prstGeom prst="rect">
            <a:avLst/>
          </a:prstGeom>
          <a:noFill/>
        </p:spPr>
        <p:txBody>
          <a:bodyPr wrap="square" lIns="0" rIns="0" tIns="0" bIns="0" anchor="t">
            <a:spAutoFit/>
          </a:bodyPr>
          <a:lstStyle/>
          <a:p>
            <a:pPr algn="l">
              <a:lnSpc>
                <a:spcPct val="115000"/>
              </a:lnSpc>
            </a:pPr>
            <a:r>
              <a:rPr sz="1391" b="1" i="0">
                <a:solidFill>
                  <a:srgbClr val="0E2A47"/>
                </a:solidFill>
                <a:latin typeface="Georgia"/>
                <a:ea typeface="Georgia"/>
                <a:cs typeface="Georgia"/>
              </a:rPr>
              <a:t>Section 3.4.1 describes the funnel as awareness, interest, consideration, intent, evaluation and purchase. In B2B supply, the inquiry is awareness and interest; audit and sampling are consideration and evaluation; quotation and contract are intent; production and delivery are purchase; reorders are repeat purchase.</a:t>
            </a:r>
          </a:p>
        </p:txBody>
      </p:sp>
      <p:sp>
        <p:nvSpPr>
          <p:cNvPr id="10" name="TextBox 9"/>
          <p:cNvSpPr txBox="1"/>
          <p:nvPr/>
        </p:nvSpPr>
        <p:spPr>
          <a:xfrm>
            <a:off x="762000" y="1276350"/>
            <a:ext cx="10668000" cy="209550"/>
          </a:xfrm>
          <a:prstGeom prst="rect">
            <a:avLst/>
          </a:prstGeom>
          <a:noFill/>
        </p:spPr>
        <p:txBody>
          <a:bodyPr wrap="square" lIns="0" rIns="0" tIns="0" bIns="0" anchor="t">
            <a:spAutoFit/>
          </a:bodyPr>
          <a:lstStyle/>
          <a:p>
            <a:pPr algn="l">
              <a:lnSpc>
                <a:spcPct val="110000"/>
              </a:lnSpc>
            </a:pPr>
            <a:r>
              <a:rPr sz="1200" b="0" i="0">
                <a:solidFill>
                  <a:srgbClr val="1B4F9C"/>
                </a:solidFill>
                <a:latin typeface="微软雅黑"/>
                <a:ea typeface="微软雅黑"/>
                <a:cs typeface="微软雅黑"/>
              </a:rPr>
              <a:t>§3.4.1 把漏斗描述为认知、兴趣、考虑、意向、评估与购买。在 B2B 供货中，询盘对应认知与兴趣，验厂与打样对应考虑与评估，报价与合同对应意向，生产与交付对应购买，返单对应复购。</a:t>
            </a:r>
          </a:p>
        </p:txBody>
      </p:sp>
      <p:graphicFrame>
        <p:nvGraphicFramePr>
          <p:cNvPr id="11" name="Table 10"/>
          <p:cNvGraphicFramePr>
            <a:graphicFrameLocks noGrp="1"/>
          </p:cNvGraphicFramePr>
          <p:nvPr/>
        </p:nvGraphicFramePr>
        <p:xfrm>
          <a:off x="762000" y="1600200"/>
          <a:ext cx="10668000" cy="3067812"/>
        </p:xfrm>
        <a:graphic>
          <a:graphicData uri="http://schemas.openxmlformats.org/drawingml/2006/table">
            <a:tbl>
              <a:tblPr>
                <a:tableStyleId>{5C22544A-7EE6-4342-B048-85BDC9FD1C3A}</a:tableStyleId>
              </a:tblPr>
              <a:tblGrid>
                <a:gridCol w="2476500"/>
                <a:gridCol w="2857500"/>
                <a:gridCol w="2476500"/>
                <a:gridCol w="2857500"/>
              </a:tblGrid>
              <a:tr h="395097">
                <a:tc>
                  <a:txBody>
                    <a:bodyPr wrap="square"/>
                    <a:lstStyle/>
                    <a:p>
                      <a:r>
                        <a:rPr sz="1102" b="1">
                          <a:solidFill>
                            <a:srgbClr val="FFFFFF"/>
                          </a:solidFill>
                          <a:latin typeface="Arial"/>
                          <a:ea typeface="Arial"/>
                          <a:cs typeface="Arial"/>
                        </a:rPr>
                        <a:t>Element 要素</a:t>
                      </a:r>
                    </a:p>
                    <a:p>
                      <a:r>
                        <a:rPr sz="940">
                          <a:solidFill>
                            <a:srgbClr val="9DB6D6"/>
                          </a:solidFill>
                          <a:latin typeface="微软雅黑"/>
                          <a:ea typeface="微软雅黑"/>
                          <a:cs typeface="微软雅黑"/>
                        </a:rPr>
                        <a:t>要素</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Funnel stage 漏斗阶段</a:t>
                      </a:r>
                    </a:p>
                    <a:p>
                      <a:r>
                        <a:rPr sz="940">
                          <a:solidFill>
                            <a:srgbClr val="9DB6D6"/>
                          </a:solidFill>
                          <a:latin typeface="微软雅黑"/>
                          <a:ea typeface="微软雅黑"/>
                          <a:cs typeface="微软雅黑"/>
                        </a:rPr>
                        <a:t>漏斗阶段</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B2B step 供货环节</a:t>
                      </a:r>
                    </a:p>
                    <a:p>
                      <a:r>
                        <a:rPr sz="940">
                          <a:solidFill>
                            <a:srgbClr val="9DB6D6"/>
                          </a:solidFill>
                          <a:latin typeface="微软雅黑"/>
                          <a:ea typeface="微软雅黑"/>
                          <a:cs typeface="微软雅黑"/>
                        </a:rPr>
                        <a:t>供货环节</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Note 说明</a:t>
                      </a:r>
                    </a:p>
                    <a:p>
                      <a:r>
                        <a:rPr sz="940">
                          <a:solidFill>
                            <a:srgbClr val="9DB6D6"/>
                          </a:solidFill>
                          <a:latin typeface="微软雅黑"/>
                          <a:ea typeface="微软雅黑"/>
                          <a:cs typeface="微软雅黑"/>
                        </a:rPr>
                        <a:t>说明</a:t>
                      </a:r>
                    </a:p>
                  </a:txBody>
                  <a:tcPr marL="95250" marR="95250" marT="38100" marB="38100" anchor="ctr">
                    <a:solidFill>
                      <a:srgbClr val="0E2A47"/>
                    </a:solidFill>
                  </a:tcPr>
                </a:tc>
              </a:tr>
              <a:tr h="534543">
                <a:tc>
                  <a:txBody>
                    <a:bodyPr wrap="square"/>
                    <a:lstStyle/>
                    <a:p>
                      <a:pPr algn="l"/>
                      <a:r>
                        <a:rPr sz="1160" b="1">
                          <a:solidFill>
                            <a:srgbClr val="0E2A47"/>
                          </a:solidFill>
                          <a:latin typeface="Arial"/>
                          <a:ea typeface="Arial"/>
                          <a:cs typeface="Arial"/>
                        </a:rPr>
                        <a:t>Funnel stage</a:t>
                      </a:r>
                    </a:p>
                    <a:p>
                      <a:pPr algn="l"/>
                      <a:r>
                        <a:rPr sz="1008">
                          <a:solidFill>
                            <a:srgbClr val="46586D"/>
                          </a:solidFill>
                          <a:latin typeface="微软雅黑"/>
                          <a:ea typeface="微软雅黑"/>
                          <a:cs typeface="微软雅黑"/>
                        </a:rPr>
                        <a:t>漏斗阶段</a:t>
                      </a:r>
                    </a:p>
                  </a:txBody>
                  <a:tcPr marL="95250" marR="95250" marT="28575" marB="28575" anchor="ctr">
                    <a:solidFill>
                      <a:srgbClr val="FFFFFF"/>
                    </a:solidFill>
                  </a:tcPr>
                </a:tc>
                <a:tc>
                  <a:txBody>
                    <a:bodyPr wrap="square"/>
                    <a:lstStyle/>
                    <a:p>
                      <a:pPr algn="l"/>
                      <a:r>
                        <a:rPr sz="1160" b="0">
                          <a:solidFill>
                            <a:srgbClr val="12202E"/>
                          </a:solidFill>
                          <a:latin typeface="Arial"/>
                          <a:ea typeface="Arial"/>
                          <a:cs typeface="Arial"/>
                        </a:rPr>
                        <a:t>Awareness, interest</a:t>
                      </a:r>
                    </a:p>
                    <a:p>
                      <a:pPr algn="l"/>
                      <a:r>
                        <a:rPr sz="1008">
                          <a:solidFill>
                            <a:srgbClr val="46586D"/>
                          </a:solidFill>
                          <a:latin typeface="微软雅黑"/>
                          <a:ea typeface="微软雅黑"/>
                          <a:cs typeface="微软雅黑"/>
                        </a:rPr>
                        <a:t>认知、兴趣</a:t>
                      </a:r>
                    </a:p>
                  </a:txBody>
                  <a:tcPr marL="95250" marR="95250" marT="28575" marB="28575" anchor="ctr">
                    <a:solidFill>
                      <a:srgbClr val="FFFFFF"/>
                    </a:solidFill>
                  </a:tcPr>
                </a:tc>
                <a:tc>
                  <a:txBody>
                    <a:bodyPr wrap="square"/>
                    <a:lstStyle/>
                    <a:p>
                      <a:pPr algn="l"/>
                      <a:r>
                        <a:rPr sz="1160" b="0">
                          <a:solidFill>
                            <a:srgbClr val="12202E"/>
                          </a:solidFill>
                          <a:latin typeface="Arial"/>
                          <a:ea typeface="Arial"/>
                          <a:cs typeface="Arial"/>
                        </a:rPr>
                        <a:t>Inquiry arrives</a:t>
                      </a:r>
                    </a:p>
                    <a:p>
                      <a:pPr algn="l"/>
                      <a:r>
                        <a:rPr sz="1008">
                          <a:solidFill>
                            <a:srgbClr val="46586D"/>
                          </a:solidFill>
                          <a:latin typeface="微软雅黑"/>
                          <a:ea typeface="微软雅黑"/>
                          <a:cs typeface="微软雅黑"/>
                        </a:rPr>
                        <a:t>询盘到达</a:t>
                      </a:r>
                    </a:p>
                  </a:txBody>
                  <a:tcPr marL="95250" marR="95250" marT="28575" marB="28575" anchor="ctr">
                    <a:solidFill>
                      <a:srgbClr val="FFFFFF"/>
                    </a:solidFill>
                  </a:tcPr>
                </a:tc>
                <a:tc>
                  <a:txBody>
                    <a:bodyPr/>
                    <a:lstStyle/>
                    <a:p/>
                  </a:txBody>
                  <a:tcPr/>
                </a:tc>
              </a:tr>
              <a:tr h="534543">
                <a:tc>
                  <a:txBody>
                    <a:bodyPr wrap="square"/>
                    <a:lstStyle/>
                    <a:p>
                      <a:pPr algn="l"/>
                      <a:r>
                        <a:rPr sz="1160" b="1">
                          <a:solidFill>
                            <a:srgbClr val="0E2A47"/>
                          </a:solidFill>
                          <a:latin typeface="Arial"/>
                          <a:ea typeface="Arial"/>
                          <a:cs typeface="Arial"/>
                        </a:rPr>
                        <a:t>Consideration, evaluation</a:t>
                      </a:r>
                    </a:p>
                    <a:p>
                      <a:pPr algn="l"/>
                      <a:r>
                        <a:rPr sz="1008">
                          <a:solidFill>
                            <a:srgbClr val="46586D"/>
                          </a:solidFill>
                          <a:latin typeface="微软雅黑"/>
                          <a:ea typeface="微软雅黑"/>
                          <a:cs typeface="微软雅黑"/>
                        </a:rPr>
                        <a:t>考虑、评估</a:t>
                      </a:r>
                    </a:p>
                  </a:txBody>
                  <a:tcPr marL="95250" marR="95250" marT="28575" marB="28575" anchor="ctr">
                    <a:solidFill>
                      <a:srgbClr val="F5F8FC"/>
                    </a:solidFill>
                  </a:tcPr>
                </a:tc>
                <a:tc>
                  <a:txBody>
                    <a:bodyPr wrap="square"/>
                    <a:lstStyle/>
                    <a:p>
                      <a:pPr algn="l"/>
                      <a:r>
                        <a:rPr sz="1160" b="0">
                          <a:solidFill>
                            <a:srgbClr val="12202E"/>
                          </a:solidFill>
                          <a:latin typeface="Arial"/>
                          <a:ea typeface="Arial"/>
                          <a:cs typeface="Arial"/>
                        </a:rPr>
                        <a:t>Audit and sampling</a:t>
                      </a:r>
                    </a:p>
                    <a:p>
                      <a:pPr algn="l"/>
                      <a:r>
                        <a:rPr sz="1008">
                          <a:solidFill>
                            <a:srgbClr val="46586D"/>
                          </a:solidFill>
                          <a:latin typeface="微软雅黑"/>
                          <a:ea typeface="微软雅黑"/>
                          <a:cs typeface="微软雅黑"/>
                        </a:rPr>
                        <a:t>验厂与打样</a:t>
                      </a:r>
                    </a:p>
                  </a:txBody>
                  <a:tcPr marL="95250" marR="95250" marT="28575" marB="28575" anchor="ctr">
                    <a:solidFill>
                      <a:srgbClr val="F5F8FC"/>
                    </a:solidFill>
                  </a:tcPr>
                </a:tc>
                <a:tc>
                  <a:txBody>
                    <a:bodyPr wrap="square"/>
                    <a:lstStyle/>
                    <a:p>
                      <a:pPr algn="l"/>
                      <a:r>
                        <a:rPr sz="1160" b="0">
                          <a:solidFill>
                            <a:srgbClr val="12202E"/>
                          </a:solidFill>
                          <a:latin typeface="Arial"/>
                          <a:ea typeface="Arial"/>
                          <a:cs typeface="Arial"/>
                        </a:rPr>
                        <a:t>The narrowest step, and paid before any revenue</a:t>
                      </a:r>
                    </a:p>
                    <a:p>
                      <a:pPr algn="l"/>
                      <a:r>
                        <a:rPr sz="1008">
                          <a:solidFill>
                            <a:srgbClr val="46586D"/>
                          </a:solidFill>
                          <a:latin typeface="微软雅黑"/>
                          <a:ea typeface="微软雅黑"/>
                          <a:cs typeface="微软雅黑"/>
                        </a:rPr>
                        <a:t>最窄的一环，且在任何收入之前就要花钱</a:t>
                      </a:r>
                    </a:p>
                  </a:txBody>
                  <a:tcPr marL="95250" marR="95250" marT="28575" marB="28575" anchor="ctr">
                    <a:solidFill>
                      <a:srgbClr val="F5F8FC"/>
                    </a:solidFill>
                  </a:tcPr>
                </a:tc>
                <a:tc>
                  <a:txBody>
                    <a:bodyPr/>
                    <a:lstStyle/>
                    <a:p/>
                  </a:txBody>
                  <a:tcPr/>
                </a:tc>
              </a:tr>
              <a:tr h="534543">
                <a:tc>
                  <a:txBody>
                    <a:bodyPr wrap="square"/>
                    <a:lstStyle/>
                    <a:p>
                      <a:pPr algn="l"/>
                      <a:r>
                        <a:rPr sz="1160" b="1">
                          <a:solidFill>
                            <a:srgbClr val="0E2A47"/>
                          </a:solidFill>
                          <a:latin typeface="Arial"/>
                          <a:ea typeface="Arial"/>
                          <a:cs typeface="Arial"/>
                        </a:rPr>
                        <a:t>Intent</a:t>
                      </a:r>
                    </a:p>
                    <a:p>
                      <a:pPr algn="l"/>
                      <a:r>
                        <a:rPr sz="1008">
                          <a:solidFill>
                            <a:srgbClr val="46586D"/>
                          </a:solidFill>
                          <a:latin typeface="微软雅黑"/>
                          <a:ea typeface="微软雅黑"/>
                          <a:cs typeface="微软雅黑"/>
                        </a:rPr>
                        <a:t>意向</a:t>
                      </a:r>
                    </a:p>
                  </a:txBody>
                  <a:tcPr marL="95250" marR="95250" marT="28575" marB="28575" anchor="ctr">
                    <a:solidFill>
                      <a:srgbClr val="FFFFFF"/>
                    </a:solidFill>
                  </a:tcPr>
                </a:tc>
                <a:tc>
                  <a:txBody>
                    <a:bodyPr wrap="square"/>
                    <a:lstStyle/>
                    <a:p>
                      <a:pPr algn="l"/>
                      <a:r>
                        <a:rPr sz="1160" b="0">
                          <a:solidFill>
                            <a:srgbClr val="12202E"/>
                          </a:solidFill>
                          <a:latin typeface="Arial"/>
                          <a:ea typeface="Arial"/>
                          <a:cs typeface="Arial"/>
                        </a:rPr>
                        <a:t>Quotation and contract</a:t>
                      </a:r>
                    </a:p>
                    <a:p>
                      <a:pPr algn="l"/>
                      <a:r>
                        <a:rPr sz="1008">
                          <a:solidFill>
                            <a:srgbClr val="46586D"/>
                          </a:solidFill>
                          <a:latin typeface="微软雅黑"/>
                          <a:ea typeface="微软雅黑"/>
                          <a:cs typeface="微软雅黑"/>
                        </a:rPr>
                        <a:t>报价与合同</a:t>
                      </a:r>
                    </a:p>
                  </a:txBody>
                  <a:tcPr marL="95250" marR="95250" marT="28575" marB="28575" anchor="ctr">
                    <a:solidFill>
                      <a:srgbClr val="FFFFFF"/>
                    </a:solidFill>
                  </a:tcPr>
                </a:tc>
                <a:tc>
                  <a:txBody>
                    <a:bodyPr wrap="square"/>
                    <a:lstStyle/>
                    <a:p>
                      <a:pPr algn="l"/>
                      <a:r>
                        <a:rPr sz="1160" b="0">
                          <a:solidFill>
                            <a:srgbClr val="12202E"/>
                          </a:solidFill>
                          <a:latin typeface="Arial"/>
                          <a:ea typeface="Arial"/>
                          <a:cs typeface="Arial"/>
                        </a:rPr>
                        <a:t>Where the five columns are written</a:t>
                      </a:r>
                    </a:p>
                    <a:p>
                      <a:pPr algn="l"/>
                      <a:r>
                        <a:rPr sz="1008">
                          <a:solidFill>
                            <a:srgbClr val="46586D"/>
                          </a:solidFill>
                          <a:latin typeface="微软雅黑"/>
                          <a:ea typeface="微软雅黑"/>
                          <a:cs typeface="微软雅黑"/>
                        </a:rPr>
                        <a:t>五列在这里写清</a:t>
                      </a:r>
                    </a:p>
                  </a:txBody>
                  <a:tcPr marL="95250" marR="95250" marT="28575" marB="28575" anchor="ctr">
                    <a:solidFill>
                      <a:srgbClr val="FFFFFF"/>
                    </a:solidFill>
                  </a:tcPr>
                </a:tc>
                <a:tc>
                  <a:txBody>
                    <a:bodyPr/>
                    <a:lstStyle/>
                    <a:p/>
                  </a:txBody>
                  <a:tcPr/>
                </a:tc>
              </a:tr>
              <a:tr h="534543">
                <a:tc>
                  <a:txBody>
                    <a:bodyPr wrap="square"/>
                    <a:lstStyle/>
                    <a:p>
                      <a:pPr algn="l"/>
                      <a:r>
                        <a:rPr sz="1160" b="1">
                          <a:solidFill>
                            <a:srgbClr val="0E2A47"/>
                          </a:solidFill>
                          <a:latin typeface="Arial"/>
                          <a:ea typeface="Arial"/>
                          <a:cs typeface="Arial"/>
                        </a:rPr>
                        <a:t>Purchase</a:t>
                      </a:r>
                    </a:p>
                    <a:p>
                      <a:pPr algn="l"/>
                      <a:r>
                        <a:rPr sz="1008">
                          <a:solidFill>
                            <a:srgbClr val="46586D"/>
                          </a:solidFill>
                          <a:latin typeface="微软雅黑"/>
                          <a:ea typeface="微软雅黑"/>
                          <a:cs typeface="微软雅黑"/>
                        </a:rPr>
                        <a:t>购买</a:t>
                      </a:r>
                    </a:p>
                  </a:txBody>
                  <a:tcPr marL="95250" marR="95250" marT="28575" marB="28575" anchor="ctr">
                    <a:solidFill>
                      <a:srgbClr val="F5F8FC"/>
                    </a:solidFill>
                  </a:tcPr>
                </a:tc>
                <a:tc>
                  <a:txBody>
                    <a:bodyPr wrap="square"/>
                    <a:lstStyle/>
                    <a:p>
                      <a:pPr algn="l"/>
                      <a:r>
                        <a:rPr sz="1160" b="0">
                          <a:solidFill>
                            <a:srgbClr val="12202E"/>
                          </a:solidFill>
                          <a:latin typeface="Arial"/>
                          <a:ea typeface="Arial"/>
                          <a:cs typeface="Arial"/>
                        </a:rPr>
                        <a:t>Production and delivery</a:t>
                      </a:r>
                    </a:p>
                    <a:p>
                      <a:pPr algn="l"/>
                      <a:r>
                        <a:rPr sz="1008">
                          <a:solidFill>
                            <a:srgbClr val="46586D"/>
                          </a:solidFill>
                          <a:latin typeface="微软雅黑"/>
                          <a:ea typeface="微软雅黑"/>
                          <a:cs typeface="微软雅黑"/>
                        </a:rPr>
                        <a:t>生产与交付</a:t>
                      </a:r>
                    </a:p>
                  </a:txBody>
                  <a:tcPr marL="95250" marR="95250" marT="28575" marB="28575" anchor="ctr">
                    <a:solidFill>
                      <a:srgbClr val="F5F8FC"/>
                    </a:solidFill>
                  </a:tcPr>
                </a:tc>
                <a:tc>
                  <a:txBody>
                    <a:bodyPr wrap="square"/>
                    <a:lstStyle/>
                    <a:p>
                      <a:pPr algn="l"/>
                      <a:r>
                        <a:rPr sz="1160" b="0">
                          <a:solidFill>
                            <a:srgbClr val="12202E"/>
                          </a:solidFill>
                          <a:latin typeface="Arial"/>
                          <a:ea typeface="Arial"/>
                          <a:cs typeface="Arial"/>
                        </a:rPr>
                        <a:t>Where contribution becomes cash</a:t>
                      </a:r>
                    </a:p>
                    <a:p>
                      <a:pPr algn="l"/>
                      <a:r>
                        <a:rPr sz="1008">
                          <a:solidFill>
                            <a:srgbClr val="46586D"/>
                          </a:solidFill>
                          <a:latin typeface="微软雅黑"/>
                          <a:ea typeface="微软雅黑"/>
                          <a:cs typeface="微软雅黑"/>
                        </a:rPr>
                        <a:t>贡献在这里变成现金</a:t>
                      </a:r>
                    </a:p>
                  </a:txBody>
                  <a:tcPr marL="95250" marR="95250" marT="28575" marB="28575" anchor="ctr">
                    <a:solidFill>
                      <a:srgbClr val="F5F8FC"/>
                    </a:solidFill>
                  </a:tcPr>
                </a:tc>
                <a:tc>
                  <a:txBody>
                    <a:bodyPr/>
                    <a:lstStyle/>
                    <a:p/>
                  </a:txBody>
                  <a:tcPr/>
                </a:tc>
              </a:tr>
              <a:tr h="534543">
                <a:tc>
                  <a:txBody>
                    <a:bodyPr wrap="square"/>
                    <a:lstStyle/>
                    <a:p>
                      <a:pPr algn="l"/>
                      <a:r>
                        <a:rPr sz="1160" b="1">
                          <a:solidFill>
                            <a:srgbClr val="0E2A47"/>
                          </a:solidFill>
                          <a:latin typeface="Arial"/>
                          <a:ea typeface="Arial"/>
                          <a:cs typeface="Arial"/>
                        </a:rPr>
                        <a:t>Repeat purchase</a:t>
                      </a:r>
                    </a:p>
                    <a:p>
                      <a:pPr algn="l"/>
                      <a:r>
                        <a:rPr sz="1008">
                          <a:solidFill>
                            <a:srgbClr val="46586D"/>
                          </a:solidFill>
                          <a:latin typeface="微软雅黑"/>
                          <a:ea typeface="微软雅黑"/>
                          <a:cs typeface="微软雅黑"/>
                        </a:rPr>
                        <a:t>复购</a:t>
                      </a:r>
                    </a:p>
                  </a:txBody>
                  <a:tcPr marL="95250" marR="95250" marT="28575" marB="28575" anchor="ctr">
                    <a:solidFill>
                      <a:srgbClr val="FFFFFF"/>
                    </a:solidFill>
                  </a:tcPr>
                </a:tc>
                <a:tc>
                  <a:txBody>
                    <a:bodyPr wrap="square"/>
                    <a:lstStyle/>
                    <a:p>
                      <a:pPr algn="l"/>
                      <a:r>
                        <a:rPr sz="1160" b="0">
                          <a:solidFill>
                            <a:srgbClr val="12202E"/>
                          </a:solidFill>
                          <a:latin typeface="Arial"/>
                          <a:ea typeface="Arial"/>
                          <a:cs typeface="Arial"/>
                        </a:rPr>
                        <a:t>Reorder</a:t>
                      </a:r>
                    </a:p>
                    <a:p>
                      <a:pPr algn="l"/>
                      <a:r>
                        <a:rPr sz="1008">
                          <a:solidFill>
                            <a:srgbClr val="46586D"/>
                          </a:solidFill>
                          <a:latin typeface="微软雅黑"/>
                          <a:ea typeface="微软雅黑"/>
                          <a:cs typeface="微软雅黑"/>
                        </a:rPr>
                        <a:t>返单</a:t>
                      </a:r>
                    </a:p>
                  </a:txBody>
                  <a:tcPr marL="95250" marR="95250" marT="28575" marB="28575" anchor="ctr">
                    <a:solidFill>
                      <a:srgbClr val="FFFFFF"/>
                    </a:solidFill>
                  </a:tcPr>
                </a:tc>
                <a:tc>
                  <a:txBody>
                    <a:bodyPr wrap="square"/>
                    <a:lstStyle/>
                    <a:p>
                      <a:pPr algn="l"/>
                      <a:r>
                        <a:rPr sz="1160" b="0">
                          <a:solidFill>
                            <a:srgbClr val="12202E"/>
                          </a:solidFill>
                          <a:latin typeface="Arial"/>
                          <a:ea typeface="Arial"/>
                          <a:cs typeface="Arial"/>
                        </a:rPr>
                        <a:t>Where 90-day terms decide the next order</a:t>
                      </a:r>
                    </a:p>
                    <a:p>
                      <a:pPr algn="l"/>
                      <a:r>
                        <a:rPr sz="1008">
                          <a:solidFill>
                            <a:srgbClr val="46586D"/>
                          </a:solidFill>
                          <a:latin typeface="微软雅黑"/>
                          <a:ea typeface="微软雅黑"/>
                          <a:cs typeface="微软雅黑"/>
                        </a:rPr>
                        <a:t>90 天账期在这里决定下一单</a:t>
                      </a:r>
                    </a:p>
                  </a:txBody>
                  <a:tcPr marL="95250" marR="95250" marT="28575" marB="28575" anchor="ctr">
                    <a:solidFill>
                      <a:srgbClr val="FFFFFF"/>
                    </a:solidFill>
                  </a:tcPr>
                </a:tc>
                <a:tc>
                  <a:txBody>
                    <a:bodyPr/>
                    <a:lstStyle/>
                    <a:p/>
                  </a:txBody>
                  <a:tcPr/>
                </a:tc>
              </a:tr>
            </a:tbl>
          </a:graphicData>
        </a:graphic>
      </p:graphicFrame>
      <p:sp>
        <p:nvSpPr>
          <p:cNvPr id="12" name="Rounded Rectangle 11"/>
          <p:cNvSpPr/>
          <p:nvPr/>
        </p:nvSpPr>
        <p:spPr>
          <a:xfrm>
            <a:off x="762000" y="4781550"/>
            <a:ext cx="5143500" cy="1200150"/>
          </a:xfrm>
          <a:prstGeom prst="roundRect">
            <a:avLst>
              <a:gd name="adj" fmla="val 4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90599" y="4895850"/>
            <a:ext cx="4667250" cy="171450"/>
          </a:xfrm>
          <a:prstGeom prst="rect">
            <a:avLst/>
          </a:prstGeom>
          <a:noFill/>
        </p:spPr>
        <p:txBody>
          <a:bodyPr wrap="square" lIns="0" rIns="0" tIns="0" bIns="0" anchor="t">
            <a:spAutoFit/>
          </a:bodyPr>
          <a:lstStyle/>
          <a:p>
            <a:pPr algn="l">
              <a:lnSpc>
                <a:spcPct val="100000"/>
              </a:lnSpc>
            </a:pPr>
            <a:r>
              <a:rPr sz="1090" b="1" i="0">
                <a:solidFill>
                  <a:srgbClr val="B04A45"/>
                </a:solidFill>
                <a:latin typeface="Arial"/>
                <a:ea typeface="Arial"/>
                <a:cs typeface="Arial"/>
              </a:rPr>
              <a:t>THE COST OF EVIDENCE  ·  证据成本</a:t>
            </a:r>
          </a:p>
        </p:txBody>
      </p:sp>
      <p:sp>
        <p:nvSpPr>
          <p:cNvPr id="14" name="Oval 13"/>
          <p:cNvSpPr/>
          <p:nvPr/>
        </p:nvSpPr>
        <p:spPr>
          <a:xfrm>
            <a:off x="1000125" y="5167384"/>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143000" y="5105400"/>
            <a:ext cx="4514850" cy="619630"/>
          </a:xfrm>
          <a:prstGeom prst="rect">
            <a:avLst/>
          </a:prstGeom>
          <a:noFill/>
        </p:spPr>
        <p:txBody>
          <a:bodyPr wrap="square" lIns="0" rIns="0" tIns="0" bIns="0" anchor="t">
            <a:spAutoFit/>
          </a:bodyPr>
          <a:lstStyle/>
          <a:p>
            <a:pPr algn="l">
              <a:lnSpc>
                <a:spcPct val="120000"/>
              </a:lnSpc>
            </a:pPr>
            <a:r>
              <a:rPr sz="1183" b="0" i="0">
                <a:solidFill>
                  <a:srgbClr val="12202E"/>
                </a:solidFill>
                <a:latin typeface="Arial"/>
                <a:ea typeface="Arial"/>
                <a:cs typeface="Arial"/>
              </a:rPr>
              <a:t>Third-party audit about 1,200 dollars; five samples about 425 — small against a 360,000 dollar order, not small against a year of inquiries that go nowhere.</a:t>
            </a:r>
          </a:p>
        </p:txBody>
      </p:sp>
      <p:sp>
        <p:nvSpPr>
          <p:cNvPr id="16" name="TextBox 15"/>
          <p:cNvSpPr txBox="1"/>
          <p:nvPr/>
        </p:nvSpPr>
        <p:spPr>
          <a:xfrm>
            <a:off x="1143000" y="5662646"/>
            <a:ext cx="4514850" cy="223265"/>
          </a:xfrm>
          <a:prstGeom prst="rect">
            <a:avLst/>
          </a:prstGeom>
          <a:noFill/>
        </p:spPr>
        <p:txBody>
          <a:bodyPr wrap="square" lIns="0" rIns="0" tIns="0" bIns="0" anchor="t">
            <a:spAutoFit/>
          </a:bodyPr>
          <a:lstStyle/>
          <a:p>
            <a:pPr algn="l">
              <a:lnSpc>
                <a:spcPct val="130000"/>
              </a:lnSpc>
            </a:pPr>
            <a:r>
              <a:rPr sz="1080" b="0" i="0">
                <a:solidFill>
                  <a:srgbClr val="46586D"/>
                </a:solidFill>
                <a:latin typeface="微软雅黑"/>
                <a:ea typeface="微软雅黑"/>
                <a:cs typeface="微软雅黑"/>
              </a:rPr>
              <a:t>一次第三方验厂约 1,200 美元，五套样品约 425 美元。</a:t>
            </a:r>
          </a:p>
        </p:txBody>
      </p:sp>
      <p:sp>
        <p:nvSpPr>
          <p:cNvPr id="17" name="Rounded Rectangle 16"/>
          <p:cNvSpPr/>
          <p:nvPr/>
        </p:nvSpPr>
        <p:spPr>
          <a:xfrm>
            <a:off x="6286500" y="4781550"/>
            <a:ext cx="5143500" cy="1200150"/>
          </a:xfrm>
          <a:prstGeom prst="roundRect">
            <a:avLst>
              <a:gd name="adj" fmla="val 4000"/>
            </a:avLst>
          </a:prstGeom>
          <a:solidFill>
            <a:srgbClr val="E9F0FA"/>
          </a:solidFill>
          <a:ln w="12700">
            <a:solidFill>
              <a:srgbClr val="3D7BD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515100" y="4895850"/>
            <a:ext cx="4667250" cy="171450"/>
          </a:xfrm>
          <a:prstGeom prst="rect">
            <a:avLst/>
          </a:prstGeom>
          <a:noFill/>
        </p:spPr>
        <p:txBody>
          <a:bodyPr wrap="square" lIns="0" rIns="0" tIns="0" bIns="0" anchor="t">
            <a:spAutoFit/>
          </a:bodyPr>
          <a:lstStyle/>
          <a:p>
            <a:pPr algn="l">
              <a:lnSpc>
                <a:spcPct val="100000"/>
              </a:lnSpc>
            </a:pPr>
            <a:r>
              <a:rPr sz="1090" b="1" i="0">
                <a:solidFill>
                  <a:srgbClr val="2E7D5B"/>
                </a:solidFill>
                <a:latin typeface="Arial"/>
                <a:ea typeface="Arial"/>
                <a:cs typeface="Arial"/>
              </a:rPr>
              <a:t>WHO PAYS FOR SAMPLES  ·  样品该谁付费</a:t>
            </a:r>
          </a:p>
        </p:txBody>
      </p:sp>
      <p:sp>
        <p:nvSpPr>
          <p:cNvPr id="19" name="Oval 18"/>
          <p:cNvSpPr/>
          <p:nvPr/>
        </p:nvSpPr>
        <p:spPr>
          <a:xfrm>
            <a:off x="6524625" y="5167384"/>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667500" y="5105400"/>
            <a:ext cx="4514850" cy="619630"/>
          </a:xfrm>
          <a:prstGeom prst="rect">
            <a:avLst/>
          </a:prstGeom>
          <a:noFill/>
        </p:spPr>
        <p:txBody>
          <a:bodyPr wrap="square" lIns="0" rIns="0" tIns="0" bIns="0" anchor="t">
            <a:spAutoFit/>
          </a:bodyPr>
          <a:lstStyle/>
          <a:p>
            <a:pPr algn="l">
              <a:lnSpc>
                <a:spcPct val="120000"/>
              </a:lnSpc>
            </a:pPr>
            <a:r>
              <a:rPr sz="1183" b="0" i="0">
                <a:solidFill>
                  <a:srgbClr val="12202E"/>
                </a:solidFill>
                <a:latin typeface="Arial"/>
                <a:ea typeface="Arial"/>
                <a:cs typeface="Arial"/>
              </a:rPr>
              <a:t>A free sample is a price concession, not a marketing strategy; a buyer who will not pay for samples or give an inspection standard is often not a buyer.</a:t>
            </a:r>
          </a:p>
        </p:txBody>
      </p:sp>
      <p:sp>
        <p:nvSpPr>
          <p:cNvPr id="21" name="TextBox 20"/>
          <p:cNvSpPr txBox="1"/>
          <p:nvPr/>
        </p:nvSpPr>
        <p:spPr>
          <a:xfrm>
            <a:off x="6667500" y="5662646"/>
            <a:ext cx="4514850" cy="223265"/>
          </a:xfrm>
          <a:prstGeom prst="rect">
            <a:avLst/>
          </a:prstGeom>
          <a:noFill/>
        </p:spPr>
        <p:txBody>
          <a:bodyPr wrap="square" lIns="0" rIns="0" tIns="0" bIns="0" anchor="t">
            <a:spAutoFit/>
          </a:bodyPr>
          <a:lstStyle/>
          <a:p>
            <a:pPr algn="l">
              <a:lnSpc>
                <a:spcPct val="130000"/>
              </a:lnSpc>
            </a:pPr>
            <a:r>
              <a:rPr sz="1080" b="0" i="0">
                <a:solidFill>
                  <a:srgbClr val="46586D"/>
                </a:solidFill>
                <a:latin typeface="微软雅黑"/>
                <a:ea typeface="微软雅黑"/>
                <a:cs typeface="微软雅黑"/>
              </a:rPr>
              <a:t>免费样品是价格让利，不是营销战略。</a:t>
            </a:r>
          </a:p>
        </p:txBody>
      </p:sp>
      <p:sp>
        <p:nvSpPr>
          <p:cNvPr id="22" name="Rectangle 21"/>
          <p:cNvSpPr/>
          <p:nvPr/>
        </p:nvSpPr>
        <p:spPr>
          <a:xfrm>
            <a:off x="762000" y="6038850"/>
            <a:ext cx="38100" cy="438150"/>
          </a:xfrm>
          <a:prstGeom prst="rect">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800100" y="6038850"/>
            <a:ext cx="10629900" cy="438150"/>
          </a:xfrm>
          <a:prstGeom prst="rect">
            <a:avLst/>
          </a:prstGeom>
          <a:solidFill>
            <a:srgbClr val="E9F0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952500" y="6115050"/>
            <a:ext cx="10287000" cy="190500"/>
          </a:xfrm>
          <a:prstGeom prst="rect">
            <a:avLst/>
          </a:prstGeom>
          <a:noFill/>
        </p:spPr>
        <p:txBody>
          <a:bodyPr wrap="square" lIns="0" rIns="0" tIns="0" bIns="0" anchor="t">
            <a:spAutoFit/>
          </a:bodyPr>
          <a:lstStyle/>
          <a:p>
            <a:pPr algn="l">
              <a:lnSpc>
                <a:spcPct val="115000"/>
              </a:lnSpc>
            </a:pPr>
            <a:r>
              <a:rPr sz="1334" b="1" i="0">
                <a:solidFill>
                  <a:srgbClr val="0E2A47"/>
                </a:solidFill>
                <a:latin typeface="Arial"/>
                <a:ea typeface="Arial"/>
                <a:cs typeface="Arial"/>
              </a:rPr>
              <a:t>Record conversion at each step and the cost of one won order; then charge for samples or narrow the entrance.</a:t>
            </a:r>
          </a:p>
        </p:txBody>
      </p:sp>
      <p:sp>
        <p:nvSpPr>
          <p:cNvPr id="25" name="TextBox 24"/>
          <p:cNvSpPr txBox="1"/>
          <p:nvPr/>
        </p:nvSpPr>
        <p:spPr>
          <a:xfrm>
            <a:off x="952500" y="6343650"/>
            <a:ext cx="10287000" cy="171450"/>
          </a:xfrm>
          <a:prstGeom prst="rect">
            <a:avLst/>
          </a:prstGeom>
          <a:noFill/>
        </p:spPr>
        <p:txBody>
          <a:bodyPr wrap="square" lIns="0" rIns="0" tIns="0" bIns="0" anchor="t">
            <a:spAutoFit/>
          </a:bodyPr>
          <a:lstStyle/>
          <a:p>
            <a:pPr algn="l">
              <a:lnSpc>
                <a:spcPct val="115000"/>
              </a:lnSpc>
            </a:pPr>
            <a:r>
              <a:rPr sz="1200" b="0" i="0">
                <a:solidFill>
                  <a:srgbClr val="46586D"/>
                </a:solidFill>
                <a:latin typeface="微软雅黑"/>
                <a:ea typeface="微软雅黑"/>
                <a:cs typeface="微软雅黑"/>
              </a:rPr>
              <a:t>逐环记录转化率与单笔成交成本，再决定是收样品费还是收窄入口。</a:t>
            </a:r>
          </a:p>
        </p:txBody>
      </p:sp>
      <p:sp>
        <p:nvSpPr>
          <p:cNvPr id="26" name="TextBox 25"/>
          <p:cNvSpPr txBox="1"/>
          <p:nvPr/>
        </p:nvSpPr>
        <p:spPr>
          <a:xfrm>
            <a:off x="762000" y="6572250"/>
            <a:ext cx="7620000" cy="152400"/>
          </a:xfrm>
          <a:prstGeom prst="rect">
            <a:avLst/>
          </a:prstGeom>
          <a:noFill/>
        </p:spPr>
        <p:txBody>
          <a:bodyPr wrap="square" lIns="0" rIns="0" tIns="0" bIns="0" anchor="t">
            <a:spAutoFit/>
          </a:bodyPr>
          <a:lstStyle/>
          <a:p>
            <a:pPr algn="l">
              <a:lnSpc>
                <a:spcPct val="100000"/>
              </a:lnSpc>
            </a:pPr>
            <a:r>
              <a:rPr sz="1102" b="0" i="0">
                <a:solidFill>
                  <a:srgbClr val="8695A8"/>
                </a:solidFill>
                <a:latin typeface="Arial"/>
                <a:ea typeface="Arial"/>
                <a:cs typeface="Arial"/>
              </a:rPr>
              <a:t>Cross-border Ecommerce  ·  Lesson 17  ·  跨境电商概论</a:t>
            </a:r>
          </a:p>
        </p:txBody>
      </p:sp>
      <p:sp>
        <p:nvSpPr>
          <p:cNvPr id="27" name="TextBox 26"/>
          <p:cNvSpPr txBox="1"/>
          <p:nvPr/>
        </p:nvSpPr>
        <p:spPr>
          <a:xfrm>
            <a:off x="9525000" y="6572250"/>
            <a:ext cx="1905000" cy="152400"/>
          </a:xfrm>
          <a:prstGeom prst="rect">
            <a:avLst/>
          </a:prstGeom>
          <a:noFill/>
        </p:spPr>
        <p:txBody>
          <a:bodyPr wrap="square" lIns="0" rIns="0" tIns="0" bIns="0" anchor="t">
            <a:spAutoFit/>
          </a:bodyPr>
          <a:lstStyle/>
          <a:p>
            <a:pPr algn="r">
              <a:lnSpc>
                <a:spcPct val="100000"/>
              </a:lnSpc>
            </a:pPr>
            <a:r>
              <a:rPr sz="1102" b="1" i="0">
                <a:solidFill>
                  <a:srgbClr val="3D7BD9"/>
                </a:solidFill>
                <a:latin typeface="Arial"/>
                <a:ea typeface="Arial"/>
                <a:cs typeface="Arial"/>
              </a:rPr>
              <a:t>14 / 28</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8001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00100"/>
            <a:ext cx="12192000" cy="19050"/>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3850" y="209550"/>
            <a:ext cx="628650" cy="381000"/>
          </a:xfrm>
          <a:prstGeom prst="roundRect">
            <a:avLst>
              <a:gd name="adj" fmla="val 16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323850" y="209550"/>
            <a:ext cx="628650" cy="381000"/>
          </a:xfrm>
          <a:prstGeom prst="rect">
            <a:avLst/>
          </a:prstGeom>
          <a:noFill/>
        </p:spPr>
        <p:txBody>
          <a:bodyPr wrap="none" lIns="0" rIns="0" tIns="0" bIns="0" anchor="ctr">
            <a:spAutoFit/>
          </a:bodyPr>
          <a:lstStyle/>
          <a:p>
            <a:pPr algn="ctr">
              <a:lnSpc>
                <a:spcPct val="100000"/>
              </a:lnSpc>
            </a:pPr>
            <a:r>
              <a:rPr sz="1391" b="1" i="0">
                <a:solidFill>
                  <a:srgbClr val="FFFFFF"/>
                </a:solidFill>
                <a:latin typeface="Arial"/>
                <a:ea typeface="Arial"/>
                <a:cs typeface="Arial"/>
              </a:rPr>
              <a:t>RISK</a:t>
            </a:r>
          </a:p>
        </p:txBody>
      </p:sp>
      <p:sp>
        <p:nvSpPr>
          <p:cNvPr id="6" name="TextBox 5"/>
          <p:cNvSpPr txBox="1"/>
          <p:nvPr/>
        </p:nvSpPr>
        <p:spPr>
          <a:xfrm>
            <a:off x="1085850" y="95250"/>
            <a:ext cx="7962900" cy="342900"/>
          </a:xfrm>
          <a:prstGeom prst="rect">
            <a:avLst/>
          </a:prstGeom>
          <a:noFill/>
        </p:spPr>
        <p:txBody>
          <a:bodyPr wrap="square" lIns="0" rIns="0" tIns="0" bIns="0" anchor="t">
            <a:spAutoFit/>
          </a:bodyPr>
          <a:lstStyle/>
          <a:p>
            <a:pPr algn="l">
              <a:lnSpc>
                <a:spcPct val="105000"/>
              </a:lnSpc>
            </a:pPr>
            <a:r>
              <a:rPr sz="2400" b="1" i="0">
                <a:solidFill>
                  <a:srgbClr val="FFFFFF"/>
                </a:solidFill>
                <a:latin typeface="Georgia"/>
                <a:ea typeface="Georgia"/>
                <a:cs typeface="Georgia"/>
              </a:rPr>
              <a:t>The costs the buyer notices last</a:t>
            </a:r>
          </a:p>
        </p:txBody>
      </p:sp>
      <p:sp>
        <p:nvSpPr>
          <p:cNvPr id="7" name="TextBox 6"/>
          <p:cNvSpPr txBox="1"/>
          <p:nvPr/>
        </p:nvSpPr>
        <p:spPr>
          <a:xfrm>
            <a:off x="1085850" y="457200"/>
            <a:ext cx="7962900" cy="247649"/>
          </a:xfrm>
          <a:prstGeom prst="rect">
            <a:avLst/>
          </a:prstGeom>
          <a:noFill/>
        </p:spPr>
        <p:txBody>
          <a:bodyPr wrap="square" lIns="0" rIns="0" tIns="0" bIns="0" anchor="t">
            <a:spAutoFit/>
          </a:bodyPr>
          <a:lstStyle/>
          <a:p>
            <a:pPr algn="l">
              <a:lnSpc>
                <a:spcPct val="100000"/>
              </a:lnSpc>
            </a:pPr>
            <a:r>
              <a:rPr sz="1560" b="0" i="0">
                <a:solidFill>
                  <a:srgbClr val="9DB6D6"/>
                </a:solidFill>
                <a:latin typeface="微软雅黑"/>
                <a:ea typeface="微软雅黑"/>
                <a:cs typeface="微软雅黑"/>
              </a:rPr>
              <a:t>买家最晚注意到的成本</a:t>
            </a:r>
          </a:p>
        </p:txBody>
      </p:sp>
      <p:sp>
        <p:nvSpPr>
          <p:cNvPr id="8" name="TextBox 7"/>
          <p:cNvSpPr txBox="1"/>
          <p:nvPr/>
        </p:nvSpPr>
        <p:spPr>
          <a:xfrm>
            <a:off x="8572500" y="266700"/>
            <a:ext cx="3295650" cy="247649"/>
          </a:xfrm>
          <a:prstGeom prst="rect">
            <a:avLst/>
          </a:prstGeom>
          <a:noFill/>
        </p:spPr>
        <p:txBody>
          <a:bodyPr wrap="square" lIns="0" rIns="0" tIns="0" bIns="0" anchor="t">
            <a:spAutoFit/>
          </a:bodyPr>
          <a:lstStyle/>
          <a:p>
            <a:pPr algn="r">
              <a:lnSpc>
                <a:spcPct val="100000"/>
              </a:lnSpc>
            </a:pPr>
            <a:r>
              <a:rPr sz="1218" b="0" i="0">
                <a:solidFill>
                  <a:srgbClr val="7E99BD"/>
                </a:solidFill>
                <a:latin typeface="Arial"/>
                <a:ea typeface="Arial"/>
                <a:cs typeface="Arial"/>
              </a:rPr>
              <a:t>After-sales reserve, claims and spares</a:t>
            </a:r>
          </a:p>
        </p:txBody>
      </p:sp>
      <p:sp>
        <p:nvSpPr>
          <p:cNvPr id="9" name="TextBox 8"/>
          <p:cNvSpPr txBox="1"/>
          <p:nvPr/>
        </p:nvSpPr>
        <p:spPr>
          <a:xfrm>
            <a:off x="762000" y="971550"/>
            <a:ext cx="10668000" cy="247649"/>
          </a:xfrm>
          <a:prstGeom prst="rect">
            <a:avLst/>
          </a:prstGeom>
          <a:noFill/>
        </p:spPr>
        <p:txBody>
          <a:bodyPr wrap="square" lIns="0" rIns="0" tIns="0" bIns="0" anchor="t">
            <a:spAutoFit/>
          </a:bodyPr>
          <a:lstStyle/>
          <a:p>
            <a:pPr algn="l">
              <a:lnSpc>
                <a:spcPct val="115000"/>
              </a:lnSpc>
            </a:pPr>
            <a:r>
              <a:rPr sz="1391" b="1" i="0">
                <a:solidFill>
                  <a:srgbClr val="0E2A47"/>
                </a:solidFill>
                <a:latin typeface="Georgia"/>
                <a:ea typeface="Georgia"/>
                <a:cs typeface="Georgia"/>
              </a:rPr>
              <a:t>After-sales reserve is 0.30 a set, so 6,000 dollars across the order. If 3 per cent fail and each replacement costs 9 dollars including air freight, claims come to 5,400. The reserve covers expected claims — and only just. A batch defect is not covered.</a:t>
            </a:r>
          </a:p>
        </p:txBody>
      </p:sp>
      <p:sp>
        <p:nvSpPr>
          <p:cNvPr id="10" name="TextBox 9"/>
          <p:cNvSpPr txBox="1"/>
          <p:nvPr/>
        </p:nvSpPr>
        <p:spPr>
          <a:xfrm>
            <a:off x="762000" y="1276350"/>
            <a:ext cx="10668000" cy="209550"/>
          </a:xfrm>
          <a:prstGeom prst="rect">
            <a:avLst/>
          </a:prstGeom>
          <a:noFill/>
        </p:spPr>
        <p:txBody>
          <a:bodyPr wrap="square" lIns="0" rIns="0" tIns="0" bIns="0" anchor="t">
            <a:spAutoFit/>
          </a:bodyPr>
          <a:lstStyle/>
          <a:p>
            <a:pPr algn="l">
              <a:lnSpc>
                <a:spcPct val="110000"/>
              </a:lnSpc>
            </a:pPr>
            <a:r>
              <a:rPr sz="1200" b="0" i="0">
                <a:solidFill>
                  <a:srgbClr val="1B4F9C"/>
                </a:solidFill>
                <a:latin typeface="微软雅黑"/>
                <a:ea typeface="微软雅黑"/>
                <a:cs typeface="微软雅黑"/>
              </a:rPr>
              <a:t>保修预留每套 0.30 美元，整单 6,000 美元。若 3% 的产品失效、每次更换含空运成本 9 美元，索赔为 5,400 美元。预留刚好够，但仅此而已；一次批量缺陷就不够。</a:t>
            </a:r>
          </a:p>
        </p:txBody>
      </p:sp>
      <p:graphicFrame>
        <p:nvGraphicFramePr>
          <p:cNvPr id="11" name="Table 10"/>
          <p:cNvGraphicFramePr>
            <a:graphicFrameLocks noGrp="1"/>
          </p:cNvGraphicFramePr>
          <p:nvPr/>
        </p:nvGraphicFramePr>
        <p:xfrm>
          <a:off x="762000" y="1600200"/>
          <a:ext cx="10667999" cy="2277615"/>
        </p:xfrm>
        <a:graphic>
          <a:graphicData uri="http://schemas.openxmlformats.org/drawingml/2006/table">
            <a:tbl>
              <a:tblPr>
                <a:tableStyleId>{5C22544A-7EE6-4342-B048-85BDC9FD1C3A}</a:tableStyleId>
              </a:tblPr>
              <a:tblGrid>
                <a:gridCol w="2476500"/>
                <a:gridCol w="4000500"/>
                <a:gridCol w="4190999"/>
              </a:tblGrid>
              <a:tr h="395097">
                <a:tc>
                  <a:txBody>
                    <a:bodyPr wrap="square"/>
                    <a:lstStyle/>
                    <a:p>
                      <a:r>
                        <a:rPr sz="1102" b="1">
                          <a:solidFill>
                            <a:srgbClr val="FFFFFF"/>
                          </a:solidFill>
                          <a:latin typeface="Arial"/>
                          <a:ea typeface="Arial"/>
                          <a:cs typeface="Arial"/>
                        </a:rPr>
                        <a:t>Item 项目</a:t>
                      </a:r>
                    </a:p>
                    <a:p>
                      <a:r>
                        <a:rPr sz="940">
                          <a:solidFill>
                            <a:srgbClr val="9DB6D6"/>
                          </a:solidFill>
                          <a:latin typeface="微软雅黑"/>
                          <a:ea typeface="微软雅黑"/>
                          <a:cs typeface="微软雅黑"/>
                        </a:rPr>
                        <a:t>项目</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Arithmetic 算式</a:t>
                      </a:r>
                    </a:p>
                    <a:p>
                      <a:r>
                        <a:rPr sz="940">
                          <a:solidFill>
                            <a:srgbClr val="9DB6D6"/>
                          </a:solidFill>
                          <a:latin typeface="微软雅黑"/>
                          <a:ea typeface="微软雅黑"/>
                          <a:cs typeface="微软雅黑"/>
                        </a:rPr>
                        <a:t>算式</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Reading 读法</a:t>
                      </a:r>
                    </a:p>
                    <a:p>
                      <a:r>
                        <a:rPr sz="940">
                          <a:solidFill>
                            <a:srgbClr val="9DB6D6"/>
                          </a:solidFill>
                          <a:latin typeface="微软雅黑"/>
                          <a:ea typeface="微软雅黑"/>
                          <a:cs typeface="微软雅黑"/>
                        </a:rPr>
                        <a:t>读法</a:t>
                      </a:r>
                    </a:p>
                  </a:txBody>
                  <a:tcPr marL="95250" marR="95250" marT="38100" marB="38100" anchor="ctr">
                    <a:solidFill>
                      <a:srgbClr val="0E2A47"/>
                    </a:solidFill>
                  </a:tcPr>
                </a:tc>
              </a:tr>
              <a:tr h="627506">
                <a:tc>
                  <a:txBody>
                    <a:bodyPr wrap="square"/>
                    <a:lstStyle/>
                    <a:p>
                      <a:pPr algn="l"/>
                      <a:r>
                        <a:rPr sz="1206" b="1">
                          <a:solidFill>
                            <a:srgbClr val="0E2A47"/>
                          </a:solidFill>
                          <a:latin typeface="Arial"/>
                          <a:ea typeface="Arial"/>
                          <a:cs typeface="Arial"/>
                        </a:rPr>
                        <a:t>Reserve</a:t>
                      </a:r>
                    </a:p>
                    <a:p>
                      <a:pPr algn="l"/>
                      <a:r>
                        <a:rPr sz="1031">
                          <a:solidFill>
                            <a:srgbClr val="46586D"/>
                          </a:solidFill>
                          <a:latin typeface="微软雅黑"/>
                          <a:ea typeface="微软雅黑"/>
                          <a:cs typeface="微软雅黑"/>
                        </a:rPr>
                        <a:t>保修预留</a:t>
                      </a:r>
                    </a:p>
                  </a:txBody>
                  <a:tcPr marL="95250" marR="95250" marT="28575" marB="28575" anchor="ctr">
                    <a:solidFill>
                      <a:srgbClr val="FFFFFF"/>
                    </a:solidFill>
                  </a:tcPr>
                </a:tc>
                <a:tc>
                  <a:txBody>
                    <a:bodyPr wrap="square"/>
                    <a:lstStyle/>
                    <a:p>
                      <a:pPr algn="l"/>
                      <a:r>
                        <a:rPr sz="1206" b="0">
                          <a:solidFill>
                            <a:srgbClr val="12202E"/>
                          </a:solidFill>
                          <a:latin typeface="Arial"/>
                          <a:ea typeface="Arial"/>
                          <a:cs typeface="Arial"/>
                        </a:rPr>
                        <a:t>0.30 × 20,000 = 6,000</a:t>
                      </a:r>
                    </a:p>
                    <a:p>
                      <a:pPr algn="l"/>
                      <a:r>
                        <a:rPr sz="1031">
                          <a:solidFill>
                            <a:srgbClr val="46586D"/>
                          </a:solidFill>
                          <a:latin typeface="微软雅黑"/>
                          <a:ea typeface="微软雅黑"/>
                          <a:cs typeface="微软雅黑"/>
                        </a:rPr>
                        <a:t>0.30 × 20,000 = 6,000</a:t>
                      </a:r>
                    </a:p>
                  </a:txBody>
                  <a:tcPr marL="95250" marR="95250" marT="28575" marB="28575" anchor="ctr">
                    <a:solidFill>
                      <a:srgbClr val="FFFFFF"/>
                    </a:solidFill>
                  </a:tcPr>
                </a:tc>
                <a:tc>
                  <a:txBody>
                    <a:bodyPr wrap="square"/>
                    <a:lstStyle/>
                    <a:p>
                      <a:pPr algn="l"/>
                      <a:r>
                        <a:rPr sz="1206" b="0">
                          <a:solidFill>
                            <a:srgbClr val="12202E"/>
                          </a:solidFill>
                          <a:latin typeface="Arial"/>
                          <a:ea typeface="Arial"/>
                          <a:cs typeface="Arial"/>
                        </a:rPr>
                        <a:t>Planned, priced into the quote</a:t>
                      </a:r>
                    </a:p>
                    <a:p>
                      <a:pPr algn="l"/>
                      <a:r>
                        <a:rPr sz="1031">
                          <a:solidFill>
                            <a:srgbClr val="46586D"/>
                          </a:solidFill>
                          <a:latin typeface="微软雅黑"/>
                          <a:ea typeface="微软雅黑"/>
                          <a:cs typeface="微软雅黑"/>
                        </a:rPr>
                        <a:t>已计划，已计入报价</a:t>
                      </a:r>
                    </a:p>
                  </a:txBody>
                  <a:tcPr marL="95250" marR="95250" marT="28575" marB="28575" anchor="ctr">
                    <a:solidFill>
                      <a:srgbClr val="FFFFFF"/>
                    </a:solidFill>
                  </a:tcPr>
                </a:tc>
              </a:tr>
              <a:tr h="627506">
                <a:tc>
                  <a:txBody>
                    <a:bodyPr wrap="square"/>
                    <a:lstStyle/>
                    <a:p>
                      <a:pPr algn="l"/>
                      <a:r>
                        <a:rPr sz="1206" b="1">
                          <a:solidFill>
                            <a:srgbClr val="0E2A47"/>
                          </a:solidFill>
                          <a:latin typeface="Arial"/>
                          <a:ea typeface="Arial"/>
                          <a:cs typeface="Arial"/>
                        </a:rPr>
                        <a:t>Expected claims</a:t>
                      </a:r>
                    </a:p>
                    <a:p>
                      <a:pPr algn="l"/>
                      <a:r>
                        <a:rPr sz="1031">
                          <a:solidFill>
                            <a:srgbClr val="46586D"/>
                          </a:solidFill>
                          <a:latin typeface="微软雅黑"/>
                          <a:ea typeface="微软雅黑"/>
                          <a:cs typeface="微软雅黑"/>
                        </a:rPr>
                        <a:t>预期索赔</a:t>
                      </a:r>
                    </a:p>
                  </a:txBody>
                  <a:tcPr marL="95250" marR="95250" marT="28575" marB="28575" anchor="ctr">
                    <a:solidFill>
                      <a:srgbClr val="F5F8FC"/>
                    </a:solidFill>
                  </a:tcPr>
                </a:tc>
                <a:tc>
                  <a:txBody>
                    <a:bodyPr wrap="square"/>
                    <a:lstStyle/>
                    <a:p>
                      <a:pPr algn="l"/>
                      <a:r>
                        <a:rPr sz="1206" b="0">
                          <a:solidFill>
                            <a:srgbClr val="12202E"/>
                          </a:solidFill>
                          <a:latin typeface="Arial"/>
                          <a:ea typeface="Arial"/>
                          <a:cs typeface="Arial"/>
                        </a:rPr>
                        <a:t>3% × 20,000 × 9 = 5,400</a:t>
                      </a:r>
                    </a:p>
                    <a:p>
                      <a:pPr algn="l"/>
                      <a:r>
                        <a:rPr sz="1031">
                          <a:solidFill>
                            <a:srgbClr val="46586D"/>
                          </a:solidFill>
                          <a:latin typeface="微软雅黑"/>
                          <a:ea typeface="微软雅黑"/>
                          <a:cs typeface="微软雅黑"/>
                        </a:rPr>
                        <a:t>3% × 20,000 × 9 = 5,400</a:t>
                      </a:r>
                    </a:p>
                  </a:txBody>
                  <a:tcPr marL="95250" marR="95250" marT="28575" marB="28575" anchor="ctr">
                    <a:solidFill>
                      <a:srgbClr val="F5F8FC"/>
                    </a:solidFill>
                  </a:tcPr>
                </a:tc>
                <a:tc>
                  <a:txBody>
                    <a:bodyPr wrap="square"/>
                    <a:lstStyle/>
                    <a:p>
                      <a:pPr algn="l"/>
                      <a:r>
                        <a:rPr sz="1206" b="0">
                          <a:solidFill>
                            <a:srgbClr val="12202E"/>
                          </a:solidFill>
                          <a:latin typeface="Arial"/>
                          <a:ea typeface="Arial"/>
                          <a:cs typeface="Arial"/>
                        </a:rPr>
                        <a:t>Covered, with 600 to spare</a:t>
                      </a:r>
                    </a:p>
                    <a:p>
                      <a:pPr algn="l"/>
                      <a:r>
                        <a:rPr sz="1031">
                          <a:solidFill>
                            <a:srgbClr val="46586D"/>
                          </a:solidFill>
                          <a:latin typeface="微软雅黑"/>
                          <a:ea typeface="微软雅黑"/>
                          <a:cs typeface="微软雅黑"/>
                        </a:rPr>
                        <a:t>覆盖，余 600</a:t>
                      </a:r>
                    </a:p>
                  </a:txBody>
                  <a:tcPr marL="95250" marR="95250" marT="28575" marB="28575" anchor="ctr">
                    <a:solidFill>
                      <a:srgbClr val="F5F8FC"/>
                    </a:solidFill>
                  </a:tcPr>
                </a:tc>
              </a:tr>
              <a:tr h="627506">
                <a:tc>
                  <a:txBody>
                    <a:bodyPr wrap="square"/>
                    <a:lstStyle/>
                    <a:p>
                      <a:pPr algn="l"/>
                      <a:r>
                        <a:rPr sz="1206" b="1">
                          <a:solidFill>
                            <a:srgbClr val="0E2A47"/>
                          </a:solidFill>
                          <a:latin typeface="Arial"/>
                          <a:ea typeface="Arial"/>
                          <a:cs typeface="Arial"/>
                        </a:rPr>
                        <a:t>Batch defect</a:t>
                      </a:r>
                    </a:p>
                    <a:p>
                      <a:pPr algn="l"/>
                      <a:r>
                        <a:rPr sz="1031">
                          <a:solidFill>
                            <a:srgbClr val="46586D"/>
                          </a:solidFill>
                          <a:latin typeface="微软雅黑"/>
                          <a:ea typeface="微软雅黑"/>
                          <a:cs typeface="微软雅黑"/>
                        </a:rPr>
                        <a:t>批量缺陷</a:t>
                      </a:r>
                    </a:p>
                  </a:txBody>
                  <a:tcPr marL="95250" marR="95250" marT="28575" marB="28575" anchor="ctr">
                    <a:solidFill>
                      <a:srgbClr val="FFFFFF"/>
                    </a:solidFill>
                  </a:tcPr>
                </a:tc>
                <a:tc>
                  <a:txBody>
                    <a:bodyPr wrap="square"/>
                    <a:lstStyle/>
                    <a:p>
                      <a:pPr algn="l"/>
                      <a:r>
                        <a:rPr sz="1206" b="0">
                          <a:solidFill>
                            <a:srgbClr val="12202E"/>
                          </a:solidFill>
                          <a:latin typeface="Arial"/>
                          <a:ea typeface="Arial"/>
                          <a:cs typeface="Arial"/>
                        </a:rPr>
                        <a:t>Not covered by a per-unit reserve</a:t>
                      </a:r>
                    </a:p>
                    <a:p>
                      <a:pPr algn="l"/>
                      <a:r>
                        <a:rPr sz="1031">
                          <a:solidFill>
                            <a:srgbClr val="46586D"/>
                          </a:solidFill>
                          <a:latin typeface="微软雅黑"/>
                          <a:ea typeface="微软雅黑"/>
                          <a:cs typeface="微软雅黑"/>
                        </a:rPr>
                        <a:t>单位预留覆盖不了</a:t>
                      </a:r>
                    </a:p>
                  </a:txBody>
                  <a:tcPr marL="95250" marR="95250" marT="28575" marB="28575" anchor="ctr">
                    <a:solidFill>
                      <a:srgbClr val="FFFFFF"/>
                    </a:solidFill>
                  </a:tcPr>
                </a:tc>
                <a:tc>
                  <a:txBody>
                    <a:bodyPr wrap="square"/>
                    <a:lstStyle/>
                    <a:p>
                      <a:pPr algn="l"/>
                      <a:r>
                        <a:rPr sz="1206" b="0">
                          <a:solidFill>
                            <a:srgbClr val="12202E"/>
                          </a:solidFill>
                          <a:latin typeface="Arial"/>
                          <a:ea typeface="Arial"/>
                          <a:cs typeface="Arial"/>
                        </a:rPr>
                        <a:t>Needs a claim window and spares clause</a:t>
                      </a:r>
                    </a:p>
                    <a:p>
                      <a:pPr algn="l"/>
                      <a:r>
                        <a:rPr sz="1031">
                          <a:solidFill>
                            <a:srgbClr val="46586D"/>
                          </a:solidFill>
                          <a:latin typeface="微软雅黑"/>
                          <a:ea typeface="微软雅黑"/>
                          <a:cs typeface="微软雅黑"/>
                        </a:rPr>
                        <a:t>需要索赔窗口与备件条款</a:t>
                      </a:r>
                    </a:p>
                  </a:txBody>
                  <a:tcPr marL="95250" marR="95250" marT="28575" marB="28575" anchor="ctr">
                    <a:solidFill>
                      <a:srgbClr val="FFFFFF"/>
                    </a:solidFill>
                  </a:tcPr>
                </a:tc>
              </a:tr>
            </a:tbl>
          </a:graphicData>
        </a:graphic>
      </p:graphicFrame>
      <p:sp>
        <p:nvSpPr>
          <p:cNvPr id="12" name="Rounded Rectangle 11"/>
          <p:cNvSpPr/>
          <p:nvPr/>
        </p:nvSpPr>
        <p:spPr>
          <a:xfrm>
            <a:off x="762000" y="4000500"/>
            <a:ext cx="5143500" cy="1905000"/>
          </a:xfrm>
          <a:prstGeom prst="roundRect">
            <a:avLst>
              <a:gd name="adj" fmla="val 4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90599" y="4114800"/>
            <a:ext cx="4667250" cy="190500"/>
          </a:xfrm>
          <a:prstGeom prst="rect">
            <a:avLst/>
          </a:prstGeom>
          <a:noFill/>
        </p:spPr>
        <p:txBody>
          <a:bodyPr wrap="square" lIns="0" rIns="0" tIns="0" bIns="0" anchor="t">
            <a:spAutoFit/>
          </a:bodyPr>
          <a:lstStyle/>
          <a:p>
            <a:pPr algn="l">
              <a:lnSpc>
                <a:spcPct val="100000"/>
              </a:lnSpc>
            </a:pPr>
            <a:r>
              <a:rPr sz="1090" b="1" i="0">
                <a:solidFill>
                  <a:srgbClr val="B04A45"/>
                </a:solidFill>
                <a:latin typeface="Arial"/>
                <a:ea typeface="Arial"/>
                <a:cs typeface="Arial"/>
              </a:rPr>
              <a:t>WHAT MUST BE WRITTEN  ·  必须写进条款的内容</a:t>
            </a:r>
          </a:p>
        </p:txBody>
      </p:sp>
      <p:sp>
        <p:nvSpPr>
          <p:cNvPr id="14" name="Oval 13"/>
          <p:cNvSpPr/>
          <p:nvPr/>
        </p:nvSpPr>
        <p:spPr>
          <a:xfrm>
            <a:off x="1000125" y="4444700"/>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143000" y="4381500"/>
            <a:ext cx="4514850" cy="433389"/>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The claim window, who pays return freight, whether spares ship with the batch.</a:t>
            </a:r>
          </a:p>
        </p:txBody>
      </p:sp>
      <p:sp>
        <p:nvSpPr>
          <p:cNvPr id="16" name="TextBox 15"/>
          <p:cNvSpPr txBox="1"/>
          <p:nvPr/>
        </p:nvSpPr>
        <p:spPr>
          <a:xfrm>
            <a:off x="1143000" y="4763332"/>
            <a:ext cx="4514850" cy="227380"/>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索赔窗口、退货运费由谁承担、备件是否随批发出。</a:t>
            </a:r>
          </a:p>
        </p:txBody>
      </p:sp>
      <p:sp>
        <p:nvSpPr>
          <p:cNvPr id="17" name="Oval 16"/>
          <p:cNvSpPr/>
          <p:nvPr/>
        </p:nvSpPr>
        <p:spPr>
          <a:xfrm>
            <a:off x="1000125" y="5131225"/>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143000" y="5068025"/>
            <a:ext cx="4514850" cy="235744"/>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What happens when the buyer installs the product incorrectly.</a:t>
            </a:r>
          </a:p>
        </p:txBody>
      </p:sp>
      <p:sp>
        <p:nvSpPr>
          <p:cNvPr id="19" name="TextBox 18"/>
          <p:cNvSpPr txBox="1"/>
          <p:nvPr/>
        </p:nvSpPr>
        <p:spPr>
          <a:xfrm>
            <a:off x="1143000" y="5263703"/>
            <a:ext cx="4514850" cy="227380"/>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买家安装错误时怎么处理。</a:t>
            </a:r>
          </a:p>
        </p:txBody>
      </p:sp>
      <p:sp>
        <p:nvSpPr>
          <p:cNvPr id="20" name="Rounded Rectangle 19"/>
          <p:cNvSpPr/>
          <p:nvPr/>
        </p:nvSpPr>
        <p:spPr>
          <a:xfrm>
            <a:off x="6286500" y="4000500"/>
            <a:ext cx="5143500" cy="1905000"/>
          </a:xfrm>
          <a:prstGeom prst="roundRect">
            <a:avLst>
              <a:gd name="adj" fmla="val 4000"/>
            </a:avLst>
          </a:prstGeom>
          <a:solidFill>
            <a:srgbClr val="E9F0FA"/>
          </a:solidFill>
          <a:ln w="12700">
            <a:solidFill>
              <a:srgbClr val="3D7BD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515100" y="4114800"/>
            <a:ext cx="4667250" cy="190500"/>
          </a:xfrm>
          <a:prstGeom prst="rect">
            <a:avLst/>
          </a:prstGeom>
          <a:noFill/>
        </p:spPr>
        <p:txBody>
          <a:bodyPr wrap="square" lIns="0" rIns="0" tIns="0" bIns="0" anchor="t">
            <a:spAutoFit/>
          </a:bodyPr>
          <a:lstStyle/>
          <a:p>
            <a:pPr algn="l">
              <a:lnSpc>
                <a:spcPct val="100000"/>
              </a:lnSpc>
            </a:pPr>
            <a:r>
              <a:rPr sz="1090" b="1" i="0">
                <a:solidFill>
                  <a:srgbClr val="2E7D5B"/>
                </a:solidFill>
                <a:latin typeface="Arial"/>
                <a:ea typeface="Arial"/>
                <a:cs typeface="Arial"/>
              </a:rPr>
              <a:t>WHY IT MUST BE WRITTEN EARLY  ·  为什么要早写</a:t>
            </a:r>
          </a:p>
        </p:txBody>
      </p:sp>
      <p:sp>
        <p:nvSpPr>
          <p:cNvPr id="22" name="Oval 21"/>
          <p:cNvSpPr/>
          <p:nvPr/>
        </p:nvSpPr>
        <p:spPr>
          <a:xfrm>
            <a:off x="6524625" y="4444700"/>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667500" y="4381500"/>
            <a:ext cx="4514850" cy="433389"/>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In cross-border B2B the seller usually cannot inspect an installed product.</a:t>
            </a:r>
          </a:p>
        </p:txBody>
      </p:sp>
      <p:sp>
        <p:nvSpPr>
          <p:cNvPr id="24" name="TextBox 23"/>
          <p:cNvSpPr txBox="1"/>
          <p:nvPr/>
        </p:nvSpPr>
        <p:spPr>
          <a:xfrm>
            <a:off x="6667500" y="4763332"/>
            <a:ext cx="4514850" cy="227380"/>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跨境 B2B 中卖家通常无法检查已安装的产品。</a:t>
            </a:r>
          </a:p>
        </p:txBody>
      </p:sp>
      <p:sp>
        <p:nvSpPr>
          <p:cNvPr id="25" name="Oval 24"/>
          <p:cNvSpPr/>
          <p:nvPr/>
        </p:nvSpPr>
        <p:spPr>
          <a:xfrm>
            <a:off x="6524625" y="5131225"/>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6667500" y="5068025"/>
            <a:ext cx="4514850" cy="433389"/>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So the standard has to be set before production, not argued afterwards.</a:t>
            </a:r>
          </a:p>
        </p:txBody>
      </p:sp>
      <p:sp>
        <p:nvSpPr>
          <p:cNvPr id="27" name="TextBox 26"/>
          <p:cNvSpPr txBox="1"/>
          <p:nvPr/>
        </p:nvSpPr>
        <p:spPr>
          <a:xfrm>
            <a:off x="6667500" y="5449857"/>
            <a:ext cx="4514850" cy="227380"/>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因此标准必须在生产前写清，而不是事后争论。</a:t>
            </a:r>
          </a:p>
        </p:txBody>
      </p:sp>
      <p:sp>
        <p:nvSpPr>
          <p:cNvPr id="28" name="Rectangle 27"/>
          <p:cNvSpPr/>
          <p:nvPr/>
        </p:nvSpPr>
        <p:spPr>
          <a:xfrm>
            <a:off x="762000" y="5981700"/>
            <a:ext cx="38100" cy="438150"/>
          </a:xfrm>
          <a:prstGeom prst="rect">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800100" y="5981700"/>
            <a:ext cx="10629900" cy="438150"/>
          </a:xfrm>
          <a:prstGeom prst="rect">
            <a:avLst/>
          </a:prstGeom>
          <a:solidFill>
            <a:srgbClr val="E9F0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952500" y="6057900"/>
            <a:ext cx="10287000" cy="190500"/>
          </a:xfrm>
          <a:prstGeom prst="rect">
            <a:avLst/>
          </a:prstGeom>
          <a:noFill/>
        </p:spPr>
        <p:txBody>
          <a:bodyPr wrap="square" lIns="0" rIns="0" tIns="0" bIns="0" anchor="t">
            <a:spAutoFit/>
          </a:bodyPr>
          <a:lstStyle/>
          <a:p>
            <a:pPr algn="l">
              <a:lnSpc>
                <a:spcPct val="115000"/>
              </a:lnSpc>
            </a:pPr>
            <a:r>
              <a:rPr sz="1334" b="1" i="0">
                <a:solidFill>
                  <a:srgbClr val="0E2A47"/>
                </a:solidFill>
                <a:latin typeface="Arial"/>
                <a:ea typeface="Arial"/>
                <a:cs typeface="Arial"/>
              </a:rPr>
              <a:t>Spare parts and a claim window are part of the price, not extras given away after the negotiation.</a:t>
            </a:r>
          </a:p>
        </p:txBody>
      </p:sp>
      <p:sp>
        <p:nvSpPr>
          <p:cNvPr id="31" name="TextBox 30"/>
          <p:cNvSpPr txBox="1"/>
          <p:nvPr/>
        </p:nvSpPr>
        <p:spPr>
          <a:xfrm>
            <a:off x="952500" y="6286500"/>
            <a:ext cx="10287000" cy="171450"/>
          </a:xfrm>
          <a:prstGeom prst="rect">
            <a:avLst/>
          </a:prstGeom>
          <a:noFill/>
        </p:spPr>
        <p:txBody>
          <a:bodyPr wrap="square" lIns="0" rIns="0" tIns="0" bIns="0" anchor="t">
            <a:spAutoFit/>
          </a:bodyPr>
          <a:lstStyle/>
          <a:p>
            <a:pPr algn="l">
              <a:lnSpc>
                <a:spcPct val="115000"/>
              </a:lnSpc>
            </a:pPr>
            <a:r>
              <a:rPr sz="1200" b="0" i="0">
                <a:solidFill>
                  <a:srgbClr val="46586D"/>
                </a:solidFill>
                <a:latin typeface="微软雅黑"/>
                <a:ea typeface="微软雅黑"/>
                <a:cs typeface="微软雅黑"/>
              </a:rPr>
              <a:t>备件与索赔窗口属于价格的一部分，不是谈判结束后额外赠送的东西。</a:t>
            </a:r>
          </a:p>
        </p:txBody>
      </p:sp>
      <p:sp>
        <p:nvSpPr>
          <p:cNvPr id="32" name="TextBox 31"/>
          <p:cNvSpPr txBox="1"/>
          <p:nvPr/>
        </p:nvSpPr>
        <p:spPr>
          <a:xfrm>
            <a:off x="762000" y="6572250"/>
            <a:ext cx="7620000" cy="152400"/>
          </a:xfrm>
          <a:prstGeom prst="rect">
            <a:avLst/>
          </a:prstGeom>
          <a:noFill/>
        </p:spPr>
        <p:txBody>
          <a:bodyPr wrap="square" lIns="0" rIns="0" tIns="0" bIns="0" anchor="t">
            <a:spAutoFit/>
          </a:bodyPr>
          <a:lstStyle/>
          <a:p>
            <a:pPr algn="l">
              <a:lnSpc>
                <a:spcPct val="100000"/>
              </a:lnSpc>
            </a:pPr>
            <a:r>
              <a:rPr sz="1102" b="0" i="0">
                <a:solidFill>
                  <a:srgbClr val="8695A8"/>
                </a:solidFill>
                <a:latin typeface="Arial"/>
                <a:ea typeface="Arial"/>
                <a:cs typeface="Arial"/>
              </a:rPr>
              <a:t>Cross-border Ecommerce  ·  Lesson 17  ·  跨境电商概论</a:t>
            </a:r>
          </a:p>
        </p:txBody>
      </p:sp>
      <p:sp>
        <p:nvSpPr>
          <p:cNvPr id="33" name="TextBox 32"/>
          <p:cNvSpPr txBox="1"/>
          <p:nvPr/>
        </p:nvSpPr>
        <p:spPr>
          <a:xfrm>
            <a:off x="9525000" y="6572250"/>
            <a:ext cx="1905000" cy="152400"/>
          </a:xfrm>
          <a:prstGeom prst="rect">
            <a:avLst/>
          </a:prstGeom>
          <a:noFill/>
        </p:spPr>
        <p:txBody>
          <a:bodyPr wrap="square" lIns="0" rIns="0" tIns="0" bIns="0" anchor="t">
            <a:spAutoFit/>
          </a:bodyPr>
          <a:lstStyle/>
          <a:p>
            <a:pPr algn="r">
              <a:lnSpc>
                <a:spcPct val="100000"/>
              </a:lnSpc>
            </a:pPr>
            <a:r>
              <a:rPr sz="1102" b="1" i="0">
                <a:solidFill>
                  <a:srgbClr val="3D7BD9"/>
                </a:solidFill>
                <a:latin typeface="Arial"/>
                <a:ea typeface="Arial"/>
                <a:cs typeface="Arial"/>
              </a:rPr>
              <a:t>15 / 28</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8001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00100"/>
            <a:ext cx="12192000" cy="19050"/>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3850" y="209550"/>
            <a:ext cx="495299" cy="381000"/>
          </a:xfrm>
          <a:prstGeom prst="roundRect">
            <a:avLst>
              <a:gd name="adj" fmla="val 16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323850" y="209550"/>
            <a:ext cx="495299" cy="381000"/>
          </a:xfrm>
          <a:prstGeom prst="rect">
            <a:avLst/>
          </a:prstGeom>
          <a:noFill/>
        </p:spPr>
        <p:txBody>
          <a:bodyPr wrap="none" lIns="0" rIns="0" tIns="0" bIns="0" anchor="ctr">
            <a:spAutoFit/>
          </a:bodyPr>
          <a:lstStyle/>
          <a:p>
            <a:pPr algn="ctr">
              <a:lnSpc>
                <a:spcPct val="100000"/>
              </a:lnSpc>
            </a:pPr>
            <a:r>
              <a:rPr sz="1605" b="1" i="0">
                <a:solidFill>
                  <a:srgbClr val="FFFFFF"/>
                </a:solidFill>
                <a:latin typeface="Arial"/>
                <a:ea typeface="Arial"/>
                <a:cs typeface="Arial"/>
              </a:rPr>
              <a:t>FIG</a:t>
            </a:r>
          </a:p>
        </p:txBody>
      </p:sp>
      <p:sp>
        <p:nvSpPr>
          <p:cNvPr id="6" name="TextBox 5"/>
          <p:cNvSpPr txBox="1"/>
          <p:nvPr/>
        </p:nvSpPr>
        <p:spPr>
          <a:xfrm>
            <a:off x="952500" y="95250"/>
            <a:ext cx="8096249" cy="342900"/>
          </a:xfrm>
          <a:prstGeom prst="rect">
            <a:avLst/>
          </a:prstGeom>
          <a:noFill/>
        </p:spPr>
        <p:txBody>
          <a:bodyPr wrap="square" lIns="0" rIns="0" tIns="0" bIns="0" anchor="t">
            <a:spAutoFit/>
          </a:bodyPr>
          <a:lstStyle/>
          <a:p>
            <a:pPr algn="l">
              <a:lnSpc>
                <a:spcPct val="105000"/>
              </a:lnSpc>
            </a:pPr>
            <a:r>
              <a:rPr sz="2400" b="1" i="0">
                <a:solidFill>
                  <a:srgbClr val="FFFFFF"/>
                </a:solidFill>
                <a:latin typeface="Georgia"/>
                <a:ea typeface="Georgia"/>
                <a:cs typeface="Georgia"/>
              </a:rPr>
              <a:t>Seven steps of B2B supply</a:t>
            </a:r>
          </a:p>
        </p:txBody>
      </p:sp>
      <p:sp>
        <p:nvSpPr>
          <p:cNvPr id="7" name="TextBox 6"/>
          <p:cNvSpPr txBox="1"/>
          <p:nvPr/>
        </p:nvSpPr>
        <p:spPr>
          <a:xfrm>
            <a:off x="952500" y="457200"/>
            <a:ext cx="8096249" cy="247649"/>
          </a:xfrm>
          <a:prstGeom prst="rect">
            <a:avLst/>
          </a:prstGeom>
          <a:noFill/>
        </p:spPr>
        <p:txBody>
          <a:bodyPr wrap="square" lIns="0" rIns="0" tIns="0" bIns="0" anchor="t">
            <a:spAutoFit/>
          </a:bodyPr>
          <a:lstStyle/>
          <a:p>
            <a:pPr algn="l">
              <a:lnSpc>
                <a:spcPct val="100000"/>
              </a:lnSpc>
            </a:pPr>
            <a:r>
              <a:rPr sz="1560" b="0" i="0">
                <a:solidFill>
                  <a:srgbClr val="9DB6D6"/>
                </a:solidFill>
                <a:latin typeface="微软雅黑"/>
                <a:ea typeface="微软雅黑"/>
                <a:cs typeface="微软雅黑"/>
              </a:rPr>
              <a:t>B2B 供货的七个环节</a:t>
            </a:r>
          </a:p>
        </p:txBody>
      </p:sp>
      <p:sp>
        <p:nvSpPr>
          <p:cNvPr id="8" name="TextBox 7"/>
          <p:cNvSpPr txBox="1"/>
          <p:nvPr/>
        </p:nvSpPr>
        <p:spPr>
          <a:xfrm>
            <a:off x="8572500" y="266700"/>
            <a:ext cx="3295650" cy="247649"/>
          </a:xfrm>
          <a:prstGeom prst="rect">
            <a:avLst/>
          </a:prstGeom>
          <a:noFill/>
        </p:spPr>
        <p:txBody>
          <a:bodyPr wrap="square" lIns="0" rIns="0" tIns="0" bIns="0" anchor="t">
            <a:spAutoFit/>
          </a:bodyPr>
          <a:lstStyle/>
          <a:p>
            <a:pPr algn="r">
              <a:lnSpc>
                <a:spcPct val="100000"/>
              </a:lnSpc>
            </a:pPr>
            <a:r>
              <a:rPr sz="1218" b="0" i="0">
                <a:solidFill>
                  <a:srgbClr val="7E99BD"/>
                </a:solidFill>
                <a:latin typeface="Arial"/>
                <a:ea typeface="Arial"/>
                <a:cs typeface="Arial"/>
              </a:rPr>
              <a:t>Chain diagram  ·  教学示意</a:t>
            </a:r>
          </a:p>
        </p:txBody>
      </p:sp>
      <p:sp>
        <p:nvSpPr>
          <p:cNvPr id="9" name="Rounded Rectangle 8"/>
          <p:cNvSpPr/>
          <p:nvPr/>
        </p:nvSpPr>
        <p:spPr>
          <a:xfrm>
            <a:off x="762000" y="1600200"/>
            <a:ext cx="1333500" cy="1333500"/>
          </a:xfrm>
          <a:prstGeom prst="roundRect">
            <a:avLst>
              <a:gd name="adj" fmla="val 6000"/>
            </a:avLst>
          </a:prstGeom>
          <a:solidFill>
            <a:srgbClr val="F5F8FC"/>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76300" y="1695450"/>
            <a:ext cx="1104900" cy="190500"/>
          </a:xfrm>
          <a:prstGeom prst="rect">
            <a:avLst/>
          </a:prstGeom>
          <a:noFill/>
        </p:spPr>
        <p:txBody>
          <a:bodyPr wrap="square" lIns="0" rIns="0" tIns="0" bIns="0" anchor="t">
            <a:spAutoFit/>
          </a:bodyPr>
          <a:lstStyle/>
          <a:p>
            <a:pPr algn="l">
              <a:lnSpc>
                <a:spcPct val="100000"/>
              </a:lnSpc>
            </a:pPr>
            <a:r>
              <a:rPr sz="1276" b="1" i="0">
                <a:solidFill>
                  <a:srgbClr val="3D7BD9"/>
                </a:solidFill>
                <a:latin typeface="Georgia"/>
                <a:ea typeface="Georgia"/>
                <a:cs typeface="Georgia"/>
              </a:rPr>
              <a:t>1</a:t>
            </a:r>
          </a:p>
        </p:txBody>
      </p:sp>
      <p:sp>
        <p:nvSpPr>
          <p:cNvPr id="11" name="TextBox 10"/>
          <p:cNvSpPr txBox="1"/>
          <p:nvPr/>
        </p:nvSpPr>
        <p:spPr>
          <a:xfrm>
            <a:off x="876300" y="1943100"/>
            <a:ext cx="1104900" cy="285750"/>
          </a:xfrm>
          <a:prstGeom prst="rect">
            <a:avLst/>
          </a:prstGeom>
          <a:noFill/>
        </p:spPr>
        <p:txBody>
          <a:bodyPr wrap="square" lIns="0" rIns="0" tIns="0" bIns="0" anchor="t">
            <a:spAutoFit/>
          </a:bodyPr>
          <a:lstStyle/>
          <a:p>
            <a:pPr algn="l">
              <a:lnSpc>
                <a:spcPct val="110000"/>
              </a:lnSpc>
            </a:pPr>
            <a:r>
              <a:rPr sz="1229" b="1" i="0">
                <a:solidFill>
                  <a:srgbClr val="0E2A47"/>
                </a:solidFill>
                <a:latin typeface="Arial"/>
                <a:ea typeface="Arial"/>
                <a:cs typeface="Arial"/>
              </a:rPr>
              <a:t>Inquiry</a:t>
            </a:r>
          </a:p>
        </p:txBody>
      </p:sp>
      <p:sp>
        <p:nvSpPr>
          <p:cNvPr id="12" name="TextBox 11"/>
          <p:cNvSpPr txBox="1"/>
          <p:nvPr/>
        </p:nvSpPr>
        <p:spPr>
          <a:xfrm>
            <a:off x="876300" y="2209800"/>
            <a:ext cx="1104900" cy="228600"/>
          </a:xfrm>
          <a:prstGeom prst="rect">
            <a:avLst/>
          </a:prstGeom>
          <a:noFill/>
        </p:spPr>
        <p:txBody>
          <a:bodyPr wrap="square" lIns="0" rIns="0" tIns="0" bIns="0" anchor="t">
            <a:spAutoFit/>
          </a:bodyPr>
          <a:lstStyle/>
          <a:p>
            <a:pPr algn="l">
              <a:lnSpc>
                <a:spcPct val="115000"/>
              </a:lnSpc>
            </a:pPr>
            <a:r>
              <a:rPr sz="1104" b="0" i="0">
                <a:solidFill>
                  <a:srgbClr val="1B4F9C"/>
                </a:solidFill>
                <a:latin typeface="微软雅黑"/>
                <a:ea typeface="微软雅黑"/>
                <a:cs typeface="微软雅黑"/>
              </a:rPr>
              <a:t>询盘</a:t>
            </a:r>
          </a:p>
        </p:txBody>
      </p:sp>
      <p:sp>
        <p:nvSpPr>
          <p:cNvPr id="13" name="TextBox 12"/>
          <p:cNvSpPr txBox="1"/>
          <p:nvPr/>
        </p:nvSpPr>
        <p:spPr>
          <a:xfrm>
            <a:off x="876300" y="2495550"/>
            <a:ext cx="1104900" cy="190500"/>
          </a:xfrm>
          <a:prstGeom prst="rect">
            <a:avLst/>
          </a:prstGeom>
          <a:noFill/>
        </p:spPr>
        <p:txBody>
          <a:bodyPr wrap="square" lIns="0" rIns="0" tIns="0" bIns="0" anchor="t">
            <a:spAutoFit/>
          </a:bodyPr>
          <a:lstStyle/>
          <a:p>
            <a:pPr algn="l">
              <a:lnSpc>
                <a:spcPct val="110000"/>
              </a:lnSpc>
            </a:pPr>
            <a:r>
              <a:rPr sz="1000" b="0" i="0">
                <a:solidFill>
                  <a:srgbClr val="8695A8"/>
                </a:solidFill>
                <a:latin typeface="Arial"/>
                <a:ea typeface="Arial"/>
                <a:cs typeface="Arial"/>
              </a:rPr>
              <a:t>Awareness, interest</a:t>
            </a:r>
          </a:p>
        </p:txBody>
      </p:sp>
      <p:sp>
        <p:nvSpPr>
          <p:cNvPr id="14" name="TextBox 13"/>
          <p:cNvSpPr txBox="1"/>
          <p:nvPr/>
        </p:nvSpPr>
        <p:spPr>
          <a:xfrm>
            <a:off x="876300" y="2686050"/>
            <a:ext cx="1104900" cy="171450"/>
          </a:xfrm>
          <a:prstGeom prst="rect">
            <a:avLst/>
          </a:prstGeom>
          <a:noFill/>
        </p:spPr>
        <p:txBody>
          <a:bodyPr wrap="square" lIns="0" rIns="0" tIns="0" bIns="0" anchor="t">
            <a:spAutoFit/>
          </a:bodyPr>
          <a:lstStyle/>
          <a:p>
            <a:pPr algn="l">
              <a:lnSpc>
                <a:spcPct val="110000"/>
              </a:lnSpc>
            </a:pPr>
            <a:r>
              <a:rPr sz="960" b="0" i="0">
                <a:solidFill>
                  <a:srgbClr val="8695A8"/>
                </a:solidFill>
                <a:latin typeface="微软雅黑"/>
                <a:ea typeface="微软雅黑"/>
                <a:cs typeface="微软雅黑"/>
              </a:rPr>
              <a:t>认知、兴趣</a:t>
            </a:r>
          </a:p>
        </p:txBody>
      </p:sp>
      <p:sp>
        <p:nvSpPr>
          <p:cNvPr id="15" name="TextBox 14"/>
          <p:cNvSpPr txBox="1"/>
          <p:nvPr/>
        </p:nvSpPr>
        <p:spPr>
          <a:xfrm>
            <a:off x="2000250" y="2038349"/>
            <a:ext cx="285750" cy="228600"/>
          </a:xfrm>
          <a:prstGeom prst="rect">
            <a:avLst/>
          </a:prstGeom>
          <a:noFill/>
        </p:spPr>
        <p:txBody>
          <a:bodyPr wrap="square" lIns="0" rIns="0" tIns="0" bIns="0" anchor="t">
            <a:spAutoFit/>
          </a:bodyPr>
          <a:lstStyle/>
          <a:p>
            <a:pPr algn="l">
              <a:lnSpc>
                <a:spcPct val="100000"/>
              </a:lnSpc>
            </a:pPr>
            <a:r>
              <a:rPr sz="1605" b="1" i="0">
                <a:solidFill>
                  <a:srgbClr val="3D7BD9"/>
                </a:solidFill>
                <a:latin typeface="Arial"/>
                <a:ea typeface="Arial"/>
                <a:cs typeface="Arial"/>
              </a:rPr>
              <a:t>→</a:t>
            </a:r>
          </a:p>
        </p:txBody>
      </p:sp>
      <p:sp>
        <p:nvSpPr>
          <p:cNvPr id="16" name="Rounded Rectangle 15"/>
          <p:cNvSpPr/>
          <p:nvPr/>
        </p:nvSpPr>
        <p:spPr>
          <a:xfrm>
            <a:off x="2266950" y="1600200"/>
            <a:ext cx="1333500" cy="1333500"/>
          </a:xfrm>
          <a:prstGeom prst="roundRect">
            <a:avLst>
              <a:gd name="adj" fmla="val 6000"/>
            </a:avLst>
          </a:prstGeom>
          <a:solidFill>
            <a:srgbClr val="F5F8FC"/>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2381250" y="1695450"/>
            <a:ext cx="1104900" cy="190500"/>
          </a:xfrm>
          <a:prstGeom prst="rect">
            <a:avLst/>
          </a:prstGeom>
          <a:noFill/>
        </p:spPr>
        <p:txBody>
          <a:bodyPr wrap="square" lIns="0" rIns="0" tIns="0" bIns="0" anchor="t">
            <a:spAutoFit/>
          </a:bodyPr>
          <a:lstStyle/>
          <a:p>
            <a:pPr algn="l">
              <a:lnSpc>
                <a:spcPct val="100000"/>
              </a:lnSpc>
            </a:pPr>
            <a:r>
              <a:rPr sz="1276" b="1" i="0">
                <a:solidFill>
                  <a:srgbClr val="3D7BD9"/>
                </a:solidFill>
                <a:latin typeface="Georgia"/>
                <a:ea typeface="Georgia"/>
                <a:cs typeface="Georgia"/>
              </a:rPr>
              <a:t>2</a:t>
            </a:r>
          </a:p>
        </p:txBody>
      </p:sp>
      <p:sp>
        <p:nvSpPr>
          <p:cNvPr id="18" name="TextBox 17"/>
          <p:cNvSpPr txBox="1"/>
          <p:nvPr/>
        </p:nvSpPr>
        <p:spPr>
          <a:xfrm>
            <a:off x="2381250" y="1943100"/>
            <a:ext cx="1104900" cy="285750"/>
          </a:xfrm>
          <a:prstGeom prst="rect">
            <a:avLst/>
          </a:prstGeom>
          <a:noFill/>
        </p:spPr>
        <p:txBody>
          <a:bodyPr wrap="square" lIns="0" rIns="0" tIns="0" bIns="0" anchor="t">
            <a:spAutoFit/>
          </a:bodyPr>
          <a:lstStyle/>
          <a:p>
            <a:pPr algn="l">
              <a:lnSpc>
                <a:spcPct val="110000"/>
              </a:lnSpc>
            </a:pPr>
            <a:r>
              <a:rPr sz="1229" b="1" i="0">
                <a:solidFill>
                  <a:srgbClr val="0E2A47"/>
                </a:solidFill>
                <a:latin typeface="Arial"/>
                <a:ea typeface="Arial"/>
                <a:cs typeface="Arial"/>
              </a:rPr>
              <a:t>Audit</a:t>
            </a:r>
          </a:p>
        </p:txBody>
      </p:sp>
      <p:sp>
        <p:nvSpPr>
          <p:cNvPr id="19" name="TextBox 18"/>
          <p:cNvSpPr txBox="1"/>
          <p:nvPr/>
        </p:nvSpPr>
        <p:spPr>
          <a:xfrm>
            <a:off x="2381250" y="2209800"/>
            <a:ext cx="1104900" cy="228600"/>
          </a:xfrm>
          <a:prstGeom prst="rect">
            <a:avLst/>
          </a:prstGeom>
          <a:noFill/>
        </p:spPr>
        <p:txBody>
          <a:bodyPr wrap="square" lIns="0" rIns="0" tIns="0" bIns="0" anchor="t">
            <a:spAutoFit/>
          </a:bodyPr>
          <a:lstStyle/>
          <a:p>
            <a:pPr algn="l">
              <a:lnSpc>
                <a:spcPct val="115000"/>
              </a:lnSpc>
            </a:pPr>
            <a:r>
              <a:rPr sz="1104" b="0" i="0">
                <a:solidFill>
                  <a:srgbClr val="1B4F9C"/>
                </a:solidFill>
                <a:latin typeface="微软雅黑"/>
                <a:ea typeface="微软雅黑"/>
                <a:cs typeface="微软雅黑"/>
              </a:rPr>
              <a:t>资质与验厂</a:t>
            </a:r>
          </a:p>
        </p:txBody>
      </p:sp>
      <p:sp>
        <p:nvSpPr>
          <p:cNvPr id="20" name="TextBox 19"/>
          <p:cNvSpPr txBox="1"/>
          <p:nvPr/>
        </p:nvSpPr>
        <p:spPr>
          <a:xfrm>
            <a:off x="2381250" y="2495550"/>
            <a:ext cx="1104900" cy="190500"/>
          </a:xfrm>
          <a:prstGeom prst="rect">
            <a:avLst/>
          </a:prstGeom>
          <a:noFill/>
        </p:spPr>
        <p:txBody>
          <a:bodyPr wrap="square" lIns="0" rIns="0" tIns="0" bIns="0" anchor="t">
            <a:spAutoFit/>
          </a:bodyPr>
          <a:lstStyle/>
          <a:p>
            <a:pPr algn="l">
              <a:lnSpc>
                <a:spcPct val="110000"/>
              </a:lnSpc>
            </a:pPr>
            <a:r>
              <a:rPr sz="1000" b="0" i="0">
                <a:solidFill>
                  <a:srgbClr val="8695A8"/>
                </a:solidFill>
                <a:latin typeface="Arial"/>
                <a:ea typeface="Arial"/>
                <a:cs typeface="Arial"/>
              </a:rPr>
              <a:t>Consideration</a:t>
            </a:r>
          </a:p>
        </p:txBody>
      </p:sp>
      <p:sp>
        <p:nvSpPr>
          <p:cNvPr id="21" name="TextBox 20"/>
          <p:cNvSpPr txBox="1"/>
          <p:nvPr/>
        </p:nvSpPr>
        <p:spPr>
          <a:xfrm>
            <a:off x="2381250" y="2686050"/>
            <a:ext cx="1104900" cy="171450"/>
          </a:xfrm>
          <a:prstGeom prst="rect">
            <a:avLst/>
          </a:prstGeom>
          <a:noFill/>
        </p:spPr>
        <p:txBody>
          <a:bodyPr wrap="square" lIns="0" rIns="0" tIns="0" bIns="0" anchor="t">
            <a:spAutoFit/>
          </a:bodyPr>
          <a:lstStyle/>
          <a:p>
            <a:pPr algn="l">
              <a:lnSpc>
                <a:spcPct val="110000"/>
              </a:lnSpc>
            </a:pPr>
            <a:r>
              <a:rPr sz="960" b="0" i="0">
                <a:solidFill>
                  <a:srgbClr val="8695A8"/>
                </a:solidFill>
                <a:latin typeface="微软雅黑"/>
                <a:ea typeface="微软雅黑"/>
                <a:cs typeface="微软雅黑"/>
              </a:rPr>
              <a:t>考虑</a:t>
            </a:r>
          </a:p>
        </p:txBody>
      </p:sp>
      <p:sp>
        <p:nvSpPr>
          <p:cNvPr id="22" name="TextBox 21"/>
          <p:cNvSpPr txBox="1"/>
          <p:nvPr/>
        </p:nvSpPr>
        <p:spPr>
          <a:xfrm>
            <a:off x="3505200" y="2038349"/>
            <a:ext cx="285750" cy="228600"/>
          </a:xfrm>
          <a:prstGeom prst="rect">
            <a:avLst/>
          </a:prstGeom>
          <a:noFill/>
        </p:spPr>
        <p:txBody>
          <a:bodyPr wrap="square" lIns="0" rIns="0" tIns="0" bIns="0" anchor="t">
            <a:spAutoFit/>
          </a:bodyPr>
          <a:lstStyle/>
          <a:p>
            <a:pPr algn="l">
              <a:lnSpc>
                <a:spcPct val="100000"/>
              </a:lnSpc>
            </a:pPr>
            <a:r>
              <a:rPr sz="1605" b="1" i="0">
                <a:solidFill>
                  <a:srgbClr val="3D7BD9"/>
                </a:solidFill>
                <a:latin typeface="Arial"/>
                <a:ea typeface="Arial"/>
                <a:cs typeface="Arial"/>
              </a:rPr>
              <a:t>→</a:t>
            </a:r>
          </a:p>
        </p:txBody>
      </p:sp>
      <p:sp>
        <p:nvSpPr>
          <p:cNvPr id="23" name="Rounded Rectangle 22"/>
          <p:cNvSpPr/>
          <p:nvPr/>
        </p:nvSpPr>
        <p:spPr>
          <a:xfrm>
            <a:off x="3771900" y="1600200"/>
            <a:ext cx="1333500" cy="1333500"/>
          </a:xfrm>
          <a:prstGeom prst="roundRect">
            <a:avLst>
              <a:gd name="adj" fmla="val 6000"/>
            </a:avLst>
          </a:prstGeom>
          <a:solidFill>
            <a:srgbClr val="F5F8FC"/>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886200" y="1695450"/>
            <a:ext cx="1104900" cy="190500"/>
          </a:xfrm>
          <a:prstGeom prst="rect">
            <a:avLst/>
          </a:prstGeom>
          <a:noFill/>
        </p:spPr>
        <p:txBody>
          <a:bodyPr wrap="square" lIns="0" rIns="0" tIns="0" bIns="0" anchor="t">
            <a:spAutoFit/>
          </a:bodyPr>
          <a:lstStyle/>
          <a:p>
            <a:pPr algn="l">
              <a:lnSpc>
                <a:spcPct val="100000"/>
              </a:lnSpc>
            </a:pPr>
            <a:r>
              <a:rPr sz="1276" b="1" i="0">
                <a:solidFill>
                  <a:srgbClr val="3D7BD9"/>
                </a:solidFill>
                <a:latin typeface="Georgia"/>
                <a:ea typeface="Georgia"/>
                <a:cs typeface="Georgia"/>
              </a:rPr>
              <a:t>3</a:t>
            </a:r>
          </a:p>
        </p:txBody>
      </p:sp>
      <p:sp>
        <p:nvSpPr>
          <p:cNvPr id="25" name="TextBox 24"/>
          <p:cNvSpPr txBox="1"/>
          <p:nvPr/>
        </p:nvSpPr>
        <p:spPr>
          <a:xfrm>
            <a:off x="3886200" y="1943100"/>
            <a:ext cx="1104900" cy="285750"/>
          </a:xfrm>
          <a:prstGeom prst="rect">
            <a:avLst/>
          </a:prstGeom>
          <a:noFill/>
        </p:spPr>
        <p:txBody>
          <a:bodyPr wrap="square" lIns="0" rIns="0" tIns="0" bIns="0" anchor="t">
            <a:spAutoFit/>
          </a:bodyPr>
          <a:lstStyle/>
          <a:p>
            <a:pPr algn="l">
              <a:lnSpc>
                <a:spcPct val="110000"/>
              </a:lnSpc>
            </a:pPr>
            <a:r>
              <a:rPr sz="1229" b="1" i="0">
                <a:solidFill>
                  <a:srgbClr val="0E2A47"/>
                </a:solidFill>
                <a:latin typeface="Arial"/>
                <a:ea typeface="Arial"/>
                <a:cs typeface="Arial"/>
              </a:rPr>
              <a:t>Sampling</a:t>
            </a:r>
          </a:p>
        </p:txBody>
      </p:sp>
      <p:sp>
        <p:nvSpPr>
          <p:cNvPr id="26" name="TextBox 25"/>
          <p:cNvSpPr txBox="1"/>
          <p:nvPr/>
        </p:nvSpPr>
        <p:spPr>
          <a:xfrm>
            <a:off x="3886200" y="2209800"/>
            <a:ext cx="1104900" cy="228600"/>
          </a:xfrm>
          <a:prstGeom prst="rect">
            <a:avLst/>
          </a:prstGeom>
          <a:noFill/>
        </p:spPr>
        <p:txBody>
          <a:bodyPr wrap="square" lIns="0" rIns="0" tIns="0" bIns="0" anchor="t">
            <a:spAutoFit/>
          </a:bodyPr>
          <a:lstStyle/>
          <a:p>
            <a:pPr algn="l">
              <a:lnSpc>
                <a:spcPct val="115000"/>
              </a:lnSpc>
            </a:pPr>
            <a:r>
              <a:rPr sz="1104" b="0" i="0">
                <a:solidFill>
                  <a:srgbClr val="1B4F9C"/>
                </a:solidFill>
                <a:latin typeface="微软雅黑"/>
                <a:ea typeface="微软雅黑"/>
                <a:cs typeface="微软雅黑"/>
              </a:rPr>
              <a:t>打样</a:t>
            </a:r>
          </a:p>
        </p:txBody>
      </p:sp>
      <p:sp>
        <p:nvSpPr>
          <p:cNvPr id="27" name="TextBox 26"/>
          <p:cNvSpPr txBox="1"/>
          <p:nvPr/>
        </p:nvSpPr>
        <p:spPr>
          <a:xfrm>
            <a:off x="3886200" y="2495550"/>
            <a:ext cx="1104900" cy="190500"/>
          </a:xfrm>
          <a:prstGeom prst="rect">
            <a:avLst/>
          </a:prstGeom>
          <a:noFill/>
        </p:spPr>
        <p:txBody>
          <a:bodyPr wrap="square" lIns="0" rIns="0" tIns="0" bIns="0" anchor="t">
            <a:spAutoFit/>
          </a:bodyPr>
          <a:lstStyle/>
          <a:p>
            <a:pPr algn="l">
              <a:lnSpc>
                <a:spcPct val="110000"/>
              </a:lnSpc>
            </a:pPr>
            <a:r>
              <a:rPr sz="1000" b="0" i="0">
                <a:solidFill>
                  <a:srgbClr val="8695A8"/>
                </a:solidFill>
                <a:latin typeface="Arial"/>
                <a:ea typeface="Arial"/>
                <a:cs typeface="Arial"/>
              </a:rPr>
              <a:t>Evaluation</a:t>
            </a:r>
          </a:p>
        </p:txBody>
      </p:sp>
      <p:sp>
        <p:nvSpPr>
          <p:cNvPr id="28" name="TextBox 27"/>
          <p:cNvSpPr txBox="1"/>
          <p:nvPr/>
        </p:nvSpPr>
        <p:spPr>
          <a:xfrm>
            <a:off x="3886200" y="2686050"/>
            <a:ext cx="1104900" cy="171450"/>
          </a:xfrm>
          <a:prstGeom prst="rect">
            <a:avLst/>
          </a:prstGeom>
          <a:noFill/>
        </p:spPr>
        <p:txBody>
          <a:bodyPr wrap="square" lIns="0" rIns="0" tIns="0" bIns="0" anchor="t">
            <a:spAutoFit/>
          </a:bodyPr>
          <a:lstStyle/>
          <a:p>
            <a:pPr algn="l">
              <a:lnSpc>
                <a:spcPct val="110000"/>
              </a:lnSpc>
            </a:pPr>
            <a:r>
              <a:rPr sz="960" b="0" i="0">
                <a:solidFill>
                  <a:srgbClr val="8695A8"/>
                </a:solidFill>
                <a:latin typeface="微软雅黑"/>
                <a:ea typeface="微软雅黑"/>
                <a:cs typeface="微软雅黑"/>
              </a:rPr>
              <a:t>评估</a:t>
            </a:r>
          </a:p>
        </p:txBody>
      </p:sp>
      <p:sp>
        <p:nvSpPr>
          <p:cNvPr id="29" name="TextBox 28"/>
          <p:cNvSpPr txBox="1"/>
          <p:nvPr/>
        </p:nvSpPr>
        <p:spPr>
          <a:xfrm>
            <a:off x="5010150" y="2038349"/>
            <a:ext cx="285750" cy="228600"/>
          </a:xfrm>
          <a:prstGeom prst="rect">
            <a:avLst/>
          </a:prstGeom>
          <a:noFill/>
        </p:spPr>
        <p:txBody>
          <a:bodyPr wrap="square" lIns="0" rIns="0" tIns="0" bIns="0" anchor="t">
            <a:spAutoFit/>
          </a:bodyPr>
          <a:lstStyle/>
          <a:p>
            <a:pPr algn="l">
              <a:lnSpc>
                <a:spcPct val="100000"/>
              </a:lnSpc>
            </a:pPr>
            <a:r>
              <a:rPr sz="1605" b="1" i="0">
                <a:solidFill>
                  <a:srgbClr val="3D7BD9"/>
                </a:solidFill>
                <a:latin typeface="Arial"/>
                <a:ea typeface="Arial"/>
                <a:cs typeface="Arial"/>
              </a:rPr>
              <a:t>→</a:t>
            </a:r>
          </a:p>
        </p:txBody>
      </p:sp>
      <p:sp>
        <p:nvSpPr>
          <p:cNvPr id="30" name="Rounded Rectangle 29"/>
          <p:cNvSpPr/>
          <p:nvPr/>
        </p:nvSpPr>
        <p:spPr>
          <a:xfrm>
            <a:off x="5276850" y="1600200"/>
            <a:ext cx="1333500" cy="1333500"/>
          </a:xfrm>
          <a:prstGeom prst="roundRect">
            <a:avLst>
              <a:gd name="adj" fmla="val 6000"/>
            </a:avLst>
          </a:prstGeom>
          <a:solidFill>
            <a:srgbClr val="F5F8FC"/>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5391150" y="1695450"/>
            <a:ext cx="1104900" cy="190500"/>
          </a:xfrm>
          <a:prstGeom prst="rect">
            <a:avLst/>
          </a:prstGeom>
          <a:noFill/>
        </p:spPr>
        <p:txBody>
          <a:bodyPr wrap="square" lIns="0" rIns="0" tIns="0" bIns="0" anchor="t">
            <a:spAutoFit/>
          </a:bodyPr>
          <a:lstStyle/>
          <a:p>
            <a:pPr algn="l">
              <a:lnSpc>
                <a:spcPct val="100000"/>
              </a:lnSpc>
            </a:pPr>
            <a:r>
              <a:rPr sz="1276" b="1" i="0">
                <a:solidFill>
                  <a:srgbClr val="3D7BD9"/>
                </a:solidFill>
                <a:latin typeface="Georgia"/>
                <a:ea typeface="Georgia"/>
                <a:cs typeface="Georgia"/>
              </a:rPr>
              <a:t>4</a:t>
            </a:r>
          </a:p>
        </p:txBody>
      </p:sp>
      <p:sp>
        <p:nvSpPr>
          <p:cNvPr id="32" name="TextBox 31"/>
          <p:cNvSpPr txBox="1"/>
          <p:nvPr/>
        </p:nvSpPr>
        <p:spPr>
          <a:xfrm>
            <a:off x="5391150" y="1943100"/>
            <a:ext cx="1104900" cy="285750"/>
          </a:xfrm>
          <a:prstGeom prst="rect">
            <a:avLst/>
          </a:prstGeom>
          <a:noFill/>
        </p:spPr>
        <p:txBody>
          <a:bodyPr wrap="square" lIns="0" rIns="0" tIns="0" bIns="0" anchor="t">
            <a:spAutoFit/>
          </a:bodyPr>
          <a:lstStyle/>
          <a:p>
            <a:pPr algn="l">
              <a:lnSpc>
                <a:spcPct val="110000"/>
              </a:lnSpc>
            </a:pPr>
            <a:r>
              <a:rPr sz="1229" b="1" i="0">
                <a:solidFill>
                  <a:srgbClr val="0E2A47"/>
                </a:solidFill>
                <a:latin typeface="Arial"/>
                <a:ea typeface="Arial"/>
                <a:cs typeface="Arial"/>
              </a:rPr>
              <a:t>Quote</a:t>
            </a:r>
          </a:p>
        </p:txBody>
      </p:sp>
      <p:sp>
        <p:nvSpPr>
          <p:cNvPr id="33" name="TextBox 32"/>
          <p:cNvSpPr txBox="1"/>
          <p:nvPr/>
        </p:nvSpPr>
        <p:spPr>
          <a:xfrm>
            <a:off x="5391150" y="2209800"/>
            <a:ext cx="1104900" cy="228600"/>
          </a:xfrm>
          <a:prstGeom prst="rect">
            <a:avLst/>
          </a:prstGeom>
          <a:noFill/>
        </p:spPr>
        <p:txBody>
          <a:bodyPr wrap="square" lIns="0" rIns="0" tIns="0" bIns="0" anchor="t">
            <a:spAutoFit/>
          </a:bodyPr>
          <a:lstStyle/>
          <a:p>
            <a:pPr algn="l">
              <a:lnSpc>
                <a:spcPct val="115000"/>
              </a:lnSpc>
            </a:pPr>
            <a:r>
              <a:rPr sz="1104" b="0" i="0">
                <a:solidFill>
                  <a:srgbClr val="1B4F9C"/>
                </a:solidFill>
                <a:latin typeface="微软雅黑"/>
                <a:ea typeface="微软雅黑"/>
                <a:cs typeface="微软雅黑"/>
              </a:rPr>
              <a:t>报价与合同</a:t>
            </a:r>
          </a:p>
        </p:txBody>
      </p:sp>
      <p:sp>
        <p:nvSpPr>
          <p:cNvPr id="34" name="TextBox 33"/>
          <p:cNvSpPr txBox="1"/>
          <p:nvPr/>
        </p:nvSpPr>
        <p:spPr>
          <a:xfrm>
            <a:off x="5391150" y="2495550"/>
            <a:ext cx="1104900" cy="190500"/>
          </a:xfrm>
          <a:prstGeom prst="rect">
            <a:avLst/>
          </a:prstGeom>
          <a:noFill/>
        </p:spPr>
        <p:txBody>
          <a:bodyPr wrap="square" lIns="0" rIns="0" tIns="0" bIns="0" anchor="t">
            <a:spAutoFit/>
          </a:bodyPr>
          <a:lstStyle/>
          <a:p>
            <a:pPr algn="l">
              <a:lnSpc>
                <a:spcPct val="110000"/>
              </a:lnSpc>
            </a:pPr>
            <a:r>
              <a:rPr sz="1000" b="0" i="0">
                <a:solidFill>
                  <a:srgbClr val="8695A8"/>
                </a:solidFill>
                <a:latin typeface="Arial"/>
                <a:ea typeface="Arial"/>
                <a:cs typeface="Arial"/>
              </a:rPr>
              <a:t>Intent</a:t>
            </a:r>
          </a:p>
        </p:txBody>
      </p:sp>
      <p:sp>
        <p:nvSpPr>
          <p:cNvPr id="35" name="TextBox 34"/>
          <p:cNvSpPr txBox="1"/>
          <p:nvPr/>
        </p:nvSpPr>
        <p:spPr>
          <a:xfrm>
            <a:off x="5391150" y="2686050"/>
            <a:ext cx="1104900" cy="171450"/>
          </a:xfrm>
          <a:prstGeom prst="rect">
            <a:avLst/>
          </a:prstGeom>
          <a:noFill/>
        </p:spPr>
        <p:txBody>
          <a:bodyPr wrap="square" lIns="0" rIns="0" tIns="0" bIns="0" anchor="t">
            <a:spAutoFit/>
          </a:bodyPr>
          <a:lstStyle/>
          <a:p>
            <a:pPr algn="l">
              <a:lnSpc>
                <a:spcPct val="110000"/>
              </a:lnSpc>
            </a:pPr>
            <a:r>
              <a:rPr sz="960" b="0" i="0">
                <a:solidFill>
                  <a:srgbClr val="8695A8"/>
                </a:solidFill>
                <a:latin typeface="微软雅黑"/>
                <a:ea typeface="微软雅黑"/>
                <a:cs typeface="微软雅黑"/>
              </a:rPr>
              <a:t>意向</a:t>
            </a:r>
          </a:p>
        </p:txBody>
      </p:sp>
      <p:sp>
        <p:nvSpPr>
          <p:cNvPr id="36" name="TextBox 35"/>
          <p:cNvSpPr txBox="1"/>
          <p:nvPr/>
        </p:nvSpPr>
        <p:spPr>
          <a:xfrm>
            <a:off x="6515100" y="2038349"/>
            <a:ext cx="285750" cy="228600"/>
          </a:xfrm>
          <a:prstGeom prst="rect">
            <a:avLst/>
          </a:prstGeom>
          <a:noFill/>
        </p:spPr>
        <p:txBody>
          <a:bodyPr wrap="square" lIns="0" rIns="0" tIns="0" bIns="0" anchor="t">
            <a:spAutoFit/>
          </a:bodyPr>
          <a:lstStyle/>
          <a:p>
            <a:pPr algn="l">
              <a:lnSpc>
                <a:spcPct val="100000"/>
              </a:lnSpc>
            </a:pPr>
            <a:r>
              <a:rPr sz="1605" b="1" i="0">
                <a:solidFill>
                  <a:srgbClr val="3D7BD9"/>
                </a:solidFill>
                <a:latin typeface="Arial"/>
                <a:ea typeface="Arial"/>
                <a:cs typeface="Arial"/>
              </a:rPr>
              <a:t>→</a:t>
            </a:r>
          </a:p>
        </p:txBody>
      </p:sp>
      <p:sp>
        <p:nvSpPr>
          <p:cNvPr id="37" name="Rounded Rectangle 36"/>
          <p:cNvSpPr/>
          <p:nvPr/>
        </p:nvSpPr>
        <p:spPr>
          <a:xfrm>
            <a:off x="6781800" y="1600200"/>
            <a:ext cx="1333500" cy="1333500"/>
          </a:xfrm>
          <a:prstGeom prst="roundRect">
            <a:avLst>
              <a:gd name="adj" fmla="val 6000"/>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6896100" y="1695450"/>
            <a:ext cx="1104900" cy="190500"/>
          </a:xfrm>
          <a:prstGeom prst="rect">
            <a:avLst/>
          </a:prstGeom>
          <a:noFill/>
        </p:spPr>
        <p:txBody>
          <a:bodyPr wrap="square" lIns="0" rIns="0" tIns="0" bIns="0" anchor="t">
            <a:spAutoFit/>
          </a:bodyPr>
          <a:lstStyle/>
          <a:p>
            <a:pPr algn="l">
              <a:lnSpc>
                <a:spcPct val="100000"/>
              </a:lnSpc>
            </a:pPr>
            <a:r>
              <a:rPr sz="1276" b="1" i="0">
                <a:solidFill>
                  <a:srgbClr val="C8A44D"/>
                </a:solidFill>
                <a:latin typeface="Georgia"/>
                <a:ea typeface="Georgia"/>
                <a:cs typeface="Georgia"/>
              </a:rPr>
              <a:t>5</a:t>
            </a:r>
          </a:p>
        </p:txBody>
      </p:sp>
      <p:sp>
        <p:nvSpPr>
          <p:cNvPr id="39" name="TextBox 38"/>
          <p:cNvSpPr txBox="1"/>
          <p:nvPr/>
        </p:nvSpPr>
        <p:spPr>
          <a:xfrm>
            <a:off x="6896100" y="1943100"/>
            <a:ext cx="1104900" cy="285750"/>
          </a:xfrm>
          <a:prstGeom prst="rect">
            <a:avLst/>
          </a:prstGeom>
          <a:noFill/>
        </p:spPr>
        <p:txBody>
          <a:bodyPr wrap="square" lIns="0" rIns="0" tIns="0" bIns="0" anchor="t">
            <a:spAutoFit/>
          </a:bodyPr>
          <a:lstStyle/>
          <a:p>
            <a:pPr algn="l">
              <a:lnSpc>
                <a:spcPct val="110000"/>
              </a:lnSpc>
            </a:pPr>
            <a:r>
              <a:rPr sz="1229" b="1" i="0">
                <a:solidFill>
                  <a:srgbClr val="FFFFFF"/>
                </a:solidFill>
                <a:latin typeface="Arial"/>
                <a:ea typeface="Arial"/>
                <a:cs typeface="Arial"/>
              </a:rPr>
              <a:t>Production</a:t>
            </a:r>
          </a:p>
        </p:txBody>
      </p:sp>
      <p:sp>
        <p:nvSpPr>
          <p:cNvPr id="40" name="TextBox 39"/>
          <p:cNvSpPr txBox="1"/>
          <p:nvPr/>
        </p:nvSpPr>
        <p:spPr>
          <a:xfrm>
            <a:off x="6896100" y="2209800"/>
            <a:ext cx="1104900" cy="228600"/>
          </a:xfrm>
          <a:prstGeom prst="rect">
            <a:avLst/>
          </a:prstGeom>
          <a:noFill/>
        </p:spPr>
        <p:txBody>
          <a:bodyPr wrap="square" lIns="0" rIns="0" tIns="0" bIns="0" anchor="t">
            <a:spAutoFit/>
          </a:bodyPr>
          <a:lstStyle/>
          <a:p>
            <a:pPr algn="l">
              <a:lnSpc>
                <a:spcPct val="115000"/>
              </a:lnSpc>
            </a:pPr>
            <a:r>
              <a:rPr sz="1104" b="0" i="0">
                <a:solidFill>
                  <a:srgbClr val="A8C0E8"/>
                </a:solidFill>
                <a:latin typeface="微软雅黑"/>
                <a:ea typeface="微软雅黑"/>
                <a:cs typeface="微软雅黑"/>
              </a:rPr>
              <a:t>生产</a:t>
            </a:r>
          </a:p>
        </p:txBody>
      </p:sp>
      <p:sp>
        <p:nvSpPr>
          <p:cNvPr id="41" name="TextBox 40"/>
          <p:cNvSpPr txBox="1"/>
          <p:nvPr/>
        </p:nvSpPr>
        <p:spPr>
          <a:xfrm>
            <a:off x="6896100" y="2495550"/>
            <a:ext cx="1104900" cy="190500"/>
          </a:xfrm>
          <a:prstGeom prst="rect">
            <a:avLst/>
          </a:prstGeom>
          <a:noFill/>
        </p:spPr>
        <p:txBody>
          <a:bodyPr wrap="square" lIns="0" rIns="0" tIns="0" bIns="0" anchor="t">
            <a:spAutoFit/>
          </a:bodyPr>
          <a:lstStyle/>
          <a:p>
            <a:pPr algn="l">
              <a:lnSpc>
                <a:spcPct val="110000"/>
              </a:lnSpc>
            </a:pPr>
            <a:r>
              <a:rPr sz="1000" b="0" i="0">
                <a:solidFill>
                  <a:srgbClr val="7E99BD"/>
                </a:solidFill>
                <a:latin typeface="Arial"/>
                <a:ea typeface="Arial"/>
                <a:cs typeface="Arial"/>
              </a:rPr>
              <a:t>Purchase</a:t>
            </a:r>
          </a:p>
        </p:txBody>
      </p:sp>
      <p:sp>
        <p:nvSpPr>
          <p:cNvPr id="42" name="TextBox 41"/>
          <p:cNvSpPr txBox="1"/>
          <p:nvPr/>
        </p:nvSpPr>
        <p:spPr>
          <a:xfrm>
            <a:off x="6896100" y="2686050"/>
            <a:ext cx="1104900" cy="171450"/>
          </a:xfrm>
          <a:prstGeom prst="rect">
            <a:avLst/>
          </a:prstGeom>
          <a:noFill/>
        </p:spPr>
        <p:txBody>
          <a:bodyPr wrap="square" lIns="0" rIns="0" tIns="0" bIns="0" anchor="t">
            <a:spAutoFit/>
          </a:bodyPr>
          <a:lstStyle/>
          <a:p>
            <a:pPr algn="l">
              <a:lnSpc>
                <a:spcPct val="110000"/>
              </a:lnSpc>
            </a:pPr>
            <a:r>
              <a:rPr sz="960" b="0" i="0">
                <a:solidFill>
                  <a:srgbClr val="5F7DA3"/>
                </a:solidFill>
                <a:latin typeface="微软雅黑"/>
                <a:ea typeface="微软雅黑"/>
                <a:cs typeface="微软雅黑"/>
              </a:rPr>
              <a:t>购买</a:t>
            </a:r>
          </a:p>
        </p:txBody>
      </p:sp>
      <p:sp>
        <p:nvSpPr>
          <p:cNvPr id="43" name="TextBox 42"/>
          <p:cNvSpPr txBox="1"/>
          <p:nvPr/>
        </p:nvSpPr>
        <p:spPr>
          <a:xfrm>
            <a:off x="8020050" y="2038349"/>
            <a:ext cx="285750" cy="228600"/>
          </a:xfrm>
          <a:prstGeom prst="rect">
            <a:avLst/>
          </a:prstGeom>
          <a:noFill/>
        </p:spPr>
        <p:txBody>
          <a:bodyPr wrap="square" lIns="0" rIns="0" tIns="0" bIns="0" anchor="t">
            <a:spAutoFit/>
          </a:bodyPr>
          <a:lstStyle/>
          <a:p>
            <a:pPr algn="l">
              <a:lnSpc>
                <a:spcPct val="100000"/>
              </a:lnSpc>
            </a:pPr>
            <a:r>
              <a:rPr sz="1605" b="1" i="0">
                <a:solidFill>
                  <a:srgbClr val="3D7BD9"/>
                </a:solidFill>
                <a:latin typeface="Arial"/>
                <a:ea typeface="Arial"/>
                <a:cs typeface="Arial"/>
              </a:rPr>
              <a:t>→</a:t>
            </a:r>
          </a:p>
        </p:txBody>
      </p:sp>
      <p:sp>
        <p:nvSpPr>
          <p:cNvPr id="44" name="Rounded Rectangle 43"/>
          <p:cNvSpPr/>
          <p:nvPr/>
        </p:nvSpPr>
        <p:spPr>
          <a:xfrm>
            <a:off x="8286750" y="1600200"/>
            <a:ext cx="1333500" cy="1333500"/>
          </a:xfrm>
          <a:prstGeom prst="roundRect">
            <a:avLst>
              <a:gd name="adj" fmla="val 6000"/>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TextBox 44"/>
          <p:cNvSpPr txBox="1"/>
          <p:nvPr/>
        </p:nvSpPr>
        <p:spPr>
          <a:xfrm>
            <a:off x="8401050" y="1695450"/>
            <a:ext cx="1104900" cy="190500"/>
          </a:xfrm>
          <a:prstGeom prst="rect">
            <a:avLst/>
          </a:prstGeom>
          <a:noFill/>
        </p:spPr>
        <p:txBody>
          <a:bodyPr wrap="square" lIns="0" rIns="0" tIns="0" bIns="0" anchor="t">
            <a:spAutoFit/>
          </a:bodyPr>
          <a:lstStyle/>
          <a:p>
            <a:pPr algn="l">
              <a:lnSpc>
                <a:spcPct val="100000"/>
              </a:lnSpc>
            </a:pPr>
            <a:r>
              <a:rPr sz="1276" b="1" i="0">
                <a:solidFill>
                  <a:srgbClr val="C8A44D"/>
                </a:solidFill>
                <a:latin typeface="Georgia"/>
                <a:ea typeface="Georgia"/>
                <a:cs typeface="Georgia"/>
              </a:rPr>
              <a:t>6</a:t>
            </a:r>
          </a:p>
        </p:txBody>
      </p:sp>
      <p:sp>
        <p:nvSpPr>
          <p:cNvPr id="46" name="TextBox 45"/>
          <p:cNvSpPr txBox="1"/>
          <p:nvPr/>
        </p:nvSpPr>
        <p:spPr>
          <a:xfrm>
            <a:off x="8401050" y="1943100"/>
            <a:ext cx="1104900" cy="285750"/>
          </a:xfrm>
          <a:prstGeom prst="rect">
            <a:avLst/>
          </a:prstGeom>
          <a:noFill/>
        </p:spPr>
        <p:txBody>
          <a:bodyPr wrap="square" lIns="0" rIns="0" tIns="0" bIns="0" anchor="t">
            <a:spAutoFit/>
          </a:bodyPr>
          <a:lstStyle/>
          <a:p>
            <a:pPr algn="l">
              <a:lnSpc>
                <a:spcPct val="110000"/>
              </a:lnSpc>
            </a:pPr>
            <a:r>
              <a:rPr sz="1229" b="1" i="0">
                <a:solidFill>
                  <a:srgbClr val="FFFFFF"/>
                </a:solidFill>
                <a:latin typeface="Arial"/>
                <a:ea typeface="Arial"/>
                <a:cs typeface="Arial"/>
              </a:rPr>
              <a:t>Customs</a:t>
            </a:r>
          </a:p>
        </p:txBody>
      </p:sp>
      <p:sp>
        <p:nvSpPr>
          <p:cNvPr id="47" name="TextBox 46"/>
          <p:cNvSpPr txBox="1"/>
          <p:nvPr/>
        </p:nvSpPr>
        <p:spPr>
          <a:xfrm>
            <a:off x="8401050" y="2209800"/>
            <a:ext cx="1104900" cy="228600"/>
          </a:xfrm>
          <a:prstGeom prst="rect">
            <a:avLst/>
          </a:prstGeom>
          <a:noFill/>
        </p:spPr>
        <p:txBody>
          <a:bodyPr wrap="square" lIns="0" rIns="0" tIns="0" bIns="0" anchor="t">
            <a:spAutoFit/>
          </a:bodyPr>
          <a:lstStyle/>
          <a:p>
            <a:pPr algn="l">
              <a:lnSpc>
                <a:spcPct val="115000"/>
              </a:lnSpc>
            </a:pPr>
            <a:r>
              <a:rPr sz="1104" b="0" i="0">
                <a:solidFill>
                  <a:srgbClr val="A8C0E8"/>
                </a:solidFill>
                <a:latin typeface="微软雅黑"/>
                <a:ea typeface="微软雅黑"/>
                <a:cs typeface="微软雅黑"/>
              </a:rPr>
              <a:t>报关与运输</a:t>
            </a:r>
          </a:p>
        </p:txBody>
      </p:sp>
      <p:sp>
        <p:nvSpPr>
          <p:cNvPr id="48" name="TextBox 47"/>
          <p:cNvSpPr txBox="1"/>
          <p:nvPr/>
        </p:nvSpPr>
        <p:spPr>
          <a:xfrm>
            <a:off x="8401050" y="2495550"/>
            <a:ext cx="1104900" cy="190500"/>
          </a:xfrm>
          <a:prstGeom prst="rect">
            <a:avLst/>
          </a:prstGeom>
          <a:noFill/>
        </p:spPr>
        <p:txBody>
          <a:bodyPr wrap="square" lIns="0" rIns="0" tIns="0" bIns="0" anchor="t">
            <a:spAutoFit/>
          </a:bodyPr>
          <a:lstStyle/>
          <a:p>
            <a:pPr algn="l">
              <a:lnSpc>
                <a:spcPct val="110000"/>
              </a:lnSpc>
            </a:pPr>
            <a:r>
              <a:rPr sz="1000" b="0" i="0">
                <a:solidFill>
                  <a:srgbClr val="7E99BD"/>
                </a:solidFill>
                <a:latin typeface="Arial"/>
                <a:ea typeface="Arial"/>
                <a:cs typeface="Arial"/>
              </a:rPr>
              <a:t>Purchase</a:t>
            </a:r>
          </a:p>
        </p:txBody>
      </p:sp>
      <p:sp>
        <p:nvSpPr>
          <p:cNvPr id="49" name="TextBox 48"/>
          <p:cNvSpPr txBox="1"/>
          <p:nvPr/>
        </p:nvSpPr>
        <p:spPr>
          <a:xfrm>
            <a:off x="8401050" y="2686050"/>
            <a:ext cx="1104900" cy="171450"/>
          </a:xfrm>
          <a:prstGeom prst="rect">
            <a:avLst/>
          </a:prstGeom>
          <a:noFill/>
        </p:spPr>
        <p:txBody>
          <a:bodyPr wrap="square" lIns="0" rIns="0" tIns="0" bIns="0" anchor="t">
            <a:spAutoFit/>
          </a:bodyPr>
          <a:lstStyle/>
          <a:p>
            <a:pPr algn="l">
              <a:lnSpc>
                <a:spcPct val="110000"/>
              </a:lnSpc>
            </a:pPr>
            <a:r>
              <a:rPr sz="960" b="0" i="0">
                <a:solidFill>
                  <a:srgbClr val="5F7DA3"/>
                </a:solidFill>
                <a:latin typeface="微软雅黑"/>
                <a:ea typeface="微软雅黑"/>
                <a:cs typeface="微软雅黑"/>
              </a:rPr>
              <a:t>购买</a:t>
            </a:r>
          </a:p>
        </p:txBody>
      </p:sp>
      <p:sp>
        <p:nvSpPr>
          <p:cNvPr id="50" name="TextBox 49"/>
          <p:cNvSpPr txBox="1"/>
          <p:nvPr/>
        </p:nvSpPr>
        <p:spPr>
          <a:xfrm>
            <a:off x="9525000" y="2038349"/>
            <a:ext cx="285750" cy="228600"/>
          </a:xfrm>
          <a:prstGeom prst="rect">
            <a:avLst/>
          </a:prstGeom>
          <a:noFill/>
        </p:spPr>
        <p:txBody>
          <a:bodyPr wrap="square" lIns="0" rIns="0" tIns="0" bIns="0" anchor="t">
            <a:spAutoFit/>
          </a:bodyPr>
          <a:lstStyle/>
          <a:p>
            <a:pPr algn="l">
              <a:lnSpc>
                <a:spcPct val="100000"/>
              </a:lnSpc>
            </a:pPr>
            <a:r>
              <a:rPr sz="1605" b="1" i="0">
                <a:solidFill>
                  <a:srgbClr val="3D7BD9"/>
                </a:solidFill>
                <a:latin typeface="Arial"/>
                <a:ea typeface="Arial"/>
                <a:cs typeface="Arial"/>
              </a:rPr>
              <a:t>→</a:t>
            </a:r>
          </a:p>
        </p:txBody>
      </p:sp>
      <p:sp>
        <p:nvSpPr>
          <p:cNvPr id="51" name="Rounded Rectangle 50"/>
          <p:cNvSpPr/>
          <p:nvPr/>
        </p:nvSpPr>
        <p:spPr>
          <a:xfrm>
            <a:off x="9791700" y="1600200"/>
            <a:ext cx="1333500" cy="1333500"/>
          </a:xfrm>
          <a:prstGeom prst="roundRect">
            <a:avLst>
              <a:gd name="adj" fmla="val 6000"/>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2" name="TextBox 51"/>
          <p:cNvSpPr txBox="1"/>
          <p:nvPr/>
        </p:nvSpPr>
        <p:spPr>
          <a:xfrm>
            <a:off x="9906000" y="1695450"/>
            <a:ext cx="1104900" cy="190500"/>
          </a:xfrm>
          <a:prstGeom prst="rect">
            <a:avLst/>
          </a:prstGeom>
          <a:noFill/>
        </p:spPr>
        <p:txBody>
          <a:bodyPr wrap="square" lIns="0" rIns="0" tIns="0" bIns="0" anchor="t">
            <a:spAutoFit/>
          </a:bodyPr>
          <a:lstStyle/>
          <a:p>
            <a:pPr algn="l">
              <a:lnSpc>
                <a:spcPct val="100000"/>
              </a:lnSpc>
            </a:pPr>
            <a:r>
              <a:rPr sz="1276" b="1" i="0">
                <a:solidFill>
                  <a:srgbClr val="C8A44D"/>
                </a:solidFill>
                <a:latin typeface="Georgia"/>
                <a:ea typeface="Georgia"/>
                <a:cs typeface="Georgia"/>
              </a:rPr>
              <a:t>7</a:t>
            </a:r>
          </a:p>
        </p:txBody>
      </p:sp>
      <p:sp>
        <p:nvSpPr>
          <p:cNvPr id="53" name="TextBox 52"/>
          <p:cNvSpPr txBox="1"/>
          <p:nvPr/>
        </p:nvSpPr>
        <p:spPr>
          <a:xfrm>
            <a:off x="9906000" y="1943100"/>
            <a:ext cx="1104900" cy="285750"/>
          </a:xfrm>
          <a:prstGeom prst="rect">
            <a:avLst/>
          </a:prstGeom>
          <a:noFill/>
        </p:spPr>
        <p:txBody>
          <a:bodyPr wrap="square" lIns="0" rIns="0" tIns="0" bIns="0" anchor="t">
            <a:spAutoFit/>
          </a:bodyPr>
          <a:lstStyle/>
          <a:p>
            <a:pPr algn="l">
              <a:lnSpc>
                <a:spcPct val="110000"/>
              </a:lnSpc>
            </a:pPr>
            <a:r>
              <a:rPr sz="1229" b="1" i="0">
                <a:solidFill>
                  <a:srgbClr val="FFFFFF"/>
                </a:solidFill>
                <a:latin typeface="Arial"/>
                <a:ea typeface="Arial"/>
                <a:cs typeface="Arial"/>
              </a:rPr>
              <a:t>Delivery</a:t>
            </a:r>
          </a:p>
        </p:txBody>
      </p:sp>
      <p:sp>
        <p:nvSpPr>
          <p:cNvPr id="54" name="TextBox 53"/>
          <p:cNvSpPr txBox="1"/>
          <p:nvPr/>
        </p:nvSpPr>
        <p:spPr>
          <a:xfrm>
            <a:off x="9906000" y="2209800"/>
            <a:ext cx="1104900" cy="228600"/>
          </a:xfrm>
          <a:prstGeom prst="rect">
            <a:avLst/>
          </a:prstGeom>
          <a:noFill/>
        </p:spPr>
        <p:txBody>
          <a:bodyPr wrap="square" lIns="0" rIns="0" tIns="0" bIns="0" anchor="t">
            <a:spAutoFit/>
          </a:bodyPr>
          <a:lstStyle/>
          <a:p>
            <a:pPr algn="l">
              <a:lnSpc>
                <a:spcPct val="115000"/>
              </a:lnSpc>
            </a:pPr>
            <a:r>
              <a:rPr sz="1104" b="0" i="0">
                <a:solidFill>
                  <a:srgbClr val="A8C0E8"/>
                </a:solidFill>
                <a:latin typeface="微软雅黑"/>
                <a:ea typeface="微软雅黑"/>
                <a:cs typeface="微软雅黑"/>
              </a:rPr>
              <a:t>交付与返单</a:t>
            </a:r>
          </a:p>
        </p:txBody>
      </p:sp>
      <p:sp>
        <p:nvSpPr>
          <p:cNvPr id="55" name="TextBox 54"/>
          <p:cNvSpPr txBox="1"/>
          <p:nvPr/>
        </p:nvSpPr>
        <p:spPr>
          <a:xfrm>
            <a:off x="9906000" y="2495550"/>
            <a:ext cx="1104900" cy="190500"/>
          </a:xfrm>
          <a:prstGeom prst="rect">
            <a:avLst/>
          </a:prstGeom>
          <a:noFill/>
        </p:spPr>
        <p:txBody>
          <a:bodyPr wrap="square" lIns="0" rIns="0" tIns="0" bIns="0" anchor="t">
            <a:spAutoFit/>
          </a:bodyPr>
          <a:lstStyle/>
          <a:p>
            <a:pPr algn="l">
              <a:lnSpc>
                <a:spcPct val="110000"/>
              </a:lnSpc>
            </a:pPr>
            <a:r>
              <a:rPr sz="1000" b="0" i="0">
                <a:solidFill>
                  <a:srgbClr val="7E99BD"/>
                </a:solidFill>
                <a:latin typeface="Arial"/>
                <a:ea typeface="Arial"/>
                <a:cs typeface="Arial"/>
              </a:rPr>
              <a:t>Purchase, reorder</a:t>
            </a:r>
          </a:p>
        </p:txBody>
      </p:sp>
      <p:sp>
        <p:nvSpPr>
          <p:cNvPr id="56" name="TextBox 55"/>
          <p:cNvSpPr txBox="1"/>
          <p:nvPr/>
        </p:nvSpPr>
        <p:spPr>
          <a:xfrm>
            <a:off x="9906000" y="2686050"/>
            <a:ext cx="1104900" cy="171450"/>
          </a:xfrm>
          <a:prstGeom prst="rect">
            <a:avLst/>
          </a:prstGeom>
          <a:noFill/>
        </p:spPr>
        <p:txBody>
          <a:bodyPr wrap="square" lIns="0" rIns="0" tIns="0" bIns="0" anchor="t">
            <a:spAutoFit/>
          </a:bodyPr>
          <a:lstStyle/>
          <a:p>
            <a:pPr algn="l">
              <a:lnSpc>
                <a:spcPct val="110000"/>
              </a:lnSpc>
            </a:pPr>
            <a:r>
              <a:rPr sz="960" b="0" i="0">
                <a:solidFill>
                  <a:srgbClr val="5F7DA3"/>
                </a:solidFill>
                <a:latin typeface="微软雅黑"/>
                <a:ea typeface="微软雅黑"/>
                <a:cs typeface="微软雅黑"/>
              </a:rPr>
              <a:t>购买与复购</a:t>
            </a:r>
          </a:p>
        </p:txBody>
      </p:sp>
      <p:sp>
        <p:nvSpPr>
          <p:cNvPr id="57" name="Rounded Rectangle 56"/>
          <p:cNvSpPr/>
          <p:nvPr/>
        </p:nvSpPr>
        <p:spPr>
          <a:xfrm>
            <a:off x="762000" y="3143250"/>
            <a:ext cx="10668000" cy="876300"/>
          </a:xfrm>
          <a:prstGeom prst="roundRect">
            <a:avLst>
              <a:gd name="adj" fmla="val 4000"/>
            </a:avLst>
          </a:prstGeom>
          <a:solidFill>
            <a:srgbClr val="E9F0FA"/>
          </a:solidFill>
          <a:ln w="12700">
            <a:solidFill>
              <a:srgbClr val="3D7BD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8" name="TextBox 57"/>
          <p:cNvSpPr txBox="1"/>
          <p:nvPr/>
        </p:nvSpPr>
        <p:spPr>
          <a:xfrm>
            <a:off x="990599" y="3257550"/>
            <a:ext cx="9906000" cy="171450"/>
          </a:xfrm>
          <a:prstGeom prst="rect">
            <a:avLst/>
          </a:prstGeom>
          <a:noFill/>
        </p:spPr>
        <p:txBody>
          <a:bodyPr wrap="square" lIns="0" rIns="0" tIns="0" bIns="0" anchor="t">
            <a:spAutoFit/>
          </a:bodyPr>
          <a:lstStyle/>
          <a:p>
            <a:pPr algn="l">
              <a:lnSpc>
                <a:spcPct val="100000"/>
              </a:lnSpc>
            </a:pPr>
            <a:r>
              <a:rPr sz="1090" b="1" i="0">
                <a:solidFill>
                  <a:srgbClr val="1B4F9C"/>
                </a:solidFill>
                <a:latin typeface="Arial"/>
                <a:ea typeface="Arial"/>
                <a:cs typeface="Arial"/>
              </a:rPr>
              <a:t>ONE LINE THROUGH THE CHAIN  ·  贯穿全链的一句话</a:t>
            </a:r>
          </a:p>
        </p:txBody>
      </p:sp>
      <p:sp>
        <p:nvSpPr>
          <p:cNvPr id="59" name="TextBox 58"/>
          <p:cNvSpPr txBox="1"/>
          <p:nvPr/>
        </p:nvSpPr>
        <p:spPr>
          <a:xfrm>
            <a:off x="990599" y="3486150"/>
            <a:ext cx="9906000" cy="457200"/>
          </a:xfrm>
          <a:prstGeom prst="rect">
            <a:avLst/>
          </a:prstGeom>
          <a:noFill/>
        </p:spPr>
        <p:txBody>
          <a:bodyPr wrap="square" lIns="0" rIns="0" tIns="0" bIns="0" anchor="t">
            <a:spAutoFit/>
          </a:bodyPr>
          <a:lstStyle/>
          <a:p>
            <a:pPr algn="l">
              <a:lnSpc>
                <a:spcPct val="125000"/>
              </a:lnSpc>
            </a:pPr>
            <a:r>
              <a:rPr sz="1368" b="0" i="0">
                <a:solidFill>
                  <a:srgbClr val="0E2A47"/>
                </a:solidFill>
                <a:latin typeface="Arial"/>
                <a:ea typeface="Arial"/>
                <a:cs typeface="Arial"/>
              </a:rPr>
              <a:t>The first four steps decide whether the order is won; the last three decide whether it makes money and reorders. Sampling and credit terms are the two costs most often underestimated.</a:t>
            </a:r>
          </a:p>
        </p:txBody>
      </p:sp>
      <p:sp>
        <p:nvSpPr>
          <p:cNvPr id="60" name="Rounded Rectangle 59"/>
          <p:cNvSpPr/>
          <p:nvPr/>
        </p:nvSpPr>
        <p:spPr>
          <a:xfrm>
            <a:off x="762000" y="4210050"/>
            <a:ext cx="10668000" cy="1676400"/>
          </a:xfrm>
          <a:prstGeom prst="roundRect">
            <a:avLst>
              <a:gd name="adj" fmla="val 4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1" name="TextBox 60"/>
          <p:cNvSpPr txBox="1"/>
          <p:nvPr/>
        </p:nvSpPr>
        <p:spPr>
          <a:xfrm>
            <a:off x="990599" y="4324350"/>
            <a:ext cx="9906000" cy="171450"/>
          </a:xfrm>
          <a:prstGeom prst="rect">
            <a:avLst/>
          </a:prstGeom>
          <a:noFill/>
        </p:spPr>
        <p:txBody>
          <a:bodyPr wrap="square" lIns="0" rIns="0" tIns="0" bIns="0" anchor="t">
            <a:spAutoFit/>
          </a:bodyPr>
          <a:lstStyle/>
          <a:p>
            <a:pPr algn="l">
              <a:lnSpc>
                <a:spcPct val="100000"/>
              </a:lnSpc>
            </a:pPr>
            <a:r>
              <a:rPr sz="1090" b="1" i="0">
                <a:solidFill>
                  <a:srgbClr val="2E7D5B"/>
                </a:solidFill>
                <a:latin typeface="Arial"/>
                <a:ea typeface="Arial"/>
                <a:cs typeface="Arial"/>
              </a:rPr>
              <a:t>WHERE THE CASE SITS ON THIS CHAIN  ·  案例停在这条链的哪一环</a:t>
            </a:r>
          </a:p>
        </p:txBody>
      </p:sp>
      <p:sp>
        <p:nvSpPr>
          <p:cNvPr id="62" name="Oval 61"/>
          <p:cNvSpPr/>
          <p:nvPr/>
        </p:nvSpPr>
        <p:spPr>
          <a:xfrm>
            <a:off x="1000125" y="4641277"/>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3" name="TextBox 62"/>
          <p:cNvSpPr txBox="1"/>
          <p:nvPr/>
        </p:nvSpPr>
        <p:spPr>
          <a:xfrm>
            <a:off x="1143000" y="4572000"/>
            <a:ext cx="9753600" cy="254748"/>
          </a:xfrm>
          <a:prstGeom prst="rect">
            <a:avLst/>
          </a:prstGeom>
          <a:noFill/>
        </p:spPr>
        <p:txBody>
          <a:bodyPr wrap="square" lIns="0" rIns="0" tIns="0" bIns="0" anchor="t">
            <a:spAutoFit/>
          </a:bodyPr>
          <a:lstStyle/>
          <a:p>
            <a:pPr algn="l">
              <a:lnSpc>
                <a:spcPct val="120000"/>
              </a:lnSpc>
            </a:pPr>
            <a:r>
              <a:rPr sz="1322" b="0" i="0">
                <a:solidFill>
                  <a:srgbClr val="12202E"/>
                </a:solidFill>
                <a:latin typeface="Arial"/>
                <a:ea typeface="Arial"/>
                <a:cs typeface="Arial"/>
              </a:rPr>
              <a:t>The email is step 1. Nothing has been verified, no sample exists, and no standard has been agreed.</a:t>
            </a:r>
          </a:p>
        </p:txBody>
      </p:sp>
      <p:sp>
        <p:nvSpPr>
          <p:cNvPr id="64" name="TextBox 63"/>
          <p:cNvSpPr txBox="1"/>
          <p:nvPr/>
        </p:nvSpPr>
        <p:spPr>
          <a:xfrm>
            <a:off x="1143000" y="4785577"/>
            <a:ext cx="9753600" cy="231495"/>
          </a:xfrm>
          <a:prstGeom prst="rect">
            <a:avLst/>
          </a:prstGeom>
          <a:noFill/>
        </p:spPr>
        <p:txBody>
          <a:bodyPr wrap="square" lIns="0" rIns="0" tIns="0" bIns="0" anchor="t">
            <a:spAutoFit/>
          </a:bodyPr>
          <a:lstStyle/>
          <a:p>
            <a:pPr algn="l">
              <a:lnSpc>
                <a:spcPct val="130000"/>
              </a:lnSpc>
            </a:pPr>
            <a:r>
              <a:rPr sz="1128" b="0" i="0">
                <a:solidFill>
                  <a:srgbClr val="46586D"/>
                </a:solidFill>
                <a:latin typeface="微软雅黑"/>
                <a:ea typeface="微软雅黑"/>
                <a:cs typeface="微软雅黑"/>
              </a:rPr>
              <a:t>邮件只到第 1 环：没有核实、没有样品、也没有约定标准。</a:t>
            </a:r>
          </a:p>
        </p:txBody>
      </p:sp>
      <p:sp>
        <p:nvSpPr>
          <p:cNvPr id="65" name="Oval 64"/>
          <p:cNvSpPr/>
          <p:nvPr/>
        </p:nvSpPr>
        <p:spPr>
          <a:xfrm>
            <a:off x="1000125" y="5173005"/>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6" name="TextBox 65"/>
          <p:cNvSpPr txBox="1"/>
          <p:nvPr/>
        </p:nvSpPr>
        <p:spPr>
          <a:xfrm>
            <a:off x="1143000" y="5103728"/>
            <a:ext cx="9753600" cy="254748"/>
          </a:xfrm>
          <a:prstGeom prst="rect">
            <a:avLst/>
          </a:prstGeom>
          <a:noFill/>
        </p:spPr>
        <p:txBody>
          <a:bodyPr wrap="square" lIns="0" rIns="0" tIns="0" bIns="0" anchor="t">
            <a:spAutoFit/>
          </a:bodyPr>
          <a:lstStyle/>
          <a:p>
            <a:pPr algn="l">
              <a:lnSpc>
                <a:spcPct val="120000"/>
              </a:lnSpc>
            </a:pPr>
            <a:r>
              <a:rPr sz="1322" b="0" i="0">
                <a:solidFill>
                  <a:srgbClr val="12202E"/>
                </a:solidFill>
                <a:latin typeface="Arial"/>
                <a:ea typeface="Arial"/>
                <a:cs typeface="Arial"/>
              </a:rPr>
              <a:t>Most inquiries die between steps 2 and 4, where the seller spends money before earning any.</a:t>
            </a:r>
          </a:p>
        </p:txBody>
      </p:sp>
      <p:sp>
        <p:nvSpPr>
          <p:cNvPr id="67" name="TextBox 66"/>
          <p:cNvSpPr txBox="1"/>
          <p:nvPr/>
        </p:nvSpPr>
        <p:spPr>
          <a:xfrm>
            <a:off x="1143000" y="5317306"/>
            <a:ext cx="9753600" cy="231495"/>
          </a:xfrm>
          <a:prstGeom prst="rect">
            <a:avLst/>
          </a:prstGeom>
          <a:noFill/>
        </p:spPr>
        <p:txBody>
          <a:bodyPr wrap="square" lIns="0" rIns="0" tIns="0" bIns="0" anchor="t">
            <a:spAutoFit/>
          </a:bodyPr>
          <a:lstStyle/>
          <a:p>
            <a:pPr algn="l">
              <a:lnSpc>
                <a:spcPct val="130000"/>
              </a:lnSpc>
            </a:pPr>
            <a:r>
              <a:rPr sz="1128" b="0" i="0">
                <a:solidFill>
                  <a:srgbClr val="46586D"/>
                </a:solidFill>
                <a:latin typeface="微软雅黑"/>
                <a:ea typeface="微软雅黑"/>
                <a:cs typeface="微软雅黑"/>
              </a:rPr>
              <a:t>多数询盘死在第 2 到第 4 环，卖家在这里先花钱，后赚钱。</a:t>
            </a:r>
          </a:p>
        </p:txBody>
      </p:sp>
      <p:sp>
        <p:nvSpPr>
          <p:cNvPr id="68" name="Rectangle 67"/>
          <p:cNvSpPr/>
          <p:nvPr/>
        </p:nvSpPr>
        <p:spPr>
          <a:xfrm>
            <a:off x="762000" y="5962650"/>
            <a:ext cx="38100" cy="438150"/>
          </a:xfrm>
          <a:prstGeom prst="rect">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9" name="Rectangle 68"/>
          <p:cNvSpPr/>
          <p:nvPr/>
        </p:nvSpPr>
        <p:spPr>
          <a:xfrm>
            <a:off x="800100" y="5962650"/>
            <a:ext cx="10629900" cy="438150"/>
          </a:xfrm>
          <a:prstGeom prst="rect">
            <a:avLst/>
          </a:prstGeom>
          <a:solidFill>
            <a:srgbClr val="E9F0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0" name="TextBox 69"/>
          <p:cNvSpPr txBox="1"/>
          <p:nvPr/>
        </p:nvSpPr>
        <p:spPr>
          <a:xfrm>
            <a:off x="952500" y="6038850"/>
            <a:ext cx="10287000" cy="190500"/>
          </a:xfrm>
          <a:prstGeom prst="rect">
            <a:avLst/>
          </a:prstGeom>
          <a:noFill/>
        </p:spPr>
        <p:txBody>
          <a:bodyPr wrap="square" lIns="0" rIns="0" tIns="0" bIns="0" anchor="t">
            <a:spAutoFit/>
          </a:bodyPr>
          <a:lstStyle/>
          <a:p>
            <a:pPr algn="l">
              <a:lnSpc>
                <a:spcPct val="115000"/>
              </a:lnSpc>
            </a:pPr>
            <a:r>
              <a:rPr sz="1334" b="1" i="0">
                <a:solidFill>
                  <a:srgbClr val="0E2A47"/>
                </a:solidFill>
                <a:latin typeface="Arial"/>
                <a:ea typeface="Arial"/>
                <a:cs typeface="Arial"/>
              </a:rPr>
              <a:t>Teaching illustration of a supply process; it does not correspond to any real factory workflow.</a:t>
            </a:r>
          </a:p>
        </p:txBody>
      </p:sp>
      <p:sp>
        <p:nvSpPr>
          <p:cNvPr id="71" name="TextBox 70"/>
          <p:cNvSpPr txBox="1"/>
          <p:nvPr/>
        </p:nvSpPr>
        <p:spPr>
          <a:xfrm>
            <a:off x="952500" y="6267450"/>
            <a:ext cx="10287000" cy="171450"/>
          </a:xfrm>
          <a:prstGeom prst="rect">
            <a:avLst/>
          </a:prstGeom>
          <a:noFill/>
        </p:spPr>
        <p:txBody>
          <a:bodyPr wrap="square" lIns="0" rIns="0" tIns="0" bIns="0" anchor="t">
            <a:spAutoFit/>
          </a:bodyPr>
          <a:lstStyle/>
          <a:p>
            <a:pPr algn="l">
              <a:lnSpc>
                <a:spcPct val="115000"/>
              </a:lnSpc>
            </a:pPr>
            <a:r>
              <a:rPr sz="1200" b="0" i="0">
                <a:solidFill>
                  <a:srgbClr val="46586D"/>
                </a:solidFill>
                <a:latin typeface="微软雅黑"/>
                <a:ea typeface="微软雅黑"/>
                <a:cs typeface="微软雅黑"/>
              </a:rPr>
              <a:t>供货流程的教学示意，不对应任何真实工厂的流程。</a:t>
            </a:r>
          </a:p>
        </p:txBody>
      </p:sp>
      <p:sp>
        <p:nvSpPr>
          <p:cNvPr id="72" name="TextBox 71"/>
          <p:cNvSpPr txBox="1"/>
          <p:nvPr/>
        </p:nvSpPr>
        <p:spPr>
          <a:xfrm>
            <a:off x="762000" y="6572250"/>
            <a:ext cx="7620000" cy="152400"/>
          </a:xfrm>
          <a:prstGeom prst="rect">
            <a:avLst/>
          </a:prstGeom>
          <a:noFill/>
        </p:spPr>
        <p:txBody>
          <a:bodyPr wrap="square" lIns="0" rIns="0" tIns="0" bIns="0" anchor="t">
            <a:spAutoFit/>
          </a:bodyPr>
          <a:lstStyle/>
          <a:p>
            <a:pPr algn="l">
              <a:lnSpc>
                <a:spcPct val="100000"/>
              </a:lnSpc>
            </a:pPr>
            <a:r>
              <a:rPr sz="1102" b="0" i="0">
                <a:solidFill>
                  <a:srgbClr val="8695A8"/>
                </a:solidFill>
                <a:latin typeface="Arial"/>
                <a:ea typeface="Arial"/>
                <a:cs typeface="Arial"/>
              </a:rPr>
              <a:t>Cross-border Ecommerce  ·  Lesson 17  ·  跨境电商概论</a:t>
            </a:r>
          </a:p>
        </p:txBody>
      </p:sp>
      <p:sp>
        <p:nvSpPr>
          <p:cNvPr id="73" name="TextBox 72"/>
          <p:cNvSpPr txBox="1"/>
          <p:nvPr/>
        </p:nvSpPr>
        <p:spPr>
          <a:xfrm>
            <a:off x="9525000" y="6572250"/>
            <a:ext cx="1905000" cy="152400"/>
          </a:xfrm>
          <a:prstGeom prst="rect">
            <a:avLst/>
          </a:prstGeom>
          <a:noFill/>
        </p:spPr>
        <p:txBody>
          <a:bodyPr wrap="square" lIns="0" rIns="0" tIns="0" bIns="0" anchor="t">
            <a:spAutoFit/>
          </a:bodyPr>
          <a:lstStyle/>
          <a:p>
            <a:pPr algn="r">
              <a:lnSpc>
                <a:spcPct val="100000"/>
              </a:lnSpc>
            </a:pPr>
            <a:r>
              <a:rPr sz="1102" b="1" i="0">
                <a:solidFill>
                  <a:srgbClr val="3D7BD9"/>
                </a:solidFill>
                <a:latin typeface="Arial"/>
                <a:ea typeface="Arial"/>
                <a:cs typeface="Arial"/>
              </a:rPr>
              <a:t>16 / 28</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8001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00100"/>
            <a:ext cx="12192000" cy="19050"/>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3850" y="209550"/>
            <a:ext cx="628650" cy="381000"/>
          </a:xfrm>
          <a:prstGeom prst="roundRect">
            <a:avLst>
              <a:gd name="adj" fmla="val 16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323850" y="209550"/>
            <a:ext cx="628650" cy="381000"/>
          </a:xfrm>
          <a:prstGeom prst="rect">
            <a:avLst/>
          </a:prstGeom>
          <a:noFill/>
        </p:spPr>
        <p:txBody>
          <a:bodyPr wrap="none" lIns="0" rIns="0" tIns="0" bIns="0" anchor="ctr">
            <a:spAutoFit/>
          </a:bodyPr>
          <a:lstStyle/>
          <a:p>
            <a:pPr algn="ctr">
              <a:lnSpc>
                <a:spcPct val="100000"/>
              </a:lnSpc>
            </a:pPr>
            <a:r>
              <a:rPr sz="1391" b="1" i="0">
                <a:solidFill>
                  <a:srgbClr val="FFFFFF"/>
                </a:solidFill>
                <a:latin typeface="Arial"/>
                <a:ea typeface="Arial"/>
                <a:cs typeface="Arial"/>
              </a:rPr>
              <a:t>READ</a:t>
            </a:r>
          </a:p>
        </p:txBody>
      </p:sp>
      <p:sp>
        <p:nvSpPr>
          <p:cNvPr id="6" name="TextBox 5"/>
          <p:cNvSpPr txBox="1"/>
          <p:nvPr/>
        </p:nvSpPr>
        <p:spPr>
          <a:xfrm>
            <a:off x="1085850" y="95250"/>
            <a:ext cx="7962900" cy="342900"/>
          </a:xfrm>
          <a:prstGeom prst="rect">
            <a:avLst/>
          </a:prstGeom>
          <a:noFill/>
        </p:spPr>
        <p:txBody>
          <a:bodyPr wrap="square" lIns="0" rIns="0" tIns="0" bIns="0" anchor="t">
            <a:spAutoFit/>
          </a:bodyPr>
          <a:lstStyle/>
          <a:p>
            <a:pPr algn="l">
              <a:lnSpc>
                <a:spcPct val="105000"/>
              </a:lnSpc>
            </a:pPr>
            <a:r>
              <a:rPr sz="2400" b="1" i="0">
                <a:solidFill>
                  <a:srgbClr val="FFFFFF"/>
                </a:solidFill>
                <a:latin typeface="Georgia"/>
                <a:ea typeface="Georgia"/>
                <a:cs typeface="Georgia"/>
              </a:rPr>
              <a:t>How to read this diagram</a:t>
            </a:r>
          </a:p>
        </p:txBody>
      </p:sp>
      <p:sp>
        <p:nvSpPr>
          <p:cNvPr id="7" name="TextBox 6"/>
          <p:cNvSpPr txBox="1"/>
          <p:nvPr/>
        </p:nvSpPr>
        <p:spPr>
          <a:xfrm>
            <a:off x="1085850" y="457200"/>
            <a:ext cx="7962900" cy="247649"/>
          </a:xfrm>
          <a:prstGeom prst="rect">
            <a:avLst/>
          </a:prstGeom>
          <a:noFill/>
        </p:spPr>
        <p:txBody>
          <a:bodyPr wrap="square" lIns="0" rIns="0" tIns="0" bIns="0" anchor="t">
            <a:spAutoFit/>
          </a:bodyPr>
          <a:lstStyle/>
          <a:p>
            <a:pPr algn="l">
              <a:lnSpc>
                <a:spcPct val="100000"/>
              </a:lnSpc>
            </a:pPr>
            <a:r>
              <a:rPr sz="1560" b="0" i="0">
                <a:solidFill>
                  <a:srgbClr val="9DB6D6"/>
                </a:solidFill>
                <a:latin typeface="微软雅黑"/>
                <a:ea typeface="微软雅黑"/>
                <a:cs typeface="微软雅黑"/>
              </a:rPr>
              <a:t>怎样读这张图</a:t>
            </a:r>
          </a:p>
        </p:txBody>
      </p:sp>
      <p:sp>
        <p:nvSpPr>
          <p:cNvPr id="8" name="TextBox 7"/>
          <p:cNvSpPr txBox="1"/>
          <p:nvPr/>
        </p:nvSpPr>
        <p:spPr>
          <a:xfrm>
            <a:off x="8572500" y="266700"/>
            <a:ext cx="3295650" cy="247649"/>
          </a:xfrm>
          <a:prstGeom prst="rect">
            <a:avLst/>
          </a:prstGeom>
          <a:noFill/>
        </p:spPr>
        <p:txBody>
          <a:bodyPr wrap="square" lIns="0" rIns="0" tIns="0" bIns="0" anchor="t">
            <a:spAutoFit/>
          </a:bodyPr>
          <a:lstStyle/>
          <a:p>
            <a:pPr algn="r">
              <a:lnSpc>
                <a:spcPct val="100000"/>
              </a:lnSpc>
            </a:pPr>
            <a:r>
              <a:rPr sz="1218" b="0" i="0">
                <a:solidFill>
                  <a:srgbClr val="7E99BD"/>
                </a:solidFill>
                <a:latin typeface="Arial"/>
                <a:ea typeface="Arial"/>
                <a:cs typeface="Arial"/>
              </a:rPr>
              <a:t>Three rules  ·  三条读法</a:t>
            </a:r>
          </a:p>
        </p:txBody>
      </p:sp>
      <p:sp>
        <p:nvSpPr>
          <p:cNvPr id="9" name="Rounded Rectangle 8"/>
          <p:cNvSpPr/>
          <p:nvPr/>
        </p:nvSpPr>
        <p:spPr>
          <a:xfrm>
            <a:off x="762000" y="1028700"/>
            <a:ext cx="10668000" cy="1409700"/>
          </a:xfrm>
          <a:prstGeom prst="roundRect">
            <a:avLst>
              <a:gd name="adj" fmla="val 5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762000" y="1028700"/>
            <a:ext cx="47625" cy="1409700"/>
          </a:xfrm>
          <a:prstGeom prst="rect">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990599" y="1143000"/>
            <a:ext cx="419100" cy="247649"/>
          </a:xfrm>
          <a:prstGeom prst="rect">
            <a:avLst/>
          </a:prstGeom>
          <a:noFill/>
        </p:spPr>
        <p:txBody>
          <a:bodyPr wrap="square" lIns="0" rIns="0" tIns="0" bIns="0" anchor="t">
            <a:spAutoFit/>
          </a:bodyPr>
          <a:lstStyle/>
          <a:p>
            <a:pPr algn="l">
              <a:lnSpc>
                <a:spcPct val="100000"/>
              </a:lnSpc>
            </a:pPr>
            <a:r>
              <a:rPr sz="1605" b="1" i="0">
                <a:solidFill>
                  <a:srgbClr val="C8A44D"/>
                </a:solidFill>
                <a:latin typeface="Georgia"/>
                <a:ea typeface="Georgia"/>
                <a:cs typeface="Georgia"/>
              </a:rPr>
              <a:t>01</a:t>
            </a:r>
          </a:p>
        </p:txBody>
      </p:sp>
      <p:sp>
        <p:nvSpPr>
          <p:cNvPr id="12" name="TextBox 11"/>
          <p:cNvSpPr txBox="1"/>
          <p:nvPr/>
        </p:nvSpPr>
        <p:spPr>
          <a:xfrm>
            <a:off x="1562100" y="1123950"/>
            <a:ext cx="9620250" cy="285750"/>
          </a:xfrm>
          <a:prstGeom prst="rect">
            <a:avLst/>
          </a:prstGeom>
          <a:noFill/>
        </p:spPr>
        <p:txBody>
          <a:bodyPr wrap="square" lIns="0" rIns="0" tIns="0" bIns="0" anchor="t">
            <a:spAutoFit/>
          </a:bodyPr>
          <a:lstStyle/>
          <a:p>
            <a:pPr algn="l">
              <a:lnSpc>
                <a:spcPct val="120000"/>
              </a:lnSpc>
            </a:pPr>
            <a:r>
              <a:rPr sz="1415" b="0" i="0">
                <a:solidFill>
                  <a:srgbClr val="0E2A47"/>
                </a:solidFill>
                <a:latin typeface="Arial"/>
                <a:ea typeface="Arial"/>
                <a:cs typeface="Arial"/>
              </a:rPr>
              <a:t>Read left to right: the first four steps are the upper funnel, and most inquiries are eliminated there.</a:t>
            </a:r>
          </a:p>
        </p:txBody>
      </p:sp>
      <p:sp>
        <p:nvSpPr>
          <p:cNvPr id="13" name="TextBox 12"/>
          <p:cNvSpPr txBox="1"/>
          <p:nvPr/>
        </p:nvSpPr>
        <p:spPr>
          <a:xfrm>
            <a:off x="1562100" y="1485900"/>
            <a:ext cx="9620250" cy="228600"/>
          </a:xfrm>
          <a:prstGeom prst="rect">
            <a:avLst/>
          </a:prstGeom>
          <a:noFill/>
        </p:spPr>
        <p:txBody>
          <a:bodyPr wrap="square" lIns="0" rIns="0" tIns="0" bIns="0" anchor="t">
            <a:spAutoFit/>
          </a:bodyPr>
          <a:lstStyle/>
          <a:p>
            <a:pPr algn="l">
              <a:lnSpc>
                <a:spcPct val="120000"/>
              </a:lnSpc>
            </a:pPr>
            <a:r>
              <a:rPr sz="1176" b="0" i="0">
                <a:solidFill>
                  <a:srgbClr val="46586D"/>
                </a:solidFill>
                <a:latin typeface="微软雅黑"/>
                <a:ea typeface="微软雅黑"/>
                <a:cs typeface="微软雅黑"/>
              </a:rPr>
              <a:t>从左往右读：前四环是漏斗的上半段，多数询盘在这里被淘汰。</a:t>
            </a:r>
          </a:p>
        </p:txBody>
      </p:sp>
      <p:sp>
        <p:nvSpPr>
          <p:cNvPr id="14" name="Rectangle 13"/>
          <p:cNvSpPr/>
          <p:nvPr/>
        </p:nvSpPr>
        <p:spPr>
          <a:xfrm>
            <a:off x="1562100" y="1828800"/>
            <a:ext cx="9525000" cy="9525"/>
          </a:xfrm>
          <a:prstGeom prst="rect">
            <a:avLst/>
          </a:prstGeom>
          <a:solidFill>
            <a:srgbClr val="DCE3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562100" y="1924049"/>
            <a:ext cx="9620250" cy="209550"/>
          </a:xfrm>
          <a:prstGeom prst="rect">
            <a:avLst/>
          </a:prstGeom>
          <a:noFill/>
        </p:spPr>
        <p:txBody>
          <a:bodyPr wrap="square" lIns="0" rIns="0" tIns="0" bIns="0" anchor="t">
            <a:spAutoFit/>
          </a:bodyPr>
          <a:lstStyle/>
          <a:p>
            <a:pPr algn="l">
              <a:lnSpc>
                <a:spcPct val="110000"/>
              </a:lnSpc>
            </a:pPr>
            <a:r>
              <a:rPr sz="1206" b="0" i="1">
                <a:solidFill>
                  <a:srgbClr val="1B4F9C"/>
                </a:solidFill>
                <a:latin typeface="Arial"/>
                <a:ea typeface="Arial"/>
                <a:cs typeface="Arial"/>
              </a:rPr>
              <a:t>Do not spend money on step 1 evidence you cannot use at step 4.</a:t>
            </a:r>
          </a:p>
        </p:txBody>
      </p:sp>
      <p:sp>
        <p:nvSpPr>
          <p:cNvPr id="16" name="TextBox 15"/>
          <p:cNvSpPr txBox="1"/>
          <p:nvPr/>
        </p:nvSpPr>
        <p:spPr>
          <a:xfrm>
            <a:off x="1562100" y="2133600"/>
            <a:ext cx="9620250" cy="209550"/>
          </a:xfrm>
          <a:prstGeom prst="rect">
            <a:avLst/>
          </a:prstGeom>
          <a:noFill/>
        </p:spPr>
        <p:txBody>
          <a:bodyPr wrap="square" lIns="0" rIns="0" tIns="0" bIns="0" anchor="t">
            <a:spAutoFit/>
          </a:bodyPr>
          <a:lstStyle/>
          <a:p>
            <a:pPr algn="l">
              <a:lnSpc>
                <a:spcPct val="110000"/>
              </a:lnSpc>
            </a:pPr>
            <a:r>
              <a:rPr sz="1104" b="0" i="0">
                <a:solidFill>
                  <a:srgbClr val="8695A8"/>
                </a:solidFill>
                <a:latin typeface="微软雅黑"/>
                <a:ea typeface="微软雅黑"/>
                <a:cs typeface="微软雅黑"/>
              </a:rPr>
              <a:t>不要把钱花在第 4 环用不上的第 1 环证据上。</a:t>
            </a:r>
          </a:p>
        </p:txBody>
      </p:sp>
      <p:sp>
        <p:nvSpPr>
          <p:cNvPr id="17" name="Rounded Rectangle 16"/>
          <p:cNvSpPr/>
          <p:nvPr/>
        </p:nvSpPr>
        <p:spPr>
          <a:xfrm>
            <a:off x="762000" y="2552700"/>
            <a:ext cx="10668000" cy="1409700"/>
          </a:xfrm>
          <a:prstGeom prst="roundRect">
            <a:avLst>
              <a:gd name="adj" fmla="val 5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762000" y="2552700"/>
            <a:ext cx="47625" cy="14097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990599" y="2667000"/>
            <a:ext cx="419100" cy="247649"/>
          </a:xfrm>
          <a:prstGeom prst="rect">
            <a:avLst/>
          </a:prstGeom>
          <a:noFill/>
        </p:spPr>
        <p:txBody>
          <a:bodyPr wrap="square" lIns="0" rIns="0" tIns="0" bIns="0" anchor="t">
            <a:spAutoFit/>
          </a:bodyPr>
          <a:lstStyle/>
          <a:p>
            <a:pPr algn="l">
              <a:lnSpc>
                <a:spcPct val="100000"/>
              </a:lnSpc>
            </a:pPr>
            <a:r>
              <a:rPr sz="1605" b="1" i="0">
                <a:solidFill>
                  <a:srgbClr val="C8A44D"/>
                </a:solidFill>
                <a:latin typeface="Georgia"/>
                <a:ea typeface="Georgia"/>
                <a:cs typeface="Georgia"/>
              </a:rPr>
              <a:t>02</a:t>
            </a:r>
          </a:p>
        </p:txBody>
      </p:sp>
      <p:sp>
        <p:nvSpPr>
          <p:cNvPr id="20" name="TextBox 19"/>
          <p:cNvSpPr txBox="1"/>
          <p:nvPr/>
        </p:nvSpPr>
        <p:spPr>
          <a:xfrm>
            <a:off x="1562100" y="2647950"/>
            <a:ext cx="9620250" cy="285750"/>
          </a:xfrm>
          <a:prstGeom prst="rect">
            <a:avLst/>
          </a:prstGeom>
          <a:noFill/>
        </p:spPr>
        <p:txBody>
          <a:bodyPr wrap="square" lIns="0" rIns="0" tIns="0" bIns="0" anchor="t">
            <a:spAutoFit/>
          </a:bodyPr>
          <a:lstStyle/>
          <a:p>
            <a:pPr algn="l">
              <a:lnSpc>
                <a:spcPct val="120000"/>
              </a:lnSpc>
            </a:pPr>
            <a:r>
              <a:rPr sz="1415" b="0" i="0">
                <a:solidFill>
                  <a:srgbClr val="0E2A47"/>
                </a:solidFill>
                <a:latin typeface="Arial"/>
                <a:ea typeface="Arial"/>
                <a:cs typeface="Arial"/>
              </a:rPr>
              <a:t>Sampling is the narrowest step and the most expensive one before revenue; its cost belongs in the acquisition budget.</a:t>
            </a:r>
          </a:p>
        </p:txBody>
      </p:sp>
      <p:sp>
        <p:nvSpPr>
          <p:cNvPr id="21" name="TextBox 20"/>
          <p:cNvSpPr txBox="1"/>
          <p:nvPr/>
        </p:nvSpPr>
        <p:spPr>
          <a:xfrm>
            <a:off x="1562100" y="3009900"/>
            <a:ext cx="9620250" cy="228600"/>
          </a:xfrm>
          <a:prstGeom prst="rect">
            <a:avLst/>
          </a:prstGeom>
          <a:noFill/>
        </p:spPr>
        <p:txBody>
          <a:bodyPr wrap="square" lIns="0" rIns="0" tIns="0" bIns="0" anchor="t">
            <a:spAutoFit/>
          </a:bodyPr>
          <a:lstStyle/>
          <a:p>
            <a:pPr algn="l">
              <a:lnSpc>
                <a:spcPct val="120000"/>
              </a:lnSpc>
            </a:pPr>
            <a:r>
              <a:rPr sz="1176" b="0" i="0">
                <a:solidFill>
                  <a:srgbClr val="46586D"/>
                </a:solidFill>
                <a:latin typeface="微软雅黑"/>
                <a:ea typeface="微软雅黑"/>
                <a:cs typeface="微软雅黑"/>
              </a:rPr>
              <a:t>打样是最窄的一环，也是收入到来前最贵的一环；它的成本应计入获客预算。</a:t>
            </a:r>
          </a:p>
        </p:txBody>
      </p:sp>
      <p:sp>
        <p:nvSpPr>
          <p:cNvPr id="22" name="Rectangle 21"/>
          <p:cNvSpPr/>
          <p:nvPr/>
        </p:nvSpPr>
        <p:spPr>
          <a:xfrm>
            <a:off x="1562100" y="3352800"/>
            <a:ext cx="9525000" cy="9525"/>
          </a:xfrm>
          <a:prstGeom prst="rect">
            <a:avLst/>
          </a:prstGeom>
          <a:solidFill>
            <a:srgbClr val="DCE3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562100" y="3448050"/>
            <a:ext cx="9620250" cy="209550"/>
          </a:xfrm>
          <a:prstGeom prst="rect">
            <a:avLst/>
          </a:prstGeom>
          <a:noFill/>
        </p:spPr>
        <p:txBody>
          <a:bodyPr wrap="square" lIns="0" rIns="0" tIns="0" bIns="0" anchor="t">
            <a:spAutoFit/>
          </a:bodyPr>
          <a:lstStyle/>
          <a:p>
            <a:pPr algn="l">
              <a:lnSpc>
                <a:spcPct val="110000"/>
              </a:lnSpc>
            </a:pPr>
            <a:r>
              <a:rPr sz="1206" b="0" i="1">
                <a:solidFill>
                  <a:srgbClr val="1B4F9C"/>
                </a:solidFill>
                <a:latin typeface="Arial"/>
                <a:ea typeface="Arial"/>
                <a:cs typeface="Arial"/>
              </a:rPr>
              <a:t>Charge for samples or narrow the entrance — pick one and say why.</a:t>
            </a:r>
          </a:p>
        </p:txBody>
      </p:sp>
      <p:sp>
        <p:nvSpPr>
          <p:cNvPr id="24" name="TextBox 23"/>
          <p:cNvSpPr txBox="1"/>
          <p:nvPr/>
        </p:nvSpPr>
        <p:spPr>
          <a:xfrm>
            <a:off x="1562100" y="3657600"/>
            <a:ext cx="9620250" cy="209550"/>
          </a:xfrm>
          <a:prstGeom prst="rect">
            <a:avLst/>
          </a:prstGeom>
          <a:noFill/>
        </p:spPr>
        <p:txBody>
          <a:bodyPr wrap="square" lIns="0" rIns="0" tIns="0" bIns="0" anchor="t">
            <a:spAutoFit/>
          </a:bodyPr>
          <a:lstStyle/>
          <a:p>
            <a:pPr algn="l">
              <a:lnSpc>
                <a:spcPct val="110000"/>
              </a:lnSpc>
            </a:pPr>
            <a:r>
              <a:rPr sz="1104" b="0" i="0">
                <a:solidFill>
                  <a:srgbClr val="8695A8"/>
                </a:solidFill>
                <a:latin typeface="微软雅黑"/>
                <a:ea typeface="微软雅黑"/>
                <a:cs typeface="微软雅黑"/>
              </a:rPr>
              <a:t>收样品费或收窄入口，选一个并说明理由。</a:t>
            </a:r>
          </a:p>
        </p:txBody>
      </p:sp>
      <p:sp>
        <p:nvSpPr>
          <p:cNvPr id="25" name="Rounded Rectangle 24"/>
          <p:cNvSpPr/>
          <p:nvPr/>
        </p:nvSpPr>
        <p:spPr>
          <a:xfrm>
            <a:off x="762000" y="4076699"/>
            <a:ext cx="10668000" cy="1409700"/>
          </a:xfrm>
          <a:prstGeom prst="roundRect">
            <a:avLst>
              <a:gd name="adj" fmla="val 5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762000" y="4076699"/>
            <a:ext cx="47625" cy="1409700"/>
          </a:xfrm>
          <a:prstGeom prst="rect">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990599" y="4190999"/>
            <a:ext cx="419100" cy="247649"/>
          </a:xfrm>
          <a:prstGeom prst="rect">
            <a:avLst/>
          </a:prstGeom>
          <a:noFill/>
        </p:spPr>
        <p:txBody>
          <a:bodyPr wrap="square" lIns="0" rIns="0" tIns="0" bIns="0" anchor="t">
            <a:spAutoFit/>
          </a:bodyPr>
          <a:lstStyle/>
          <a:p>
            <a:pPr algn="l">
              <a:lnSpc>
                <a:spcPct val="100000"/>
              </a:lnSpc>
            </a:pPr>
            <a:r>
              <a:rPr sz="1605" b="1" i="0">
                <a:solidFill>
                  <a:srgbClr val="C8A44D"/>
                </a:solidFill>
                <a:latin typeface="Georgia"/>
                <a:ea typeface="Georgia"/>
                <a:cs typeface="Georgia"/>
              </a:rPr>
              <a:t>03</a:t>
            </a:r>
          </a:p>
        </p:txBody>
      </p:sp>
      <p:sp>
        <p:nvSpPr>
          <p:cNvPr id="28" name="TextBox 27"/>
          <p:cNvSpPr txBox="1"/>
          <p:nvPr/>
        </p:nvSpPr>
        <p:spPr>
          <a:xfrm>
            <a:off x="1562100" y="4171950"/>
            <a:ext cx="9620250" cy="285750"/>
          </a:xfrm>
          <a:prstGeom prst="rect">
            <a:avLst/>
          </a:prstGeom>
          <a:noFill/>
        </p:spPr>
        <p:txBody>
          <a:bodyPr wrap="square" lIns="0" rIns="0" tIns="0" bIns="0" anchor="t">
            <a:spAutoFit/>
          </a:bodyPr>
          <a:lstStyle/>
          <a:p>
            <a:pPr algn="l">
              <a:lnSpc>
                <a:spcPct val="120000"/>
              </a:lnSpc>
            </a:pPr>
            <a:r>
              <a:rPr sz="1415" b="0" i="0">
                <a:solidFill>
                  <a:srgbClr val="0E2A47"/>
                </a:solidFill>
                <a:latin typeface="Arial"/>
                <a:ea typeface="Arial"/>
                <a:cs typeface="Arial"/>
              </a:rPr>
              <a:t>The last three steps look like operations but are where contribution becomes cash, and where a 90-day term can stall a profitable order.</a:t>
            </a:r>
          </a:p>
        </p:txBody>
      </p:sp>
      <p:sp>
        <p:nvSpPr>
          <p:cNvPr id="29" name="TextBox 28"/>
          <p:cNvSpPr txBox="1"/>
          <p:nvPr/>
        </p:nvSpPr>
        <p:spPr>
          <a:xfrm>
            <a:off x="1562100" y="4533900"/>
            <a:ext cx="9620250" cy="228600"/>
          </a:xfrm>
          <a:prstGeom prst="rect">
            <a:avLst/>
          </a:prstGeom>
          <a:noFill/>
        </p:spPr>
        <p:txBody>
          <a:bodyPr wrap="square" lIns="0" rIns="0" tIns="0" bIns="0" anchor="t">
            <a:spAutoFit/>
          </a:bodyPr>
          <a:lstStyle/>
          <a:p>
            <a:pPr algn="l">
              <a:lnSpc>
                <a:spcPct val="120000"/>
              </a:lnSpc>
            </a:pPr>
            <a:r>
              <a:rPr sz="1176" b="0" i="0">
                <a:solidFill>
                  <a:srgbClr val="46586D"/>
                </a:solidFill>
                <a:latin typeface="微软雅黑"/>
                <a:ea typeface="微软雅黑"/>
                <a:cs typeface="微软雅黑"/>
              </a:rPr>
              <a:t>后三环看似运营细节，实际是贡献变成现金的地方，也是 90 天账期能拖住一笔赚钱订单的地方。</a:t>
            </a:r>
          </a:p>
        </p:txBody>
      </p:sp>
      <p:sp>
        <p:nvSpPr>
          <p:cNvPr id="30" name="Rectangle 29"/>
          <p:cNvSpPr/>
          <p:nvPr/>
        </p:nvSpPr>
        <p:spPr>
          <a:xfrm>
            <a:off x="1562100" y="4876800"/>
            <a:ext cx="9525000" cy="9525"/>
          </a:xfrm>
          <a:prstGeom prst="rect">
            <a:avLst/>
          </a:prstGeom>
          <a:solidFill>
            <a:srgbClr val="DCE3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1562100" y="4972050"/>
            <a:ext cx="9620250" cy="209550"/>
          </a:xfrm>
          <a:prstGeom prst="rect">
            <a:avLst/>
          </a:prstGeom>
          <a:noFill/>
        </p:spPr>
        <p:txBody>
          <a:bodyPr wrap="square" lIns="0" rIns="0" tIns="0" bIns="0" anchor="t">
            <a:spAutoFit/>
          </a:bodyPr>
          <a:lstStyle/>
          <a:p>
            <a:pPr algn="l">
              <a:lnSpc>
                <a:spcPct val="110000"/>
              </a:lnSpc>
            </a:pPr>
            <a:r>
              <a:rPr sz="1206" b="0" i="1">
                <a:solidFill>
                  <a:srgbClr val="1B4F9C"/>
                </a:solidFill>
                <a:latin typeface="Arial"/>
                <a:ea typeface="Arial"/>
                <a:cs typeface="Arial"/>
              </a:rPr>
              <a:t>Count the cash and the date, not only the margin.</a:t>
            </a:r>
          </a:p>
        </p:txBody>
      </p:sp>
      <p:sp>
        <p:nvSpPr>
          <p:cNvPr id="32" name="TextBox 31"/>
          <p:cNvSpPr txBox="1"/>
          <p:nvPr/>
        </p:nvSpPr>
        <p:spPr>
          <a:xfrm>
            <a:off x="1562100" y="5181600"/>
            <a:ext cx="9620250" cy="209550"/>
          </a:xfrm>
          <a:prstGeom prst="rect">
            <a:avLst/>
          </a:prstGeom>
          <a:noFill/>
        </p:spPr>
        <p:txBody>
          <a:bodyPr wrap="square" lIns="0" rIns="0" tIns="0" bIns="0" anchor="t">
            <a:spAutoFit/>
          </a:bodyPr>
          <a:lstStyle/>
          <a:p>
            <a:pPr algn="l">
              <a:lnSpc>
                <a:spcPct val="110000"/>
              </a:lnSpc>
            </a:pPr>
            <a:r>
              <a:rPr sz="1104" b="0" i="0">
                <a:solidFill>
                  <a:srgbClr val="8695A8"/>
                </a:solidFill>
                <a:latin typeface="微软雅黑"/>
                <a:ea typeface="微软雅黑"/>
                <a:cs typeface="微软雅黑"/>
              </a:rPr>
              <a:t>要数现金与日期，不只是毛利。</a:t>
            </a:r>
          </a:p>
        </p:txBody>
      </p:sp>
      <p:sp>
        <p:nvSpPr>
          <p:cNvPr id="33" name="Rectangle 32"/>
          <p:cNvSpPr/>
          <p:nvPr/>
        </p:nvSpPr>
        <p:spPr>
          <a:xfrm>
            <a:off x="762000" y="5695950"/>
            <a:ext cx="38100" cy="438150"/>
          </a:xfrm>
          <a:prstGeom prst="rect">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Rectangle 33"/>
          <p:cNvSpPr/>
          <p:nvPr/>
        </p:nvSpPr>
        <p:spPr>
          <a:xfrm>
            <a:off x="800100" y="5695950"/>
            <a:ext cx="10629900" cy="438150"/>
          </a:xfrm>
          <a:prstGeom prst="rect">
            <a:avLst/>
          </a:prstGeom>
          <a:solidFill>
            <a:srgbClr val="E9F0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952500" y="5772150"/>
            <a:ext cx="10287000" cy="190500"/>
          </a:xfrm>
          <a:prstGeom prst="rect">
            <a:avLst/>
          </a:prstGeom>
          <a:noFill/>
        </p:spPr>
        <p:txBody>
          <a:bodyPr wrap="square" lIns="0" rIns="0" tIns="0" bIns="0" anchor="t">
            <a:spAutoFit/>
          </a:bodyPr>
          <a:lstStyle/>
          <a:p>
            <a:pPr algn="l">
              <a:lnSpc>
                <a:spcPct val="115000"/>
              </a:lnSpc>
            </a:pPr>
            <a:r>
              <a:rPr sz="1334" b="1" i="0">
                <a:solidFill>
                  <a:srgbClr val="0E2A47"/>
                </a:solidFill>
                <a:latin typeface="Arial"/>
                <a:ea typeface="Arial"/>
                <a:cs typeface="Arial"/>
              </a:rPr>
              <a:t>The funnel is a description, not a law: some buyers skip steps, and a reorder may arrive without a new inquiry.</a:t>
            </a:r>
          </a:p>
        </p:txBody>
      </p:sp>
      <p:sp>
        <p:nvSpPr>
          <p:cNvPr id="36" name="TextBox 35"/>
          <p:cNvSpPr txBox="1"/>
          <p:nvPr/>
        </p:nvSpPr>
        <p:spPr>
          <a:xfrm>
            <a:off x="952500" y="6000750"/>
            <a:ext cx="10287000" cy="171450"/>
          </a:xfrm>
          <a:prstGeom prst="rect">
            <a:avLst/>
          </a:prstGeom>
          <a:noFill/>
        </p:spPr>
        <p:txBody>
          <a:bodyPr wrap="square" lIns="0" rIns="0" tIns="0" bIns="0" anchor="t">
            <a:spAutoFit/>
          </a:bodyPr>
          <a:lstStyle/>
          <a:p>
            <a:pPr algn="l">
              <a:lnSpc>
                <a:spcPct val="115000"/>
              </a:lnSpc>
            </a:pPr>
            <a:r>
              <a:rPr sz="1200" b="0" i="0">
                <a:solidFill>
                  <a:srgbClr val="46586D"/>
                </a:solidFill>
                <a:latin typeface="微软雅黑"/>
                <a:ea typeface="微软雅黑"/>
                <a:cs typeface="微软雅黑"/>
              </a:rPr>
              <a:t>漏斗是描述，不是定律：有些买家会跳阶段，返单也可能不经过新的询盘。</a:t>
            </a:r>
          </a:p>
        </p:txBody>
      </p:sp>
      <p:sp>
        <p:nvSpPr>
          <p:cNvPr id="37" name="TextBox 36"/>
          <p:cNvSpPr txBox="1"/>
          <p:nvPr/>
        </p:nvSpPr>
        <p:spPr>
          <a:xfrm>
            <a:off x="762000" y="6572250"/>
            <a:ext cx="7620000" cy="152400"/>
          </a:xfrm>
          <a:prstGeom prst="rect">
            <a:avLst/>
          </a:prstGeom>
          <a:noFill/>
        </p:spPr>
        <p:txBody>
          <a:bodyPr wrap="square" lIns="0" rIns="0" tIns="0" bIns="0" anchor="t">
            <a:spAutoFit/>
          </a:bodyPr>
          <a:lstStyle/>
          <a:p>
            <a:pPr algn="l">
              <a:lnSpc>
                <a:spcPct val="100000"/>
              </a:lnSpc>
            </a:pPr>
            <a:r>
              <a:rPr sz="1102" b="0" i="0">
                <a:solidFill>
                  <a:srgbClr val="8695A8"/>
                </a:solidFill>
                <a:latin typeface="Arial"/>
                <a:ea typeface="Arial"/>
                <a:cs typeface="Arial"/>
              </a:rPr>
              <a:t>Cross-border Ecommerce  ·  Lesson 17  ·  跨境电商概论</a:t>
            </a:r>
          </a:p>
        </p:txBody>
      </p:sp>
      <p:sp>
        <p:nvSpPr>
          <p:cNvPr id="38" name="TextBox 37"/>
          <p:cNvSpPr txBox="1"/>
          <p:nvPr/>
        </p:nvSpPr>
        <p:spPr>
          <a:xfrm>
            <a:off x="9525000" y="6572250"/>
            <a:ext cx="1905000" cy="152400"/>
          </a:xfrm>
          <a:prstGeom prst="rect">
            <a:avLst/>
          </a:prstGeom>
          <a:noFill/>
        </p:spPr>
        <p:txBody>
          <a:bodyPr wrap="square" lIns="0" rIns="0" tIns="0" bIns="0" anchor="t">
            <a:spAutoFit/>
          </a:bodyPr>
          <a:lstStyle/>
          <a:p>
            <a:pPr algn="r">
              <a:lnSpc>
                <a:spcPct val="100000"/>
              </a:lnSpc>
            </a:pPr>
            <a:r>
              <a:rPr sz="1102" b="1" i="0">
                <a:solidFill>
                  <a:srgbClr val="3D7BD9"/>
                </a:solidFill>
                <a:latin typeface="Arial"/>
                <a:ea typeface="Arial"/>
                <a:cs typeface="Arial"/>
              </a:rPr>
              <a:t>17 / 28</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8001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00100"/>
            <a:ext cx="12192000" cy="19050"/>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3850" y="209550"/>
            <a:ext cx="628650" cy="381000"/>
          </a:xfrm>
          <a:prstGeom prst="roundRect">
            <a:avLst>
              <a:gd name="adj" fmla="val 16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323850" y="209550"/>
            <a:ext cx="628650" cy="381000"/>
          </a:xfrm>
          <a:prstGeom prst="rect">
            <a:avLst/>
          </a:prstGeom>
          <a:noFill/>
        </p:spPr>
        <p:txBody>
          <a:bodyPr wrap="none" lIns="0" rIns="0" tIns="0" bIns="0" anchor="ctr">
            <a:spAutoFit/>
          </a:bodyPr>
          <a:lstStyle/>
          <a:p>
            <a:pPr algn="ctr">
              <a:lnSpc>
                <a:spcPct val="100000"/>
              </a:lnSpc>
            </a:pPr>
            <a:r>
              <a:rPr sz="1391" b="1" i="0">
                <a:solidFill>
                  <a:srgbClr val="FFFFFF"/>
                </a:solidFill>
                <a:latin typeface="Arial"/>
                <a:ea typeface="Arial"/>
                <a:cs typeface="Arial"/>
              </a:rPr>
              <a:t>EX 1</a:t>
            </a:r>
          </a:p>
        </p:txBody>
      </p:sp>
      <p:sp>
        <p:nvSpPr>
          <p:cNvPr id="6" name="TextBox 5"/>
          <p:cNvSpPr txBox="1"/>
          <p:nvPr/>
        </p:nvSpPr>
        <p:spPr>
          <a:xfrm>
            <a:off x="1085850" y="95250"/>
            <a:ext cx="7962900" cy="342900"/>
          </a:xfrm>
          <a:prstGeom prst="rect">
            <a:avLst/>
          </a:prstGeom>
          <a:noFill/>
        </p:spPr>
        <p:txBody>
          <a:bodyPr wrap="square" lIns="0" rIns="0" tIns="0" bIns="0" anchor="t">
            <a:spAutoFit/>
          </a:bodyPr>
          <a:lstStyle/>
          <a:p>
            <a:pPr algn="l">
              <a:lnSpc>
                <a:spcPct val="105000"/>
              </a:lnSpc>
            </a:pPr>
            <a:r>
              <a:rPr sz="2400" b="1" i="0">
                <a:solidFill>
                  <a:srgbClr val="FFFFFF"/>
                </a:solidFill>
                <a:latin typeface="Georgia"/>
                <a:ea typeface="Georgia"/>
                <a:cs typeface="Georgia"/>
              </a:rPr>
              <a:t>One order, three Incoterms</a:t>
            </a:r>
          </a:p>
        </p:txBody>
      </p:sp>
      <p:sp>
        <p:nvSpPr>
          <p:cNvPr id="7" name="TextBox 6"/>
          <p:cNvSpPr txBox="1"/>
          <p:nvPr/>
        </p:nvSpPr>
        <p:spPr>
          <a:xfrm>
            <a:off x="1085850" y="457200"/>
            <a:ext cx="7962900" cy="247649"/>
          </a:xfrm>
          <a:prstGeom prst="rect">
            <a:avLst/>
          </a:prstGeom>
          <a:noFill/>
        </p:spPr>
        <p:txBody>
          <a:bodyPr wrap="square" lIns="0" rIns="0" tIns="0" bIns="0" anchor="t">
            <a:spAutoFit/>
          </a:bodyPr>
          <a:lstStyle/>
          <a:p>
            <a:pPr algn="l">
              <a:lnSpc>
                <a:spcPct val="100000"/>
              </a:lnSpc>
            </a:pPr>
            <a:r>
              <a:rPr sz="1560" b="0" i="0">
                <a:solidFill>
                  <a:srgbClr val="9DB6D6"/>
                </a:solidFill>
                <a:latin typeface="微软雅黑"/>
                <a:ea typeface="微软雅黑"/>
                <a:cs typeface="微软雅黑"/>
              </a:rPr>
              <a:t>例 1：同一订单，三种贸易术语</a:t>
            </a:r>
          </a:p>
        </p:txBody>
      </p:sp>
      <p:sp>
        <p:nvSpPr>
          <p:cNvPr id="8" name="TextBox 7"/>
          <p:cNvSpPr txBox="1"/>
          <p:nvPr/>
        </p:nvSpPr>
        <p:spPr>
          <a:xfrm>
            <a:off x="8572500" y="266700"/>
            <a:ext cx="3295650" cy="247649"/>
          </a:xfrm>
          <a:prstGeom prst="rect">
            <a:avLst/>
          </a:prstGeom>
          <a:noFill/>
        </p:spPr>
        <p:txBody>
          <a:bodyPr wrap="square" lIns="0" rIns="0" tIns="0" bIns="0" anchor="t">
            <a:spAutoFit/>
          </a:bodyPr>
          <a:lstStyle/>
          <a:p>
            <a:pPr algn="r">
              <a:lnSpc>
                <a:spcPct val="100000"/>
              </a:lnSpc>
            </a:pPr>
            <a:r>
              <a:rPr sz="1218" b="0" i="0">
                <a:solidFill>
                  <a:srgbClr val="7E99BD"/>
                </a:solidFill>
                <a:latin typeface="Arial"/>
                <a:ea typeface="Arial"/>
                <a:cs typeface="Arial"/>
              </a:rPr>
              <a:t>Concept used: the five-column quotation  ·  用到的概念：五列报价</a:t>
            </a:r>
          </a:p>
        </p:txBody>
      </p:sp>
      <p:sp>
        <p:nvSpPr>
          <p:cNvPr id="9" name="TextBox 8"/>
          <p:cNvSpPr txBox="1"/>
          <p:nvPr/>
        </p:nvSpPr>
        <p:spPr>
          <a:xfrm>
            <a:off x="762000" y="971550"/>
            <a:ext cx="10668000" cy="266700"/>
          </a:xfrm>
          <a:prstGeom prst="rect">
            <a:avLst/>
          </a:prstGeom>
          <a:noFill/>
        </p:spPr>
        <p:txBody>
          <a:bodyPr wrap="square" lIns="0" rIns="0" tIns="0" bIns="0" anchor="t">
            <a:spAutoFit/>
          </a:bodyPr>
          <a:lstStyle/>
          <a:p>
            <a:pPr algn="l">
              <a:lnSpc>
                <a:spcPct val="115000"/>
              </a:lnSpc>
            </a:pPr>
            <a:r>
              <a:rPr sz="1461" b="1" i="0">
                <a:solidFill>
                  <a:srgbClr val="0E2A47"/>
                </a:solidFill>
                <a:latin typeface="Georgia"/>
                <a:ea typeface="Georgia"/>
                <a:cs typeface="Georgia"/>
              </a:rPr>
              <a:t>DDP is quoted at 18.00 with the seller paying duty, so cost is 15.30 and contribution 2.70. FOB is quoted at 15.60 with seller cost only 12.70, so contribution is 2.90 — but the buyer landed cost rises to about 18.20. CIF at 16.80 sits in between: 2.50 to the seller, about 17.80 to the buyer, the cheapest landed cost of the three.</a:t>
            </a:r>
          </a:p>
        </p:txBody>
      </p:sp>
      <p:sp>
        <p:nvSpPr>
          <p:cNvPr id="10" name="TextBox 9"/>
          <p:cNvSpPr txBox="1"/>
          <p:nvPr/>
        </p:nvSpPr>
        <p:spPr>
          <a:xfrm>
            <a:off x="762000" y="1390650"/>
            <a:ext cx="10668000" cy="209550"/>
          </a:xfrm>
          <a:prstGeom prst="rect">
            <a:avLst/>
          </a:prstGeom>
          <a:noFill/>
        </p:spPr>
        <p:txBody>
          <a:bodyPr wrap="square" lIns="0" rIns="0" tIns="0" bIns="0" anchor="t">
            <a:spAutoFit/>
          </a:bodyPr>
          <a:lstStyle/>
          <a:p>
            <a:pPr algn="l">
              <a:lnSpc>
                <a:spcPct val="110000"/>
              </a:lnSpc>
            </a:pPr>
            <a:r>
              <a:rPr sz="1223" b="0" i="0">
                <a:solidFill>
                  <a:srgbClr val="1B4F9C"/>
                </a:solidFill>
                <a:latin typeface="微软雅黑"/>
                <a:ea typeface="微软雅黑"/>
                <a:cs typeface="微软雅黑"/>
              </a:rPr>
              <a:t>DDP 报 18.00，因卖家承担关税，成本 15.30，贡献 2.70。FOB 报 15.60，卖家成本仅 12.70，贡献 2.90，但买家到岸成本升到约 18.20。CIF 报 16.80 居中：卖家 2.50，买家约 17.80，是到岸最便宜的方案。</a:t>
            </a:r>
          </a:p>
        </p:txBody>
      </p:sp>
      <p:graphicFrame>
        <p:nvGraphicFramePr>
          <p:cNvPr id="11" name="Table 10"/>
          <p:cNvGraphicFramePr>
            <a:graphicFrameLocks noGrp="1"/>
          </p:cNvGraphicFramePr>
          <p:nvPr/>
        </p:nvGraphicFramePr>
        <p:xfrm>
          <a:off x="762000" y="1809750"/>
          <a:ext cx="10668000" cy="2207895"/>
        </p:xfrm>
        <a:graphic>
          <a:graphicData uri="http://schemas.openxmlformats.org/drawingml/2006/table">
            <a:tbl>
              <a:tblPr>
                <a:tableStyleId>{5C22544A-7EE6-4342-B048-85BDC9FD1C3A}</a:tableStyleId>
              </a:tblPr>
              <a:tblGrid>
                <a:gridCol w="2667000"/>
                <a:gridCol w="3238500"/>
                <a:gridCol w="2476500"/>
                <a:gridCol w="2286000"/>
              </a:tblGrid>
              <a:tr h="395097">
                <a:tc>
                  <a:txBody>
                    <a:bodyPr wrap="square"/>
                    <a:lstStyle/>
                    <a:p>
                      <a:r>
                        <a:rPr sz="1102" b="1">
                          <a:solidFill>
                            <a:srgbClr val="FFFFFF"/>
                          </a:solidFill>
                          <a:latin typeface="Arial"/>
                          <a:ea typeface="Arial"/>
                          <a:cs typeface="Arial"/>
                        </a:rPr>
                        <a:t>Scheme 方案</a:t>
                      </a:r>
                    </a:p>
                    <a:p>
                      <a:r>
                        <a:rPr sz="940">
                          <a:solidFill>
                            <a:srgbClr val="9DB6D6"/>
                          </a:solidFill>
                          <a:latin typeface="微软雅黑"/>
                          <a:ea typeface="微软雅黑"/>
                          <a:cs typeface="微软雅黑"/>
                        </a:rPr>
                        <a:t>方案</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Seller arithmetic 卖家算式</a:t>
                      </a:r>
                    </a:p>
                    <a:p>
                      <a:r>
                        <a:rPr sz="940">
                          <a:solidFill>
                            <a:srgbClr val="9DB6D6"/>
                          </a:solidFill>
                          <a:latin typeface="微软雅黑"/>
                          <a:ea typeface="微软雅黑"/>
                          <a:cs typeface="微软雅黑"/>
                        </a:rPr>
                        <a:t>卖家算式</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Seller contribution 卖家贡献</a:t>
                      </a:r>
                    </a:p>
                    <a:p>
                      <a:r>
                        <a:rPr sz="940">
                          <a:solidFill>
                            <a:srgbClr val="9DB6D6"/>
                          </a:solidFill>
                          <a:latin typeface="微软雅黑"/>
                          <a:ea typeface="微软雅黑"/>
                          <a:cs typeface="微软雅黑"/>
                        </a:rPr>
                        <a:t>卖家贡献</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Buyer landed 买家到岸</a:t>
                      </a:r>
                    </a:p>
                    <a:p>
                      <a:r>
                        <a:rPr sz="940">
                          <a:solidFill>
                            <a:srgbClr val="9DB6D6"/>
                          </a:solidFill>
                          <a:latin typeface="微软雅黑"/>
                          <a:ea typeface="微软雅黑"/>
                          <a:cs typeface="微软雅黑"/>
                        </a:rPr>
                        <a:t>买家到岸</a:t>
                      </a:r>
                    </a:p>
                  </a:txBody>
                  <a:tcPr marL="95250" marR="95250" marT="38100" marB="38100" anchor="ctr">
                    <a:solidFill>
                      <a:srgbClr val="0E2A47"/>
                    </a:solidFill>
                  </a:tcPr>
                </a:tc>
              </a:tr>
              <a:tr h="604266">
                <a:tc>
                  <a:txBody>
                    <a:bodyPr wrap="square"/>
                    <a:lstStyle/>
                    <a:p>
                      <a:pPr algn="l"/>
                      <a:r>
                        <a:rPr sz="1206" b="1">
                          <a:solidFill>
                            <a:srgbClr val="0E2A47"/>
                          </a:solidFill>
                          <a:latin typeface="Arial"/>
                          <a:ea typeface="Arial"/>
                          <a:cs typeface="Arial"/>
                        </a:rPr>
                        <a:t>DDP</a:t>
                      </a:r>
                    </a:p>
                    <a:p>
                      <a:pPr algn="l"/>
                      <a:r>
                        <a:rPr sz="1031">
                          <a:solidFill>
                            <a:srgbClr val="46586D"/>
                          </a:solidFill>
                          <a:latin typeface="微软雅黑"/>
                          <a:ea typeface="微软雅黑"/>
                          <a:cs typeface="微软雅黑"/>
                        </a:rPr>
                        <a:t>DDP</a:t>
                      </a:r>
                    </a:p>
                  </a:txBody>
                  <a:tcPr marL="95250" marR="95250" marT="28575" marB="28575" anchor="ctr">
                    <a:solidFill>
                      <a:srgbClr val="FFFFFF"/>
                    </a:solidFill>
                  </a:tcPr>
                </a:tc>
                <a:tc>
                  <a:txBody>
                    <a:bodyPr wrap="square"/>
                    <a:lstStyle/>
                    <a:p>
                      <a:pPr algn="l"/>
                      <a:r>
                        <a:rPr sz="1206" b="0">
                          <a:solidFill>
                            <a:srgbClr val="12202E"/>
                          </a:solidFill>
                          <a:latin typeface="Arial"/>
                          <a:ea typeface="Arial"/>
                          <a:cs typeface="Arial"/>
                        </a:rPr>
                        <a:t>18.00 − 15.30</a:t>
                      </a:r>
                    </a:p>
                    <a:p>
                      <a:pPr algn="l"/>
                      <a:r>
                        <a:rPr sz="1031">
                          <a:solidFill>
                            <a:srgbClr val="46586D"/>
                          </a:solidFill>
                          <a:latin typeface="微软雅黑"/>
                          <a:ea typeface="微软雅黑"/>
                          <a:cs typeface="微软雅黑"/>
                        </a:rPr>
                        <a:t>18.00 − 15.30</a:t>
                      </a:r>
                    </a:p>
                  </a:txBody>
                  <a:tcPr marL="95250" marR="95250" marT="28575" marB="28575" anchor="ctr">
                    <a:solidFill>
                      <a:srgbClr val="FFFFFF"/>
                    </a:solidFill>
                  </a:tcPr>
                </a:tc>
                <a:tc>
                  <a:txBody>
                    <a:bodyPr wrap="square"/>
                    <a:lstStyle/>
                    <a:p>
                      <a:pPr algn="r"/>
                      <a:r>
                        <a:rPr sz="1206" b="0">
                          <a:solidFill>
                            <a:srgbClr val="12202E"/>
                          </a:solidFill>
                          <a:latin typeface="Arial"/>
                          <a:ea typeface="Arial"/>
                          <a:cs typeface="Arial"/>
                        </a:rPr>
                        <a:t>2.70</a:t>
                      </a:r>
                    </a:p>
                    <a:p>
                      <a:pPr algn="r"/>
                      <a:r>
                        <a:rPr sz="1031">
                          <a:solidFill>
                            <a:srgbClr val="46586D"/>
                          </a:solidFill>
                          <a:latin typeface="微软雅黑"/>
                          <a:ea typeface="微软雅黑"/>
                          <a:cs typeface="微软雅黑"/>
                        </a:rPr>
                        <a:t>2.70</a:t>
                      </a:r>
                    </a:p>
                  </a:txBody>
                  <a:tcPr marL="95250" marR="95250" marT="28575" marB="28575" anchor="ctr">
                    <a:solidFill>
                      <a:srgbClr val="FFFFFF"/>
                    </a:solidFill>
                  </a:tcPr>
                </a:tc>
                <a:tc>
                  <a:txBody>
                    <a:bodyPr wrap="square"/>
                    <a:lstStyle/>
                    <a:p>
                      <a:pPr algn="r"/>
                      <a:r>
                        <a:rPr sz="1206" b="0">
                          <a:solidFill>
                            <a:srgbClr val="12202E"/>
                          </a:solidFill>
                          <a:latin typeface="Arial"/>
                          <a:ea typeface="Arial"/>
                          <a:cs typeface="Arial"/>
                        </a:rPr>
                        <a:t>18.00</a:t>
                      </a:r>
                    </a:p>
                    <a:p>
                      <a:pPr algn="r"/>
                      <a:r>
                        <a:rPr sz="1031">
                          <a:solidFill>
                            <a:srgbClr val="46586D"/>
                          </a:solidFill>
                          <a:latin typeface="微软雅黑"/>
                          <a:ea typeface="微软雅黑"/>
                          <a:cs typeface="微软雅黑"/>
                        </a:rPr>
                        <a:t>18.00</a:t>
                      </a:r>
                    </a:p>
                  </a:txBody>
                  <a:tcPr marL="95250" marR="95250" marT="28575" marB="28575" anchor="ctr">
                    <a:solidFill>
                      <a:srgbClr val="FFFFFF"/>
                    </a:solidFill>
                  </a:tcPr>
                </a:tc>
              </a:tr>
              <a:tr h="604266">
                <a:tc>
                  <a:txBody>
                    <a:bodyPr wrap="square"/>
                    <a:lstStyle/>
                    <a:p>
                      <a:pPr algn="l"/>
                      <a:r>
                        <a:rPr sz="1206" b="1">
                          <a:solidFill>
                            <a:srgbClr val="0E2A47"/>
                          </a:solidFill>
                          <a:latin typeface="Arial"/>
                          <a:ea typeface="Arial"/>
                          <a:cs typeface="Arial"/>
                        </a:rPr>
                        <a:t>CIF</a:t>
                      </a:r>
                    </a:p>
                    <a:p>
                      <a:pPr algn="l"/>
                      <a:r>
                        <a:rPr sz="1031">
                          <a:solidFill>
                            <a:srgbClr val="46586D"/>
                          </a:solidFill>
                          <a:latin typeface="微软雅黑"/>
                          <a:ea typeface="微软雅黑"/>
                          <a:cs typeface="微软雅黑"/>
                        </a:rPr>
                        <a:t>CIF</a:t>
                      </a:r>
                    </a:p>
                  </a:txBody>
                  <a:tcPr marL="95250" marR="95250" marT="28575" marB="28575" anchor="ctr">
                    <a:solidFill>
                      <a:srgbClr val="F5F8FC"/>
                    </a:solidFill>
                  </a:tcPr>
                </a:tc>
                <a:tc>
                  <a:txBody>
                    <a:bodyPr wrap="square"/>
                    <a:lstStyle/>
                    <a:p>
                      <a:pPr algn="l"/>
                      <a:r>
                        <a:rPr sz="1206" b="0">
                          <a:solidFill>
                            <a:srgbClr val="12202E"/>
                          </a:solidFill>
                          <a:latin typeface="Arial"/>
                          <a:ea typeface="Arial"/>
                          <a:cs typeface="Arial"/>
                        </a:rPr>
                        <a:t>16.80 − 14.30</a:t>
                      </a:r>
                    </a:p>
                    <a:p>
                      <a:pPr algn="l"/>
                      <a:r>
                        <a:rPr sz="1031">
                          <a:solidFill>
                            <a:srgbClr val="46586D"/>
                          </a:solidFill>
                          <a:latin typeface="微软雅黑"/>
                          <a:ea typeface="微软雅黑"/>
                          <a:cs typeface="微软雅黑"/>
                        </a:rPr>
                        <a:t>16.80 − 14.30</a:t>
                      </a:r>
                    </a:p>
                  </a:txBody>
                  <a:tcPr marL="95250" marR="95250" marT="28575" marB="28575" anchor="ctr">
                    <a:solidFill>
                      <a:srgbClr val="F5F8FC"/>
                    </a:solidFill>
                  </a:tcPr>
                </a:tc>
                <a:tc>
                  <a:txBody>
                    <a:bodyPr wrap="square"/>
                    <a:lstStyle/>
                    <a:p>
                      <a:pPr algn="r"/>
                      <a:r>
                        <a:rPr sz="1206" b="0">
                          <a:solidFill>
                            <a:srgbClr val="12202E"/>
                          </a:solidFill>
                          <a:latin typeface="Arial"/>
                          <a:ea typeface="Arial"/>
                          <a:cs typeface="Arial"/>
                        </a:rPr>
                        <a:t>2.50</a:t>
                      </a:r>
                    </a:p>
                    <a:p>
                      <a:pPr algn="r"/>
                      <a:r>
                        <a:rPr sz="1031">
                          <a:solidFill>
                            <a:srgbClr val="46586D"/>
                          </a:solidFill>
                          <a:latin typeface="微软雅黑"/>
                          <a:ea typeface="微软雅黑"/>
                          <a:cs typeface="微软雅黑"/>
                        </a:rPr>
                        <a:t>2.50</a:t>
                      </a:r>
                    </a:p>
                  </a:txBody>
                  <a:tcPr marL="95250" marR="95250" marT="28575" marB="28575" anchor="ctr">
                    <a:solidFill>
                      <a:srgbClr val="F5F8FC"/>
                    </a:solidFill>
                  </a:tcPr>
                </a:tc>
                <a:tc>
                  <a:txBody>
                    <a:bodyPr wrap="square"/>
                    <a:lstStyle/>
                    <a:p>
                      <a:pPr algn="r"/>
                      <a:r>
                        <a:rPr sz="1206" b="0">
                          <a:solidFill>
                            <a:srgbClr val="12202E"/>
                          </a:solidFill>
                          <a:latin typeface="Arial"/>
                          <a:ea typeface="Arial"/>
                          <a:cs typeface="Arial"/>
                        </a:rPr>
                        <a:t>17.80</a:t>
                      </a:r>
                    </a:p>
                    <a:p>
                      <a:pPr algn="r"/>
                      <a:r>
                        <a:rPr sz="1031">
                          <a:solidFill>
                            <a:srgbClr val="46586D"/>
                          </a:solidFill>
                          <a:latin typeface="微软雅黑"/>
                          <a:ea typeface="微软雅黑"/>
                          <a:cs typeface="微软雅黑"/>
                        </a:rPr>
                        <a:t>17.80</a:t>
                      </a:r>
                    </a:p>
                  </a:txBody>
                  <a:tcPr marL="95250" marR="95250" marT="28575" marB="28575" anchor="ctr">
                    <a:solidFill>
                      <a:srgbClr val="F5F8FC"/>
                    </a:solidFill>
                  </a:tcPr>
                </a:tc>
              </a:tr>
              <a:tr h="604266">
                <a:tc>
                  <a:txBody>
                    <a:bodyPr wrap="square"/>
                    <a:lstStyle/>
                    <a:p>
                      <a:pPr algn="l"/>
                      <a:r>
                        <a:rPr sz="1206" b="1">
                          <a:solidFill>
                            <a:srgbClr val="0E2A47"/>
                          </a:solidFill>
                          <a:latin typeface="Arial"/>
                          <a:ea typeface="Arial"/>
                          <a:cs typeface="Arial"/>
                        </a:rPr>
                        <a:t>FOB</a:t>
                      </a:r>
                    </a:p>
                    <a:p>
                      <a:pPr algn="l"/>
                      <a:r>
                        <a:rPr sz="1031">
                          <a:solidFill>
                            <a:srgbClr val="46586D"/>
                          </a:solidFill>
                          <a:latin typeface="微软雅黑"/>
                          <a:ea typeface="微软雅黑"/>
                          <a:cs typeface="微软雅黑"/>
                        </a:rPr>
                        <a:t>FOB</a:t>
                      </a:r>
                    </a:p>
                  </a:txBody>
                  <a:tcPr marL="95250" marR="95250" marT="28575" marB="28575" anchor="ctr">
                    <a:solidFill>
                      <a:srgbClr val="FFFFFF"/>
                    </a:solidFill>
                  </a:tcPr>
                </a:tc>
                <a:tc>
                  <a:txBody>
                    <a:bodyPr wrap="square"/>
                    <a:lstStyle/>
                    <a:p>
                      <a:pPr algn="l"/>
                      <a:r>
                        <a:rPr sz="1206" b="0">
                          <a:solidFill>
                            <a:srgbClr val="12202E"/>
                          </a:solidFill>
                          <a:latin typeface="Arial"/>
                          <a:ea typeface="Arial"/>
                          <a:cs typeface="Arial"/>
                        </a:rPr>
                        <a:t>15.60 − 12.70</a:t>
                      </a:r>
                    </a:p>
                    <a:p>
                      <a:pPr algn="l"/>
                      <a:r>
                        <a:rPr sz="1031">
                          <a:solidFill>
                            <a:srgbClr val="46586D"/>
                          </a:solidFill>
                          <a:latin typeface="微软雅黑"/>
                          <a:ea typeface="微软雅黑"/>
                          <a:cs typeface="微软雅黑"/>
                        </a:rPr>
                        <a:t>15.60 − 12.70</a:t>
                      </a:r>
                    </a:p>
                  </a:txBody>
                  <a:tcPr marL="95250" marR="95250" marT="28575" marB="28575" anchor="ctr">
                    <a:solidFill>
                      <a:srgbClr val="FFFFFF"/>
                    </a:solidFill>
                  </a:tcPr>
                </a:tc>
                <a:tc>
                  <a:txBody>
                    <a:bodyPr wrap="square"/>
                    <a:lstStyle/>
                    <a:p>
                      <a:pPr algn="r"/>
                      <a:r>
                        <a:rPr sz="1206" b="0">
                          <a:solidFill>
                            <a:srgbClr val="12202E"/>
                          </a:solidFill>
                          <a:latin typeface="Arial"/>
                          <a:ea typeface="Arial"/>
                          <a:cs typeface="Arial"/>
                        </a:rPr>
                        <a:t>2.90</a:t>
                      </a:r>
                    </a:p>
                    <a:p>
                      <a:pPr algn="r"/>
                      <a:r>
                        <a:rPr sz="1031">
                          <a:solidFill>
                            <a:srgbClr val="46586D"/>
                          </a:solidFill>
                          <a:latin typeface="微软雅黑"/>
                          <a:ea typeface="微软雅黑"/>
                          <a:cs typeface="微软雅黑"/>
                        </a:rPr>
                        <a:t>2.90</a:t>
                      </a:r>
                    </a:p>
                  </a:txBody>
                  <a:tcPr marL="95250" marR="95250" marT="28575" marB="28575" anchor="ctr">
                    <a:solidFill>
                      <a:srgbClr val="FFFFFF"/>
                    </a:solidFill>
                  </a:tcPr>
                </a:tc>
                <a:tc>
                  <a:txBody>
                    <a:bodyPr wrap="square"/>
                    <a:lstStyle/>
                    <a:p>
                      <a:pPr algn="r"/>
                      <a:r>
                        <a:rPr sz="1206" b="0">
                          <a:solidFill>
                            <a:srgbClr val="12202E"/>
                          </a:solidFill>
                          <a:latin typeface="Arial"/>
                          <a:ea typeface="Arial"/>
                          <a:cs typeface="Arial"/>
                        </a:rPr>
                        <a:t>≈ 18.20</a:t>
                      </a:r>
                    </a:p>
                    <a:p>
                      <a:pPr algn="r"/>
                      <a:r>
                        <a:rPr sz="1031">
                          <a:solidFill>
                            <a:srgbClr val="46586D"/>
                          </a:solidFill>
                          <a:latin typeface="微软雅黑"/>
                          <a:ea typeface="微软雅黑"/>
                          <a:cs typeface="微软雅黑"/>
                        </a:rPr>
                        <a:t>约 18.20</a:t>
                      </a:r>
                    </a:p>
                  </a:txBody>
                  <a:tcPr marL="95250" marR="95250" marT="28575" marB="28575" anchor="ctr">
                    <a:solidFill>
                      <a:srgbClr val="FFFFFF"/>
                    </a:solidFill>
                  </a:tcPr>
                </a:tc>
              </a:tr>
            </a:tbl>
          </a:graphicData>
        </a:graphic>
      </p:graphicFrame>
      <p:sp>
        <p:nvSpPr>
          <p:cNvPr id="12" name="Rounded Rectangle 11"/>
          <p:cNvSpPr/>
          <p:nvPr/>
        </p:nvSpPr>
        <p:spPr>
          <a:xfrm>
            <a:off x="762000" y="4133849"/>
            <a:ext cx="5143500" cy="1866899"/>
          </a:xfrm>
          <a:prstGeom prst="roundRect">
            <a:avLst>
              <a:gd name="adj" fmla="val 4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90599" y="4248150"/>
            <a:ext cx="4667250" cy="190500"/>
          </a:xfrm>
          <a:prstGeom prst="rect">
            <a:avLst/>
          </a:prstGeom>
          <a:noFill/>
        </p:spPr>
        <p:txBody>
          <a:bodyPr wrap="square" lIns="0" rIns="0" tIns="0" bIns="0" anchor="t">
            <a:spAutoFit/>
          </a:bodyPr>
          <a:lstStyle/>
          <a:p>
            <a:pPr algn="l">
              <a:lnSpc>
                <a:spcPct val="100000"/>
              </a:lnSpc>
            </a:pPr>
            <a:r>
              <a:rPr sz="1090" b="1" i="0">
                <a:solidFill>
                  <a:srgbClr val="B04A45"/>
                </a:solidFill>
                <a:latin typeface="Arial"/>
                <a:ea typeface="Arial"/>
                <a:cs typeface="Arial"/>
              </a:rPr>
              <a:t>WHY THE RANKINGS REVERSE  ·  为什么排序相反</a:t>
            </a:r>
          </a:p>
        </p:txBody>
      </p:sp>
      <p:sp>
        <p:nvSpPr>
          <p:cNvPr id="14" name="Oval 13"/>
          <p:cNvSpPr/>
          <p:nvPr/>
        </p:nvSpPr>
        <p:spPr>
          <a:xfrm>
            <a:off x="1000125" y="4578050"/>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143000" y="4514850"/>
            <a:ext cx="4514850" cy="433389"/>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The seller ranks by contribution and prefers FOB; the buyer ranks by landed cost and prefers CIF.</a:t>
            </a:r>
          </a:p>
        </p:txBody>
      </p:sp>
      <p:sp>
        <p:nvSpPr>
          <p:cNvPr id="16" name="TextBox 15"/>
          <p:cNvSpPr txBox="1"/>
          <p:nvPr/>
        </p:nvSpPr>
        <p:spPr>
          <a:xfrm>
            <a:off x="1143000" y="4896682"/>
            <a:ext cx="4514850" cy="227380"/>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卖家按贡献排序偏好 FOB；买家按到岸成本排序偏好 CIF。</a:t>
            </a:r>
          </a:p>
        </p:txBody>
      </p:sp>
      <p:sp>
        <p:nvSpPr>
          <p:cNvPr id="17" name="Oval 16"/>
          <p:cNvSpPr/>
          <p:nvPr/>
        </p:nvSpPr>
        <p:spPr>
          <a:xfrm>
            <a:off x="1000125" y="5264575"/>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143000" y="5201375"/>
            <a:ext cx="4514850" cy="235744"/>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Both rankings are correct inside their own arithmetic.</a:t>
            </a:r>
          </a:p>
        </p:txBody>
      </p:sp>
      <p:sp>
        <p:nvSpPr>
          <p:cNvPr id="19" name="TextBox 18"/>
          <p:cNvSpPr txBox="1"/>
          <p:nvPr/>
        </p:nvSpPr>
        <p:spPr>
          <a:xfrm>
            <a:off x="1143000" y="5397053"/>
            <a:ext cx="4514850" cy="227380"/>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两个排序在各自的算术里都是对的。</a:t>
            </a:r>
          </a:p>
        </p:txBody>
      </p:sp>
      <p:sp>
        <p:nvSpPr>
          <p:cNvPr id="20" name="Rounded Rectangle 19"/>
          <p:cNvSpPr/>
          <p:nvPr/>
        </p:nvSpPr>
        <p:spPr>
          <a:xfrm>
            <a:off x="6286500" y="4133849"/>
            <a:ext cx="5143500" cy="1866899"/>
          </a:xfrm>
          <a:prstGeom prst="roundRect">
            <a:avLst>
              <a:gd name="adj" fmla="val 4000"/>
            </a:avLst>
          </a:prstGeom>
          <a:solidFill>
            <a:srgbClr val="E9F0FA"/>
          </a:solidFill>
          <a:ln w="12700">
            <a:solidFill>
              <a:srgbClr val="3D7BD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515100" y="4248150"/>
            <a:ext cx="4667250" cy="190500"/>
          </a:xfrm>
          <a:prstGeom prst="rect">
            <a:avLst/>
          </a:prstGeom>
          <a:noFill/>
        </p:spPr>
        <p:txBody>
          <a:bodyPr wrap="square" lIns="0" rIns="0" tIns="0" bIns="0" anchor="t">
            <a:spAutoFit/>
          </a:bodyPr>
          <a:lstStyle/>
          <a:p>
            <a:pPr algn="l">
              <a:lnSpc>
                <a:spcPct val="100000"/>
              </a:lnSpc>
            </a:pPr>
            <a:r>
              <a:rPr sz="1090" b="1" i="0">
                <a:solidFill>
                  <a:srgbClr val="2E7D5B"/>
                </a:solidFill>
                <a:latin typeface="Arial"/>
                <a:ea typeface="Arial"/>
                <a:cs typeface="Arial"/>
              </a:rPr>
              <a:t>WHAT TO PUT IN THE QUOTATION  ·  报价里要写什么</a:t>
            </a:r>
          </a:p>
        </p:txBody>
      </p:sp>
      <p:sp>
        <p:nvSpPr>
          <p:cNvPr id="22" name="Oval 21"/>
          <p:cNvSpPr/>
          <p:nvPr/>
        </p:nvSpPr>
        <p:spPr>
          <a:xfrm>
            <a:off x="6524625" y="4578050"/>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667500" y="4514850"/>
            <a:ext cx="4514850" cy="433389"/>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Quote all schemes on the same five columns, then compare seller contribution and buyer landed cost together.</a:t>
            </a:r>
          </a:p>
        </p:txBody>
      </p:sp>
      <p:sp>
        <p:nvSpPr>
          <p:cNvPr id="24" name="TextBox 23"/>
          <p:cNvSpPr txBox="1"/>
          <p:nvPr/>
        </p:nvSpPr>
        <p:spPr>
          <a:xfrm>
            <a:off x="6667500" y="4896682"/>
            <a:ext cx="4514850" cy="416661"/>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所有方案都按同样五列报价，然后同时比较卖家的贡献与买家的到岸成本。</a:t>
            </a:r>
          </a:p>
        </p:txBody>
      </p:sp>
      <p:sp>
        <p:nvSpPr>
          <p:cNvPr id="25" name="Oval 24"/>
          <p:cNvSpPr/>
          <p:nvPr/>
        </p:nvSpPr>
        <p:spPr>
          <a:xfrm>
            <a:off x="6524625" y="5445444"/>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6667500" y="5382243"/>
            <a:ext cx="4514850" cy="235744"/>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A price without the other four columns cannot be compared at all.</a:t>
            </a:r>
          </a:p>
        </p:txBody>
      </p:sp>
      <p:sp>
        <p:nvSpPr>
          <p:cNvPr id="27" name="TextBox 26"/>
          <p:cNvSpPr txBox="1"/>
          <p:nvPr/>
        </p:nvSpPr>
        <p:spPr>
          <a:xfrm>
            <a:off x="6667500" y="5577922"/>
            <a:ext cx="4514850" cy="227380"/>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没有另外四列的价格根本无法比较。</a:t>
            </a:r>
          </a:p>
        </p:txBody>
      </p:sp>
      <p:sp>
        <p:nvSpPr>
          <p:cNvPr id="28" name="Rectangle 27"/>
          <p:cNvSpPr/>
          <p:nvPr/>
        </p:nvSpPr>
        <p:spPr>
          <a:xfrm>
            <a:off x="762000" y="6076950"/>
            <a:ext cx="38100" cy="438150"/>
          </a:xfrm>
          <a:prstGeom prst="rect">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800100" y="6076950"/>
            <a:ext cx="10629900" cy="438150"/>
          </a:xfrm>
          <a:prstGeom prst="rect">
            <a:avLst/>
          </a:prstGeom>
          <a:solidFill>
            <a:srgbClr val="E9F0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952500" y="6153150"/>
            <a:ext cx="10287000" cy="190500"/>
          </a:xfrm>
          <a:prstGeom prst="rect">
            <a:avLst/>
          </a:prstGeom>
          <a:noFill/>
        </p:spPr>
        <p:txBody>
          <a:bodyPr wrap="square" lIns="0" rIns="0" tIns="0" bIns="0" anchor="t">
            <a:spAutoFit/>
          </a:bodyPr>
          <a:lstStyle/>
          <a:p>
            <a:pPr algn="l">
              <a:lnSpc>
                <a:spcPct val="115000"/>
              </a:lnSpc>
            </a:pPr>
            <a:r>
              <a:rPr sz="1334" b="1" i="0">
                <a:solidFill>
                  <a:srgbClr val="0E2A47"/>
                </a:solidFill>
                <a:latin typeface="Arial"/>
                <a:ea typeface="Arial"/>
                <a:cs typeface="Arial"/>
              </a:rPr>
              <a:t>The negotiation is about which cost and which risk each side carries, not about who is more reasonable.</a:t>
            </a:r>
          </a:p>
        </p:txBody>
      </p:sp>
      <p:sp>
        <p:nvSpPr>
          <p:cNvPr id="31" name="TextBox 30"/>
          <p:cNvSpPr txBox="1"/>
          <p:nvPr/>
        </p:nvSpPr>
        <p:spPr>
          <a:xfrm>
            <a:off x="952500" y="6381750"/>
            <a:ext cx="10287000" cy="171450"/>
          </a:xfrm>
          <a:prstGeom prst="rect">
            <a:avLst/>
          </a:prstGeom>
          <a:noFill/>
        </p:spPr>
        <p:txBody>
          <a:bodyPr wrap="square" lIns="0" rIns="0" tIns="0" bIns="0" anchor="t">
            <a:spAutoFit/>
          </a:bodyPr>
          <a:lstStyle/>
          <a:p>
            <a:pPr algn="l">
              <a:lnSpc>
                <a:spcPct val="115000"/>
              </a:lnSpc>
            </a:pPr>
            <a:r>
              <a:rPr sz="1200" b="0" i="0">
                <a:solidFill>
                  <a:srgbClr val="46586D"/>
                </a:solidFill>
                <a:latin typeface="微软雅黑"/>
                <a:ea typeface="微软雅黑"/>
                <a:cs typeface="微软雅黑"/>
              </a:rPr>
              <a:t>这个例子的教训：谈判争的是谁承担哪项成本与哪项风险，而不是谁更有道理。</a:t>
            </a:r>
          </a:p>
        </p:txBody>
      </p:sp>
      <p:sp>
        <p:nvSpPr>
          <p:cNvPr id="32" name="TextBox 31"/>
          <p:cNvSpPr txBox="1"/>
          <p:nvPr/>
        </p:nvSpPr>
        <p:spPr>
          <a:xfrm>
            <a:off x="762000" y="6572250"/>
            <a:ext cx="7620000" cy="152400"/>
          </a:xfrm>
          <a:prstGeom prst="rect">
            <a:avLst/>
          </a:prstGeom>
          <a:noFill/>
        </p:spPr>
        <p:txBody>
          <a:bodyPr wrap="square" lIns="0" rIns="0" tIns="0" bIns="0" anchor="t">
            <a:spAutoFit/>
          </a:bodyPr>
          <a:lstStyle/>
          <a:p>
            <a:pPr algn="l">
              <a:lnSpc>
                <a:spcPct val="100000"/>
              </a:lnSpc>
            </a:pPr>
            <a:r>
              <a:rPr sz="1102" b="0" i="0">
                <a:solidFill>
                  <a:srgbClr val="8695A8"/>
                </a:solidFill>
                <a:latin typeface="Arial"/>
                <a:ea typeface="Arial"/>
                <a:cs typeface="Arial"/>
              </a:rPr>
              <a:t>Cross-border Ecommerce  ·  Lesson 17  ·  跨境电商概论</a:t>
            </a:r>
          </a:p>
        </p:txBody>
      </p:sp>
      <p:sp>
        <p:nvSpPr>
          <p:cNvPr id="33" name="TextBox 32"/>
          <p:cNvSpPr txBox="1"/>
          <p:nvPr/>
        </p:nvSpPr>
        <p:spPr>
          <a:xfrm>
            <a:off x="9525000" y="6572250"/>
            <a:ext cx="1905000" cy="152400"/>
          </a:xfrm>
          <a:prstGeom prst="rect">
            <a:avLst/>
          </a:prstGeom>
          <a:noFill/>
        </p:spPr>
        <p:txBody>
          <a:bodyPr wrap="square" lIns="0" rIns="0" tIns="0" bIns="0" anchor="t">
            <a:spAutoFit/>
          </a:bodyPr>
          <a:lstStyle/>
          <a:p>
            <a:pPr algn="r">
              <a:lnSpc>
                <a:spcPct val="100000"/>
              </a:lnSpc>
            </a:pPr>
            <a:r>
              <a:rPr sz="1102" b="1" i="0">
                <a:solidFill>
                  <a:srgbClr val="3D7BD9"/>
                </a:solidFill>
                <a:latin typeface="Arial"/>
                <a:ea typeface="Arial"/>
                <a:cs typeface="Arial"/>
              </a:rPr>
              <a:t>18 / 28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8001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00100"/>
            <a:ext cx="12192000" cy="19050"/>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3850" y="209550"/>
            <a:ext cx="628650" cy="381000"/>
          </a:xfrm>
          <a:prstGeom prst="roundRect">
            <a:avLst>
              <a:gd name="adj" fmla="val 16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323850" y="209550"/>
            <a:ext cx="628650" cy="381000"/>
          </a:xfrm>
          <a:prstGeom prst="rect">
            <a:avLst/>
          </a:prstGeom>
          <a:noFill/>
        </p:spPr>
        <p:txBody>
          <a:bodyPr wrap="none" lIns="0" rIns="0" tIns="0" bIns="0" anchor="ctr">
            <a:spAutoFit/>
          </a:bodyPr>
          <a:lstStyle/>
          <a:p>
            <a:pPr algn="ctr">
              <a:lnSpc>
                <a:spcPct val="100000"/>
              </a:lnSpc>
            </a:pPr>
            <a:r>
              <a:rPr sz="1391" b="1" i="0">
                <a:solidFill>
                  <a:srgbClr val="FFFFFF"/>
                </a:solidFill>
                <a:latin typeface="Arial"/>
                <a:ea typeface="Arial"/>
                <a:cs typeface="Arial"/>
              </a:rPr>
              <a:t>CASE</a:t>
            </a:r>
          </a:p>
        </p:txBody>
      </p:sp>
      <p:sp>
        <p:nvSpPr>
          <p:cNvPr id="6" name="TextBox 5"/>
          <p:cNvSpPr txBox="1"/>
          <p:nvPr/>
        </p:nvSpPr>
        <p:spPr>
          <a:xfrm>
            <a:off x="1085850" y="95250"/>
            <a:ext cx="7962900" cy="342900"/>
          </a:xfrm>
          <a:prstGeom prst="rect">
            <a:avLst/>
          </a:prstGeom>
          <a:noFill/>
        </p:spPr>
        <p:txBody>
          <a:bodyPr wrap="square" lIns="0" rIns="0" tIns="0" bIns="0" anchor="t">
            <a:spAutoFit/>
          </a:bodyPr>
          <a:lstStyle/>
          <a:p>
            <a:pPr algn="l">
              <a:lnSpc>
                <a:spcPct val="105000"/>
              </a:lnSpc>
            </a:pPr>
            <a:r>
              <a:rPr sz="2400" b="1" i="0">
                <a:solidFill>
                  <a:srgbClr val="FFFFFF"/>
                </a:solidFill>
                <a:latin typeface="Georgia"/>
                <a:ea typeface="Georgia"/>
                <a:cs typeface="Georgia"/>
              </a:rPr>
              <a:t>Twenty thousand wall lamps: the set-up</a:t>
            </a:r>
          </a:p>
        </p:txBody>
      </p:sp>
      <p:sp>
        <p:nvSpPr>
          <p:cNvPr id="7" name="TextBox 6"/>
          <p:cNvSpPr txBox="1"/>
          <p:nvPr/>
        </p:nvSpPr>
        <p:spPr>
          <a:xfrm>
            <a:off x="1085850" y="457200"/>
            <a:ext cx="7962900" cy="247649"/>
          </a:xfrm>
          <a:prstGeom prst="rect">
            <a:avLst/>
          </a:prstGeom>
          <a:noFill/>
        </p:spPr>
        <p:txBody>
          <a:bodyPr wrap="square" lIns="0" rIns="0" tIns="0" bIns="0" anchor="t">
            <a:spAutoFit/>
          </a:bodyPr>
          <a:lstStyle/>
          <a:p>
            <a:pPr algn="l">
              <a:lnSpc>
                <a:spcPct val="100000"/>
              </a:lnSpc>
            </a:pPr>
            <a:r>
              <a:rPr sz="1560" b="0" i="0">
                <a:solidFill>
                  <a:srgbClr val="9DB6D6"/>
                </a:solidFill>
                <a:latin typeface="微软雅黑"/>
                <a:ea typeface="微软雅黑"/>
                <a:cs typeface="微软雅黑"/>
              </a:rPr>
              <a:t>案例：两万套壁灯（背景与问题）</a:t>
            </a:r>
          </a:p>
        </p:txBody>
      </p:sp>
      <p:sp>
        <p:nvSpPr>
          <p:cNvPr id="8" name="TextBox 7"/>
          <p:cNvSpPr txBox="1"/>
          <p:nvPr/>
        </p:nvSpPr>
        <p:spPr>
          <a:xfrm>
            <a:off x="8572500" y="266700"/>
            <a:ext cx="3295650" cy="247649"/>
          </a:xfrm>
          <a:prstGeom prst="rect">
            <a:avLst/>
          </a:prstGeom>
          <a:noFill/>
        </p:spPr>
        <p:txBody>
          <a:bodyPr wrap="square" lIns="0" rIns="0" tIns="0" bIns="0" anchor="t">
            <a:spAutoFit/>
          </a:bodyPr>
          <a:lstStyle/>
          <a:p>
            <a:pPr algn="r">
              <a:lnSpc>
                <a:spcPct val="100000"/>
              </a:lnSpc>
            </a:pPr>
            <a:r>
              <a:rPr sz="1218" b="0" i="0">
                <a:solidFill>
                  <a:srgbClr val="7E99BD"/>
                </a:solidFill>
                <a:latin typeface="Arial"/>
                <a:ea typeface="Arial"/>
                <a:cs typeface="Arial"/>
              </a:rPr>
              <a:t>Teaching case  ·  本节素材</a:t>
            </a:r>
          </a:p>
        </p:txBody>
      </p:sp>
      <p:sp>
        <p:nvSpPr>
          <p:cNvPr id="9" name="TextBox 8"/>
          <p:cNvSpPr txBox="1"/>
          <p:nvPr/>
        </p:nvSpPr>
        <p:spPr>
          <a:xfrm>
            <a:off x="762000" y="952500"/>
            <a:ext cx="10668000" cy="228600"/>
          </a:xfrm>
          <a:prstGeom prst="rect">
            <a:avLst/>
          </a:prstGeom>
          <a:noFill/>
        </p:spPr>
        <p:txBody>
          <a:bodyPr wrap="square" lIns="0" rIns="0" tIns="0" bIns="0" anchor="t">
            <a:spAutoFit/>
          </a:bodyPr>
          <a:lstStyle/>
          <a:p>
            <a:pPr algn="l">
              <a:lnSpc>
                <a:spcPct val="112000"/>
              </a:lnSpc>
            </a:pPr>
            <a:r>
              <a:rPr sz="1322" b="1" i="0">
                <a:solidFill>
                  <a:srgbClr val="0E2A47"/>
                </a:solidFill>
                <a:latin typeface="Georgia"/>
                <a:ea typeface="Georgia"/>
                <a:cs typeface="Georgia"/>
              </a:rPr>
              <a:t>Fictional teaching case; the factory, the buyer and all figures are invented and correspond to no real order. Zhongshan lighting factory receives an inquiry: 20,000 guest-room wall lamps, two colour temperatures, custom mounting holes, 45 days delivery, three shipments, quote including freight and duty, 90 days of credit.</a:t>
            </a:r>
          </a:p>
        </p:txBody>
      </p:sp>
      <p:sp>
        <p:nvSpPr>
          <p:cNvPr id="10" name="TextBox 9"/>
          <p:cNvSpPr txBox="1"/>
          <p:nvPr/>
        </p:nvSpPr>
        <p:spPr>
          <a:xfrm>
            <a:off x="762000" y="1238250"/>
            <a:ext cx="10668000" cy="209550"/>
          </a:xfrm>
          <a:prstGeom prst="rect">
            <a:avLst/>
          </a:prstGeom>
          <a:noFill/>
        </p:spPr>
        <p:txBody>
          <a:bodyPr wrap="square" lIns="0" rIns="0" tIns="0" bIns="0" anchor="t">
            <a:spAutoFit/>
          </a:bodyPr>
          <a:lstStyle/>
          <a:p>
            <a:pPr algn="l">
              <a:lnSpc>
                <a:spcPct val="110000"/>
              </a:lnSpc>
            </a:pPr>
            <a:r>
              <a:rPr sz="1176" b="0" i="0">
                <a:solidFill>
                  <a:srgbClr val="1B4F9C"/>
                </a:solidFill>
                <a:latin typeface="微软雅黑"/>
                <a:ea typeface="微软雅黑"/>
                <a:cs typeface="微软雅黑"/>
              </a:rPr>
              <a:t>教学虚构案例；工厂、买家与全部数字均为虚构，不对应任何真实订单。中山一家灯具厂收到询盘：2 万套客房壁灯，两种色温，定制安装孔位，45 天交付，分三批出货，报价含运费与关税，账期 90 天。</a:t>
            </a:r>
          </a:p>
        </p:txBody>
      </p:sp>
      <p:sp>
        <p:nvSpPr>
          <p:cNvPr id="11" name="Rounded Rectangle 10"/>
          <p:cNvSpPr/>
          <p:nvPr/>
        </p:nvSpPr>
        <p:spPr>
          <a:xfrm>
            <a:off x="762000" y="1562100"/>
            <a:ext cx="5143500" cy="1714500"/>
          </a:xfrm>
          <a:prstGeom prst="roundRect">
            <a:avLst>
              <a:gd name="adj" fmla="val 4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990599" y="1676400"/>
            <a:ext cx="4667250" cy="190500"/>
          </a:xfrm>
          <a:prstGeom prst="rect">
            <a:avLst/>
          </a:prstGeom>
          <a:noFill/>
        </p:spPr>
        <p:txBody>
          <a:bodyPr wrap="square" lIns="0" rIns="0" tIns="0" bIns="0" anchor="t">
            <a:spAutoFit/>
          </a:bodyPr>
          <a:lstStyle/>
          <a:p>
            <a:pPr algn="l">
              <a:lnSpc>
                <a:spcPct val="100000"/>
              </a:lnSpc>
            </a:pPr>
            <a:r>
              <a:rPr sz="1090" b="1" i="0">
                <a:solidFill>
                  <a:srgbClr val="1B4F9C"/>
                </a:solidFill>
                <a:latin typeface="Arial"/>
                <a:ea typeface="Arial"/>
                <a:cs typeface="Arial"/>
              </a:rPr>
              <a:t>KNOWN COSTS, SIMULATED  ·  已知成本（模拟）</a:t>
            </a:r>
          </a:p>
        </p:txBody>
      </p:sp>
      <p:sp>
        <p:nvSpPr>
          <p:cNvPr id="13" name="Oval 12"/>
          <p:cNvSpPr/>
          <p:nvPr/>
        </p:nvSpPr>
        <p:spPr>
          <a:xfrm>
            <a:off x="1000125" y="2005084"/>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143000" y="1943100"/>
            <a:ext cx="4514850" cy="425787"/>
          </a:xfrm>
          <a:prstGeom prst="rect">
            <a:avLst/>
          </a:prstGeom>
          <a:noFill/>
        </p:spPr>
        <p:txBody>
          <a:bodyPr wrap="square" lIns="0" rIns="0" tIns="0" bIns="0" anchor="t">
            <a:spAutoFit/>
          </a:bodyPr>
          <a:lstStyle/>
          <a:p>
            <a:pPr algn="l">
              <a:lnSpc>
                <a:spcPct val="120000"/>
              </a:lnSpc>
            </a:pPr>
            <a:r>
              <a:rPr sz="1183" b="0" i="0">
                <a:solidFill>
                  <a:srgbClr val="12202E"/>
                </a:solidFill>
                <a:latin typeface="Arial"/>
                <a:ea typeface="Arial"/>
                <a:cs typeface="Arial"/>
              </a:rPr>
              <a:t>Goods and packaging 12.00 a set; domestic transport and customs 0.40.</a:t>
            </a:r>
          </a:p>
        </p:txBody>
      </p:sp>
      <p:sp>
        <p:nvSpPr>
          <p:cNvPr id="15" name="TextBox 14"/>
          <p:cNvSpPr txBox="1"/>
          <p:nvPr/>
        </p:nvSpPr>
        <p:spPr>
          <a:xfrm>
            <a:off x="1143000" y="2317772"/>
            <a:ext cx="4514850" cy="219151"/>
          </a:xfrm>
          <a:prstGeom prst="rect">
            <a:avLst/>
          </a:prstGeom>
          <a:noFill/>
        </p:spPr>
        <p:txBody>
          <a:bodyPr wrap="square" lIns="0" rIns="0" tIns="0" bIns="0" anchor="t">
            <a:spAutoFit/>
          </a:bodyPr>
          <a:lstStyle/>
          <a:p>
            <a:pPr algn="l">
              <a:lnSpc>
                <a:spcPct val="130000"/>
              </a:lnSpc>
            </a:pPr>
            <a:r>
              <a:rPr sz="1056" b="0" i="0">
                <a:solidFill>
                  <a:srgbClr val="46586D"/>
                </a:solidFill>
                <a:latin typeface="微软雅黑"/>
                <a:ea typeface="微软雅黑"/>
                <a:cs typeface="微软雅黑"/>
              </a:rPr>
              <a:t>商品与包装每套 12.00 美元；国内运输与报关 0.40。</a:t>
            </a:r>
          </a:p>
        </p:txBody>
      </p:sp>
      <p:sp>
        <p:nvSpPr>
          <p:cNvPr id="16" name="Oval 15"/>
          <p:cNvSpPr/>
          <p:nvPr/>
        </p:nvSpPr>
        <p:spPr>
          <a:xfrm>
            <a:off x="1000125" y="2657536"/>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143000" y="2595551"/>
            <a:ext cx="4514850" cy="425787"/>
          </a:xfrm>
          <a:prstGeom prst="rect">
            <a:avLst/>
          </a:prstGeom>
          <a:noFill/>
        </p:spPr>
        <p:txBody>
          <a:bodyPr wrap="square" lIns="0" rIns="0" tIns="0" bIns="0" anchor="t">
            <a:spAutoFit/>
          </a:bodyPr>
          <a:lstStyle/>
          <a:p>
            <a:pPr algn="l">
              <a:lnSpc>
                <a:spcPct val="120000"/>
              </a:lnSpc>
            </a:pPr>
            <a:r>
              <a:rPr sz="1183" b="0" i="0">
                <a:solidFill>
                  <a:srgbClr val="12202E"/>
                </a:solidFill>
                <a:latin typeface="Arial"/>
                <a:ea typeface="Arial"/>
                <a:cs typeface="Arial"/>
              </a:rPr>
              <a:t>International freight and insurance 1.60; duty 1.00 where the seller bears it.</a:t>
            </a:r>
          </a:p>
        </p:txBody>
      </p:sp>
      <p:sp>
        <p:nvSpPr>
          <p:cNvPr id="18" name="TextBox 17"/>
          <p:cNvSpPr txBox="1"/>
          <p:nvPr/>
        </p:nvSpPr>
        <p:spPr>
          <a:xfrm>
            <a:off x="1143000" y="2970224"/>
            <a:ext cx="4514850" cy="219151"/>
          </a:xfrm>
          <a:prstGeom prst="rect">
            <a:avLst/>
          </a:prstGeom>
          <a:noFill/>
        </p:spPr>
        <p:txBody>
          <a:bodyPr wrap="square" lIns="0" rIns="0" tIns="0" bIns="0" anchor="t">
            <a:spAutoFit/>
          </a:bodyPr>
          <a:lstStyle/>
          <a:p>
            <a:pPr algn="l">
              <a:lnSpc>
                <a:spcPct val="130000"/>
              </a:lnSpc>
            </a:pPr>
            <a:r>
              <a:rPr sz="1056" b="0" i="0">
                <a:solidFill>
                  <a:srgbClr val="46586D"/>
                </a:solidFill>
                <a:latin typeface="微软雅黑"/>
                <a:ea typeface="微软雅黑"/>
                <a:cs typeface="微软雅黑"/>
              </a:rPr>
              <a:t>国际运费与保险 1.60；若由卖家承担则关税 1.00。</a:t>
            </a:r>
          </a:p>
        </p:txBody>
      </p:sp>
      <p:sp>
        <p:nvSpPr>
          <p:cNvPr id="19" name="Oval 18"/>
          <p:cNvSpPr/>
          <p:nvPr/>
        </p:nvSpPr>
        <p:spPr>
          <a:xfrm>
            <a:off x="1000125" y="3309988"/>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1143000" y="3248003"/>
            <a:ext cx="4514850" cy="231943"/>
          </a:xfrm>
          <a:prstGeom prst="rect">
            <a:avLst/>
          </a:prstGeom>
          <a:noFill/>
        </p:spPr>
        <p:txBody>
          <a:bodyPr wrap="square" lIns="0" rIns="0" tIns="0" bIns="0" anchor="t">
            <a:spAutoFit/>
          </a:bodyPr>
          <a:lstStyle/>
          <a:p>
            <a:pPr algn="l">
              <a:lnSpc>
                <a:spcPct val="120000"/>
              </a:lnSpc>
            </a:pPr>
            <a:r>
              <a:rPr sz="1183" b="0" i="0">
                <a:solidFill>
                  <a:srgbClr val="12202E"/>
                </a:solidFill>
                <a:latin typeface="Arial"/>
                <a:ea typeface="Arial"/>
                <a:cs typeface="Arial"/>
              </a:rPr>
              <a:t>After-sales reserve 0.30; platform membership about 21,000 a year.</a:t>
            </a:r>
          </a:p>
        </p:txBody>
      </p:sp>
      <p:sp>
        <p:nvSpPr>
          <p:cNvPr id="21" name="TextBox 20"/>
          <p:cNvSpPr txBox="1"/>
          <p:nvPr/>
        </p:nvSpPr>
        <p:spPr>
          <a:xfrm>
            <a:off x="1143000" y="3440102"/>
            <a:ext cx="4514850" cy="219151"/>
          </a:xfrm>
          <a:prstGeom prst="rect">
            <a:avLst/>
          </a:prstGeom>
          <a:noFill/>
        </p:spPr>
        <p:txBody>
          <a:bodyPr wrap="square" lIns="0" rIns="0" tIns="0" bIns="0" anchor="t">
            <a:spAutoFit/>
          </a:bodyPr>
          <a:lstStyle/>
          <a:p>
            <a:pPr algn="l">
              <a:lnSpc>
                <a:spcPct val="130000"/>
              </a:lnSpc>
            </a:pPr>
            <a:r>
              <a:rPr sz="1056" b="0" i="0">
                <a:solidFill>
                  <a:srgbClr val="46586D"/>
                </a:solidFill>
                <a:latin typeface="微软雅黑"/>
                <a:ea typeface="微软雅黑"/>
                <a:cs typeface="微软雅黑"/>
              </a:rPr>
              <a:t>售后预留 0.30；平台会员费约每年 21,000 美元。</a:t>
            </a:r>
          </a:p>
        </p:txBody>
      </p:sp>
      <p:sp>
        <p:nvSpPr>
          <p:cNvPr id="22" name="Rounded Rectangle 21"/>
          <p:cNvSpPr/>
          <p:nvPr/>
        </p:nvSpPr>
        <p:spPr>
          <a:xfrm>
            <a:off x="6286500" y="1562100"/>
            <a:ext cx="5143500" cy="1714500"/>
          </a:xfrm>
          <a:prstGeom prst="roundRect">
            <a:avLst>
              <a:gd name="adj" fmla="val 4000"/>
            </a:avLst>
          </a:prstGeom>
          <a:solidFill>
            <a:srgbClr val="F5F8FC"/>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515100" y="1676400"/>
            <a:ext cx="4667250" cy="190500"/>
          </a:xfrm>
          <a:prstGeom prst="rect">
            <a:avLst/>
          </a:prstGeom>
          <a:noFill/>
        </p:spPr>
        <p:txBody>
          <a:bodyPr wrap="square" lIns="0" rIns="0" tIns="0" bIns="0" anchor="t">
            <a:spAutoFit/>
          </a:bodyPr>
          <a:lstStyle/>
          <a:p>
            <a:pPr algn="l">
              <a:lnSpc>
                <a:spcPct val="100000"/>
              </a:lnSpc>
            </a:pPr>
            <a:r>
              <a:rPr sz="1090" b="1" i="0">
                <a:solidFill>
                  <a:srgbClr val="B04A45"/>
                </a:solidFill>
                <a:latin typeface="Arial"/>
                <a:ea typeface="Arial"/>
                <a:cs typeface="Arial"/>
              </a:rPr>
              <a:t>THREE POSITIONS IN THE FACTORY  ·  工厂里的三种立场</a:t>
            </a:r>
          </a:p>
        </p:txBody>
      </p:sp>
      <p:sp>
        <p:nvSpPr>
          <p:cNvPr id="24" name="Oval 23"/>
          <p:cNvSpPr/>
          <p:nvPr/>
        </p:nvSpPr>
        <p:spPr>
          <a:xfrm>
            <a:off x="6524625" y="2005084"/>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667500" y="1943100"/>
            <a:ext cx="4514850" cy="425787"/>
          </a:xfrm>
          <a:prstGeom prst="rect">
            <a:avLst/>
          </a:prstGeom>
          <a:noFill/>
        </p:spPr>
        <p:txBody>
          <a:bodyPr wrap="square" lIns="0" rIns="0" tIns="0" bIns="0" anchor="t">
            <a:spAutoFit/>
          </a:bodyPr>
          <a:lstStyle/>
          <a:p>
            <a:pPr algn="l">
              <a:lnSpc>
                <a:spcPct val="120000"/>
              </a:lnSpc>
            </a:pPr>
            <a:r>
              <a:rPr sz="1183" b="0" i="0">
                <a:solidFill>
                  <a:srgbClr val="12202E"/>
                </a:solidFill>
                <a:latin typeface="Arial"/>
                <a:ea typeface="Arial"/>
                <a:cs typeface="Arial"/>
              </a:rPr>
              <a:t>The manager wants the order; finance wants cash; production wants a lead time counted from sample approval.</a:t>
            </a:r>
          </a:p>
        </p:txBody>
      </p:sp>
      <p:sp>
        <p:nvSpPr>
          <p:cNvPr id="26" name="TextBox 25"/>
          <p:cNvSpPr txBox="1"/>
          <p:nvPr/>
        </p:nvSpPr>
        <p:spPr>
          <a:xfrm>
            <a:off x="6667500" y="2317772"/>
            <a:ext cx="4514850" cy="219151"/>
          </a:xfrm>
          <a:prstGeom prst="rect">
            <a:avLst/>
          </a:prstGeom>
          <a:noFill/>
        </p:spPr>
        <p:txBody>
          <a:bodyPr wrap="square" lIns="0" rIns="0" tIns="0" bIns="0" anchor="t">
            <a:spAutoFit/>
          </a:bodyPr>
          <a:lstStyle/>
          <a:p>
            <a:pPr algn="l">
              <a:lnSpc>
                <a:spcPct val="130000"/>
              </a:lnSpc>
            </a:pPr>
            <a:r>
              <a:rPr sz="1056" b="0" i="0">
                <a:solidFill>
                  <a:srgbClr val="46586D"/>
                </a:solidFill>
                <a:latin typeface="微软雅黑"/>
                <a:ea typeface="微软雅黑"/>
                <a:cs typeface="微软雅黑"/>
              </a:rPr>
              <a:t>厂长想要订单，财务想要现金，生产想要一个从样品确认起算的交期。</a:t>
            </a:r>
          </a:p>
        </p:txBody>
      </p:sp>
      <p:sp>
        <p:nvSpPr>
          <p:cNvPr id="27" name="Oval 26"/>
          <p:cNvSpPr/>
          <p:nvPr/>
        </p:nvSpPr>
        <p:spPr>
          <a:xfrm>
            <a:off x="6524625" y="2657536"/>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667500" y="2595551"/>
            <a:ext cx="4514850" cy="231943"/>
          </a:xfrm>
          <a:prstGeom prst="rect">
            <a:avLst/>
          </a:prstGeom>
          <a:noFill/>
        </p:spPr>
        <p:txBody>
          <a:bodyPr wrap="square" lIns="0" rIns="0" tIns="0" bIns="0" anchor="t">
            <a:spAutoFit/>
          </a:bodyPr>
          <a:lstStyle/>
          <a:p>
            <a:pPr algn="l">
              <a:lnSpc>
                <a:spcPct val="120000"/>
              </a:lnSpc>
            </a:pPr>
            <a:r>
              <a:rPr sz="1183" b="0" i="0">
                <a:solidFill>
                  <a:srgbClr val="12202E"/>
                </a:solidFill>
                <a:latin typeface="Arial"/>
                <a:ea typeface="Arial"/>
                <a:cs typeface="Arial"/>
              </a:rPr>
              <a:t>All three are right, so the answer has to be conditional.</a:t>
            </a:r>
          </a:p>
        </p:txBody>
      </p:sp>
      <p:sp>
        <p:nvSpPr>
          <p:cNvPr id="29" name="TextBox 28"/>
          <p:cNvSpPr txBox="1"/>
          <p:nvPr/>
        </p:nvSpPr>
        <p:spPr>
          <a:xfrm>
            <a:off x="6667500" y="2787650"/>
            <a:ext cx="4514850" cy="219151"/>
          </a:xfrm>
          <a:prstGeom prst="rect">
            <a:avLst/>
          </a:prstGeom>
          <a:noFill/>
        </p:spPr>
        <p:txBody>
          <a:bodyPr wrap="square" lIns="0" rIns="0" tIns="0" bIns="0" anchor="t">
            <a:spAutoFit/>
          </a:bodyPr>
          <a:lstStyle/>
          <a:p>
            <a:pPr algn="l">
              <a:lnSpc>
                <a:spcPct val="130000"/>
              </a:lnSpc>
            </a:pPr>
            <a:r>
              <a:rPr sz="1056" b="0" i="0">
                <a:solidFill>
                  <a:srgbClr val="46586D"/>
                </a:solidFill>
                <a:latin typeface="微软雅黑"/>
                <a:ea typeface="微软雅黑"/>
                <a:cs typeface="微软雅黑"/>
              </a:rPr>
              <a:t>三方都对，所以答案必须是有条件的。</a:t>
            </a:r>
          </a:p>
        </p:txBody>
      </p:sp>
      <p:graphicFrame>
        <p:nvGraphicFramePr>
          <p:cNvPr id="30" name="Table 29"/>
          <p:cNvGraphicFramePr>
            <a:graphicFrameLocks noGrp="1"/>
          </p:cNvGraphicFramePr>
          <p:nvPr/>
        </p:nvGraphicFramePr>
        <p:xfrm>
          <a:off x="762000" y="3429000"/>
          <a:ext cx="10668000" cy="2207895"/>
        </p:xfrm>
        <a:graphic>
          <a:graphicData uri="http://schemas.openxmlformats.org/drawingml/2006/table">
            <a:tbl>
              <a:tblPr>
                <a:tableStyleId>{5C22544A-7EE6-4342-B048-85BDC9FD1C3A}</a:tableStyleId>
              </a:tblPr>
              <a:tblGrid>
                <a:gridCol w="2476500"/>
                <a:gridCol w="4572000"/>
                <a:gridCol w="3619500"/>
              </a:tblGrid>
              <a:tr h="395097">
                <a:tc>
                  <a:txBody>
                    <a:bodyPr wrap="square"/>
                    <a:lstStyle/>
                    <a:p>
                      <a:r>
                        <a:rPr sz="1102" b="1">
                          <a:solidFill>
                            <a:srgbClr val="FFFFFF"/>
                          </a:solidFill>
                          <a:latin typeface="Arial"/>
                          <a:ea typeface="Arial"/>
                          <a:cs typeface="Arial"/>
                        </a:rPr>
                        <a:t>Item 项目</a:t>
                      </a:r>
                    </a:p>
                    <a:p>
                      <a:r>
                        <a:rPr sz="940">
                          <a:solidFill>
                            <a:srgbClr val="9DB6D6"/>
                          </a:solidFill>
                          <a:latin typeface="微软雅黑"/>
                          <a:ea typeface="微软雅黑"/>
                          <a:cs typeface="微软雅黑"/>
                        </a:rPr>
                        <a:t>项目</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Arithmetic 算式</a:t>
                      </a:r>
                    </a:p>
                    <a:p>
                      <a:r>
                        <a:rPr sz="940">
                          <a:solidFill>
                            <a:srgbClr val="9DB6D6"/>
                          </a:solidFill>
                          <a:latin typeface="微软雅黑"/>
                          <a:ea typeface="微软雅黑"/>
                          <a:cs typeface="微软雅黑"/>
                        </a:rPr>
                        <a:t>算式</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Note 提醒</a:t>
                      </a:r>
                    </a:p>
                    <a:p>
                      <a:r>
                        <a:rPr sz="940">
                          <a:solidFill>
                            <a:srgbClr val="9DB6D6"/>
                          </a:solidFill>
                          <a:latin typeface="微软雅黑"/>
                          <a:ea typeface="微软雅黑"/>
                          <a:cs typeface="微软雅黑"/>
                        </a:rPr>
                        <a:t>提醒</a:t>
                      </a:r>
                    </a:p>
                  </a:txBody>
                  <a:tcPr marL="95250" marR="95250" marT="38100" marB="38100" anchor="ctr">
                    <a:solidFill>
                      <a:srgbClr val="0E2A47"/>
                    </a:solidFill>
                  </a:tcPr>
                </a:tc>
              </a:tr>
              <a:tr h="604266">
                <a:tc>
                  <a:txBody>
                    <a:bodyPr wrap="square"/>
                    <a:lstStyle/>
                    <a:p>
                      <a:pPr algn="l"/>
                      <a:r>
                        <a:rPr sz="1183" b="1">
                          <a:solidFill>
                            <a:srgbClr val="0E2A47"/>
                          </a:solidFill>
                          <a:latin typeface="Arial"/>
                          <a:ea typeface="Arial"/>
                          <a:cs typeface="Arial"/>
                        </a:rPr>
                        <a:t>Audit and samples</a:t>
                      </a:r>
                    </a:p>
                    <a:p>
                      <a:pPr algn="l"/>
                      <a:r>
                        <a:rPr sz="1031">
                          <a:solidFill>
                            <a:srgbClr val="46586D"/>
                          </a:solidFill>
                          <a:latin typeface="微软雅黑"/>
                          <a:ea typeface="微软雅黑"/>
                          <a:cs typeface="微软雅黑"/>
                        </a:rPr>
                        <a:t>验厂与样品</a:t>
                      </a:r>
                    </a:p>
                  </a:txBody>
                  <a:tcPr marL="95250" marR="95250" marT="28575" marB="28575" anchor="ctr">
                    <a:solidFill>
                      <a:srgbClr val="FFFFFF"/>
                    </a:solidFill>
                  </a:tcPr>
                </a:tc>
                <a:tc>
                  <a:txBody>
                    <a:bodyPr wrap="square"/>
                    <a:lstStyle/>
                    <a:p>
                      <a:pPr algn="l"/>
                      <a:r>
                        <a:rPr sz="1183" b="0">
                          <a:solidFill>
                            <a:srgbClr val="12202E"/>
                          </a:solidFill>
                          <a:latin typeface="Arial"/>
                          <a:ea typeface="Arial"/>
                          <a:cs typeface="Arial"/>
                        </a:rPr>
                        <a:t>Third-party audit about 1,200; five samples about 425</a:t>
                      </a:r>
                    </a:p>
                    <a:p>
                      <a:pPr algn="l"/>
                      <a:r>
                        <a:rPr sz="1031">
                          <a:solidFill>
                            <a:srgbClr val="46586D"/>
                          </a:solidFill>
                          <a:latin typeface="微软雅黑"/>
                          <a:ea typeface="微软雅黑"/>
                          <a:cs typeface="微软雅黑"/>
                        </a:rPr>
                        <a:t>第三方验厂约 1,200；五套样品约 425</a:t>
                      </a:r>
                    </a:p>
                  </a:txBody>
                  <a:tcPr marL="95250" marR="95250" marT="28575" marB="28575" anchor="ctr">
                    <a:solidFill>
                      <a:srgbClr val="FFFFFF"/>
                    </a:solidFill>
                  </a:tcPr>
                </a:tc>
                <a:tc>
                  <a:txBody>
                    <a:bodyPr wrap="square"/>
                    <a:lstStyle/>
                    <a:p>
                      <a:pPr algn="l"/>
                      <a:r>
                        <a:rPr sz="1183" b="0">
                          <a:solidFill>
                            <a:srgbClr val="12202E"/>
                          </a:solidFill>
                          <a:latin typeface="Arial"/>
                          <a:ea typeface="Arial"/>
                          <a:cs typeface="Arial"/>
                        </a:rPr>
                        <a:t>1,625 per order won</a:t>
                      </a:r>
                    </a:p>
                    <a:p>
                      <a:pPr algn="l"/>
                      <a:r>
                        <a:rPr sz="1031">
                          <a:solidFill>
                            <a:srgbClr val="46586D"/>
                          </a:solidFill>
                          <a:latin typeface="微软雅黑"/>
                          <a:ea typeface="微软雅黑"/>
                          <a:cs typeface="微软雅黑"/>
                        </a:rPr>
                        <a:t>每拿下一单约 1,625 美元</a:t>
                      </a:r>
                    </a:p>
                  </a:txBody>
                  <a:tcPr marL="95250" marR="95250" marT="28575" marB="28575" anchor="ctr">
                    <a:solidFill>
                      <a:srgbClr val="FFFFFF"/>
                    </a:solidFill>
                  </a:tcPr>
                </a:tc>
              </a:tr>
              <a:tr h="604266">
                <a:tc>
                  <a:txBody>
                    <a:bodyPr wrap="square"/>
                    <a:lstStyle/>
                    <a:p>
                      <a:pPr algn="l"/>
                      <a:r>
                        <a:rPr sz="1183" b="1">
                          <a:solidFill>
                            <a:srgbClr val="0E2A47"/>
                          </a:solidFill>
                          <a:latin typeface="Arial"/>
                          <a:ea typeface="Arial"/>
                          <a:cs typeface="Arial"/>
                        </a:rPr>
                        <a:t>Warranty reserve</a:t>
                      </a:r>
                    </a:p>
                    <a:p>
                      <a:pPr algn="l"/>
                      <a:r>
                        <a:rPr sz="1031">
                          <a:solidFill>
                            <a:srgbClr val="46586D"/>
                          </a:solidFill>
                          <a:latin typeface="微软雅黑"/>
                          <a:ea typeface="微软雅黑"/>
                          <a:cs typeface="微软雅黑"/>
                        </a:rPr>
                        <a:t>保修预留</a:t>
                      </a:r>
                    </a:p>
                  </a:txBody>
                  <a:tcPr marL="95250" marR="95250" marT="28575" marB="28575" anchor="ctr">
                    <a:solidFill>
                      <a:srgbClr val="F5F8FC"/>
                    </a:solidFill>
                  </a:tcPr>
                </a:tc>
                <a:tc>
                  <a:txBody>
                    <a:bodyPr wrap="square"/>
                    <a:lstStyle/>
                    <a:p>
                      <a:pPr algn="l"/>
                      <a:r>
                        <a:rPr sz="1183" b="0">
                          <a:solidFill>
                            <a:srgbClr val="12202E"/>
                          </a:solidFill>
                          <a:latin typeface="Arial"/>
                          <a:ea typeface="Arial"/>
                          <a:cs typeface="Arial"/>
                        </a:rPr>
                        <a:t>0.30 × 20,000 = 6,000 against expected claims of 5,400</a:t>
                      </a:r>
                    </a:p>
                    <a:p>
                      <a:pPr algn="l"/>
                      <a:r>
                        <a:rPr sz="1031">
                          <a:solidFill>
                            <a:srgbClr val="46586D"/>
                          </a:solidFill>
                          <a:latin typeface="微软雅黑"/>
                          <a:ea typeface="微软雅黑"/>
                          <a:cs typeface="微软雅黑"/>
                        </a:rPr>
                        <a:t>0.30 × 20,000 = 6,000，对应预期索赔 5,400</a:t>
                      </a:r>
                    </a:p>
                  </a:txBody>
                  <a:tcPr marL="95250" marR="95250" marT="28575" marB="28575" anchor="ctr">
                    <a:solidFill>
                      <a:srgbClr val="F5F8FC"/>
                    </a:solidFill>
                  </a:tcPr>
                </a:tc>
                <a:tc>
                  <a:txBody>
                    <a:bodyPr wrap="square"/>
                    <a:lstStyle/>
                    <a:p>
                      <a:pPr algn="l"/>
                      <a:r>
                        <a:rPr sz="1183" b="0">
                          <a:solidFill>
                            <a:srgbClr val="12202E"/>
                          </a:solidFill>
                          <a:latin typeface="Arial"/>
                          <a:ea typeface="Arial"/>
                          <a:cs typeface="Arial"/>
                        </a:rPr>
                        <a:t>Covers expected claims only</a:t>
                      </a:r>
                    </a:p>
                    <a:p>
                      <a:pPr algn="l"/>
                      <a:r>
                        <a:rPr sz="1031">
                          <a:solidFill>
                            <a:srgbClr val="46586D"/>
                          </a:solidFill>
                          <a:latin typeface="微软雅黑"/>
                          <a:ea typeface="微软雅黑"/>
                          <a:cs typeface="微软雅黑"/>
                        </a:rPr>
                        <a:t>只覆盖预期索赔</a:t>
                      </a:r>
                    </a:p>
                  </a:txBody>
                  <a:tcPr marL="95250" marR="95250" marT="28575" marB="28575" anchor="ctr">
                    <a:solidFill>
                      <a:srgbClr val="F5F8FC"/>
                    </a:solidFill>
                  </a:tcPr>
                </a:tc>
              </a:tr>
              <a:tr h="604266">
                <a:tc>
                  <a:txBody>
                    <a:bodyPr wrap="square"/>
                    <a:lstStyle/>
                    <a:p>
                      <a:pPr algn="l"/>
                      <a:r>
                        <a:rPr sz="1183" b="1">
                          <a:solidFill>
                            <a:srgbClr val="0E2A47"/>
                          </a:solidFill>
                          <a:latin typeface="Arial"/>
                          <a:ea typeface="Arial"/>
                          <a:cs typeface="Arial"/>
                        </a:rPr>
                        <a:t>Platform fee</a:t>
                      </a:r>
                    </a:p>
                    <a:p>
                      <a:pPr algn="l"/>
                      <a:r>
                        <a:rPr sz="1031">
                          <a:solidFill>
                            <a:srgbClr val="46586D"/>
                          </a:solidFill>
                          <a:latin typeface="微软雅黑"/>
                          <a:ea typeface="微软雅黑"/>
                          <a:cs typeface="微软雅黑"/>
                        </a:rPr>
                        <a:t>平台年费</a:t>
                      </a:r>
                    </a:p>
                  </a:txBody>
                  <a:tcPr marL="95250" marR="95250" marT="28575" marB="28575" anchor="ctr">
                    <a:solidFill>
                      <a:srgbClr val="FFFFFF"/>
                    </a:solidFill>
                  </a:tcPr>
                </a:tc>
                <a:tc>
                  <a:txBody>
                    <a:bodyPr wrap="square"/>
                    <a:lstStyle/>
                    <a:p>
                      <a:pPr algn="l"/>
                      <a:r>
                        <a:rPr sz="1183" b="0">
                          <a:solidFill>
                            <a:srgbClr val="12202E"/>
                          </a:solidFill>
                          <a:latin typeface="Arial"/>
                          <a:ea typeface="Arial"/>
                          <a:cs typeface="Arial"/>
                        </a:rPr>
                        <a:t>About 21,000 dollars a year, to be allocated consciously</a:t>
                      </a:r>
                    </a:p>
                    <a:p>
                      <a:pPr algn="l"/>
                      <a:r>
                        <a:rPr sz="1031">
                          <a:solidFill>
                            <a:srgbClr val="46586D"/>
                          </a:solidFill>
                          <a:latin typeface="微软雅黑"/>
                          <a:ea typeface="微软雅黑"/>
                          <a:cs typeface="微软雅黑"/>
                        </a:rPr>
                        <a:t>约每年 21,000 美元，必须有意识地分摊</a:t>
                      </a:r>
                    </a:p>
                  </a:txBody>
                  <a:tcPr marL="95250" marR="95250" marT="28575" marB="28575" anchor="ctr">
                    <a:solidFill>
                      <a:srgbClr val="FFFFFF"/>
                    </a:solidFill>
                  </a:tcPr>
                </a:tc>
                <a:tc>
                  <a:txBody>
                    <a:bodyPr wrap="square"/>
                    <a:lstStyle/>
                    <a:p>
                      <a:pPr algn="l"/>
                      <a:r>
                        <a:rPr sz="1183" b="0">
                          <a:solidFill>
                            <a:srgbClr val="12202E"/>
                          </a:solidFill>
                          <a:latin typeface="Arial"/>
                          <a:ea typeface="Arial"/>
                          <a:cs typeface="Arial"/>
                        </a:rPr>
                        <a:t>The base must be stated</a:t>
                      </a:r>
                    </a:p>
                    <a:p>
                      <a:pPr algn="l"/>
                      <a:r>
                        <a:rPr sz="1031">
                          <a:solidFill>
                            <a:srgbClr val="46586D"/>
                          </a:solidFill>
                          <a:latin typeface="微软雅黑"/>
                          <a:ea typeface="微软雅黑"/>
                          <a:cs typeface="微软雅黑"/>
                        </a:rPr>
                        <a:t>分摊基础必须写明</a:t>
                      </a:r>
                    </a:p>
                  </a:txBody>
                  <a:tcPr marL="95250" marR="95250" marT="28575" marB="28575" anchor="ctr">
                    <a:solidFill>
                      <a:srgbClr val="FFFFFF"/>
                    </a:solidFill>
                  </a:tcPr>
                </a:tc>
              </a:tr>
            </a:tbl>
          </a:graphicData>
        </a:graphic>
      </p:graphicFrame>
      <p:sp>
        <p:nvSpPr>
          <p:cNvPr id="31" name="Rectangle 30"/>
          <p:cNvSpPr/>
          <p:nvPr/>
        </p:nvSpPr>
        <p:spPr>
          <a:xfrm>
            <a:off x="762000" y="5715000"/>
            <a:ext cx="38100" cy="600075"/>
          </a:xfrm>
          <a:prstGeom prst="rect">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Rectangle 31"/>
          <p:cNvSpPr/>
          <p:nvPr/>
        </p:nvSpPr>
        <p:spPr>
          <a:xfrm>
            <a:off x="800100" y="5715000"/>
            <a:ext cx="10629900" cy="600075"/>
          </a:xfrm>
          <a:prstGeom prst="rect">
            <a:avLst/>
          </a:prstGeom>
          <a:solidFill>
            <a:srgbClr val="E9F0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952500" y="5791200"/>
            <a:ext cx="10287000" cy="190500"/>
          </a:xfrm>
          <a:prstGeom prst="rect">
            <a:avLst/>
          </a:prstGeom>
          <a:noFill/>
        </p:spPr>
        <p:txBody>
          <a:bodyPr wrap="square" lIns="0" rIns="0" tIns="0" bIns="0" anchor="t">
            <a:spAutoFit/>
          </a:bodyPr>
          <a:lstStyle/>
          <a:p>
            <a:pPr algn="l">
              <a:lnSpc>
                <a:spcPct val="115000"/>
              </a:lnSpc>
            </a:pPr>
            <a:r>
              <a:rPr sz="1334" b="1" i="0">
                <a:solidFill>
                  <a:srgbClr val="0E2A47"/>
                </a:solidFill>
                <a:latin typeface="Arial"/>
                <a:ea typeface="Arial"/>
                <a:cs typeface="Arial"/>
              </a:rPr>
              <a:t>Before any calculation: is this typical B2B, and has the counterparty been verified? Everything else comes after those two answers.</a:t>
            </a:r>
          </a:p>
        </p:txBody>
      </p:sp>
      <p:sp>
        <p:nvSpPr>
          <p:cNvPr id="34" name="TextBox 33"/>
          <p:cNvSpPr txBox="1"/>
          <p:nvPr/>
        </p:nvSpPr>
        <p:spPr>
          <a:xfrm>
            <a:off x="952500" y="6181725"/>
            <a:ext cx="10287000" cy="171450"/>
          </a:xfrm>
          <a:prstGeom prst="rect">
            <a:avLst/>
          </a:prstGeom>
          <a:noFill/>
        </p:spPr>
        <p:txBody>
          <a:bodyPr wrap="square" lIns="0" rIns="0" tIns="0" bIns="0" anchor="t">
            <a:spAutoFit/>
          </a:bodyPr>
          <a:lstStyle/>
          <a:p>
            <a:pPr algn="l">
              <a:lnSpc>
                <a:spcPct val="115000"/>
              </a:lnSpc>
            </a:pPr>
            <a:r>
              <a:rPr sz="1200" b="0" i="0">
                <a:solidFill>
                  <a:srgbClr val="46586D"/>
                </a:solidFill>
                <a:latin typeface="微软雅黑"/>
                <a:ea typeface="微软雅黑"/>
                <a:cs typeface="微软雅黑"/>
              </a:rPr>
              <a:t>在任何计算之前：这是典型 B2B 吗，交易主体核实过了吗？其余的一切都排在这两个答案之后。</a:t>
            </a:r>
          </a:p>
        </p:txBody>
      </p:sp>
      <p:sp>
        <p:nvSpPr>
          <p:cNvPr id="35" name="TextBox 34"/>
          <p:cNvSpPr txBox="1"/>
          <p:nvPr/>
        </p:nvSpPr>
        <p:spPr>
          <a:xfrm>
            <a:off x="762000" y="6572250"/>
            <a:ext cx="7620000" cy="152400"/>
          </a:xfrm>
          <a:prstGeom prst="rect">
            <a:avLst/>
          </a:prstGeom>
          <a:noFill/>
        </p:spPr>
        <p:txBody>
          <a:bodyPr wrap="square" lIns="0" rIns="0" tIns="0" bIns="0" anchor="t">
            <a:spAutoFit/>
          </a:bodyPr>
          <a:lstStyle/>
          <a:p>
            <a:pPr algn="l">
              <a:lnSpc>
                <a:spcPct val="100000"/>
              </a:lnSpc>
            </a:pPr>
            <a:r>
              <a:rPr sz="1102" b="0" i="0">
                <a:solidFill>
                  <a:srgbClr val="8695A8"/>
                </a:solidFill>
                <a:latin typeface="Arial"/>
                <a:ea typeface="Arial"/>
                <a:cs typeface="Arial"/>
              </a:rPr>
              <a:t>Cross-border Ecommerce  ·  Lesson 17  ·  跨境电商概论</a:t>
            </a:r>
          </a:p>
        </p:txBody>
      </p:sp>
      <p:sp>
        <p:nvSpPr>
          <p:cNvPr id="36" name="TextBox 35"/>
          <p:cNvSpPr txBox="1"/>
          <p:nvPr/>
        </p:nvSpPr>
        <p:spPr>
          <a:xfrm>
            <a:off x="9525000" y="6572250"/>
            <a:ext cx="1905000" cy="152400"/>
          </a:xfrm>
          <a:prstGeom prst="rect">
            <a:avLst/>
          </a:prstGeom>
          <a:noFill/>
        </p:spPr>
        <p:txBody>
          <a:bodyPr wrap="square" lIns="0" rIns="0" tIns="0" bIns="0" anchor="t">
            <a:spAutoFit/>
          </a:bodyPr>
          <a:lstStyle/>
          <a:p>
            <a:pPr algn="r">
              <a:lnSpc>
                <a:spcPct val="100000"/>
              </a:lnSpc>
            </a:pPr>
            <a:r>
              <a:rPr sz="1102" b="1" i="0">
                <a:solidFill>
                  <a:srgbClr val="3D7BD9"/>
                </a:solidFill>
                <a:latin typeface="Arial"/>
                <a:ea typeface="Arial"/>
                <a:cs typeface="Arial"/>
              </a:rPr>
              <a:t>19 / 28</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8001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00100"/>
            <a:ext cx="12192000" cy="19050"/>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3850" y="209550"/>
            <a:ext cx="628650" cy="381000"/>
          </a:xfrm>
          <a:prstGeom prst="roundRect">
            <a:avLst>
              <a:gd name="adj" fmla="val 16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323850" y="209550"/>
            <a:ext cx="628650" cy="381000"/>
          </a:xfrm>
          <a:prstGeom prst="rect">
            <a:avLst/>
          </a:prstGeom>
          <a:noFill/>
        </p:spPr>
        <p:txBody>
          <a:bodyPr wrap="none" lIns="0" rIns="0" tIns="0" bIns="0" anchor="ctr">
            <a:spAutoFit/>
          </a:bodyPr>
          <a:lstStyle/>
          <a:p>
            <a:pPr algn="ctr">
              <a:lnSpc>
                <a:spcPct val="100000"/>
              </a:lnSpc>
            </a:pPr>
            <a:r>
              <a:rPr sz="1391" b="1" i="0">
                <a:solidFill>
                  <a:srgbClr val="FFFFFF"/>
                </a:solidFill>
                <a:latin typeface="Arial"/>
                <a:ea typeface="Arial"/>
                <a:cs typeface="Arial"/>
              </a:rPr>
              <a:t>CASE</a:t>
            </a:r>
          </a:p>
        </p:txBody>
      </p:sp>
      <p:sp>
        <p:nvSpPr>
          <p:cNvPr id="6" name="TextBox 5"/>
          <p:cNvSpPr txBox="1"/>
          <p:nvPr/>
        </p:nvSpPr>
        <p:spPr>
          <a:xfrm>
            <a:off x="1085850" y="95250"/>
            <a:ext cx="7962900" cy="342900"/>
          </a:xfrm>
          <a:prstGeom prst="rect">
            <a:avLst/>
          </a:prstGeom>
          <a:noFill/>
        </p:spPr>
        <p:txBody>
          <a:bodyPr wrap="square" lIns="0" rIns="0" tIns="0" bIns="0" anchor="t">
            <a:spAutoFit/>
          </a:bodyPr>
          <a:lstStyle/>
          <a:p>
            <a:pPr algn="l">
              <a:lnSpc>
                <a:spcPct val="105000"/>
              </a:lnSpc>
            </a:pPr>
            <a:r>
              <a:rPr sz="2400" b="1" i="0">
                <a:solidFill>
                  <a:srgbClr val="FFFFFF"/>
                </a:solidFill>
                <a:latin typeface="Georgia"/>
                <a:ea typeface="Georgia"/>
                <a:cs typeface="Georgia"/>
              </a:rPr>
              <a:t>The arithmetic, then the conditions</a:t>
            </a:r>
          </a:p>
        </p:txBody>
      </p:sp>
      <p:sp>
        <p:nvSpPr>
          <p:cNvPr id="7" name="TextBox 6"/>
          <p:cNvSpPr txBox="1"/>
          <p:nvPr/>
        </p:nvSpPr>
        <p:spPr>
          <a:xfrm>
            <a:off x="1085850" y="457200"/>
            <a:ext cx="7962900" cy="247649"/>
          </a:xfrm>
          <a:prstGeom prst="rect">
            <a:avLst/>
          </a:prstGeom>
          <a:noFill/>
        </p:spPr>
        <p:txBody>
          <a:bodyPr wrap="square" lIns="0" rIns="0" tIns="0" bIns="0" anchor="t">
            <a:spAutoFit/>
          </a:bodyPr>
          <a:lstStyle/>
          <a:p>
            <a:pPr algn="l">
              <a:lnSpc>
                <a:spcPct val="100000"/>
              </a:lnSpc>
            </a:pPr>
            <a:r>
              <a:rPr sz="1560" b="0" i="0">
                <a:solidFill>
                  <a:srgbClr val="9DB6D6"/>
                </a:solidFill>
                <a:latin typeface="微软雅黑"/>
                <a:ea typeface="微软雅黑"/>
                <a:cs typeface="微软雅黑"/>
              </a:rPr>
              <a:t>案例：算术，然后是条件</a:t>
            </a:r>
          </a:p>
        </p:txBody>
      </p:sp>
      <p:sp>
        <p:nvSpPr>
          <p:cNvPr id="8" name="TextBox 7"/>
          <p:cNvSpPr txBox="1"/>
          <p:nvPr/>
        </p:nvSpPr>
        <p:spPr>
          <a:xfrm>
            <a:off x="8572500" y="266700"/>
            <a:ext cx="3295650" cy="247649"/>
          </a:xfrm>
          <a:prstGeom prst="rect">
            <a:avLst/>
          </a:prstGeom>
          <a:noFill/>
        </p:spPr>
        <p:txBody>
          <a:bodyPr wrap="square" lIns="0" rIns="0" tIns="0" bIns="0" anchor="t">
            <a:spAutoFit/>
          </a:bodyPr>
          <a:lstStyle/>
          <a:p>
            <a:pPr algn="r">
              <a:lnSpc>
                <a:spcPct val="100000"/>
              </a:lnSpc>
            </a:pPr>
            <a:r>
              <a:rPr sz="1218" b="0" i="0">
                <a:solidFill>
                  <a:srgbClr val="7E99BD"/>
                </a:solidFill>
                <a:latin typeface="Arial"/>
                <a:ea typeface="Arial"/>
                <a:cs typeface="Arial"/>
              </a:rPr>
              <a:t>Results and the conditional recommendation</a:t>
            </a:r>
          </a:p>
        </p:txBody>
      </p:sp>
      <p:graphicFrame>
        <p:nvGraphicFramePr>
          <p:cNvPr id="9" name="Table 8"/>
          <p:cNvGraphicFramePr>
            <a:graphicFrameLocks noGrp="1"/>
          </p:cNvGraphicFramePr>
          <p:nvPr/>
        </p:nvGraphicFramePr>
        <p:xfrm>
          <a:off x="762000" y="990599"/>
          <a:ext cx="10668000" cy="1998726"/>
        </p:xfrm>
        <a:graphic>
          <a:graphicData uri="http://schemas.openxmlformats.org/drawingml/2006/table">
            <a:tbl>
              <a:tblPr>
                <a:tableStyleId>{5C22544A-7EE6-4342-B048-85BDC9FD1C3A}</a:tableStyleId>
              </a:tblPr>
              <a:tblGrid>
                <a:gridCol w="1905000"/>
                <a:gridCol w="1905000"/>
                <a:gridCol w="2286000"/>
                <a:gridCol w="2286000"/>
                <a:gridCol w="2286000"/>
              </a:tblGrid>
              <a:tr h="395097">
                <a:tc>
                  <a:txBody>
                    <a:bodyPr wrap="square"/>
                    <a:lstStyle/>
                    <a:p>
                      <a:r>
                        <a:rPr sz="1102" b="1">
                          <a:solidFill>
                            <a:srgbClr val="FFFFFF"/>
                          </a:solidFill>
                          <a:latin typeface="Arial"/>
                          <a:ea typeface="Arial"/>
                          <a:cs typeface="Arial"/>
                        </a:rPr>
                        <a:t>Scheme 方案</a:t>
                      </a:r>
                    </a:p>
                    <a:p>
                      <a:r>
                        <a:rPr sz="940">
                          <a:solidFill>
                            <a:srgbClr val="9DB6D6"/>
                          </a:solidFill>
                          <a:latin typeface="微软雅黑"/>
                          <a:ea typeface="微软雅黑"/>
                          <a:cs typeface="微软雅黑"/>
                        </a:rPr>
                        <a:t>方案</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Landed cost 到岸成本</a:t>
                      </a:r>
                    </a:p>
                    <a:p>
                      <a:r>
                        <a:rPr sz="940">
                          <a:solidFill>
                            <a:srgbClr val="9DB6D6"/>
                          </a:solidFill>
                          <a:latin typeface="微软雅黑"/>
                          <a:ea typeface="微软雅黑"/>
                          <a:cs typeface="微软雅黑"/>
                        </a:rPr>
                        <a:t>到岸成本</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Contribution 贡献</a:t>
                      </a:r>
                    </a:p>
                    <a:p>
                      <a:r>
                        <a:rPr sz="940">
                          <a:solidFill>
                            <a:srgbClr val="9DB6D6"/>
                          </a:solidFill>
                          <a:latin typeface="微软雅黑"/>
                          <a:ea typeface="微软雅黑"/>
                          <a:cs typeface="微软雅黑"/>
                        </a:rPr>
                        <a:t>贡献</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Buyer landed 买家到岸</a:t>
                      </a:r>
                    </a:p>
                    <a:p>
                      <a:r>
                        <a:rPr sz="940">
                          <a:solidFill>
                            <a:srgbClr val="9DB6D6"/>
                          </a:solidFill>
                          <a:latin typeface="微软雅黑"/>
                          <a:ea typeface="微软雅黑"/>
                          <a:cs typeface="微软雅黑"/>
                        </a:rPr>
                        <a:t>买家到岸</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Cash tied 占用现金</a:t>
                      </a:r>
                    </a:p>
                    <a:p>
                      <a:r>
                        <a:rPr sz="940">
                          <a:solidFill>
                            <a:srgbClr val="9DB6D6"/>
                          </a:solidFill>
                          <a:latin typeface="微软雅黑"/>
                          <a:ea typeface="微软雅黑"/>
                          <a:cs typeface="微软雅黑"/>
                        </a:rPr>
                        <a:t>占用现金</a:t>
                      </a:r>
                    </a:p>
                  </a:txBody>
                  <a:tcPr marL="95250" marR="95250" marT="38100" marB="38100" anchor="ctr">
                    <a:solidFill>
                      <a:srgbClr val="0E2A47"/>
                    </a:solidFill>
                  </a:tcPr>
                </a:tc>
              </a:tr>
              <a:tr h="534543">
                <a:tc>
                  <a:txBody>
                    <a:bodyPr wrap="square"/>
                    <a:lstStyle/>
                    <a:p>
                      <a:pPr algn="l"/>
                      <a:r>
                        <a:rPr sz="1183" b="1">
                          <a:solidFill>
                            <a:srgbClr val="0E2A47"/>
                          </a:solidFill>
                          <a:latin typeface="Arial"/>
                          <a:ea typeface="Arial"/>
                          <a:cs typeface="Arial"/>
                        </a:rPr>
                        <a:t>DDP</a:t>
                      </a:r>
                    </a:p>
                    <a:p>
                      <a:pPr algn="l"/>
                      <a:r>
                        <a:rPr sz="1031">
                          <a:solidFill>
                            <a:srgbClr val="46586D"/>
                          </a:solidFill>
                          <a:latin typeface="微软雅黑"/>
                          <a:ea typeface="微软雅黑"/>
                          <a:cs typeface="微软雅黑"/>
                        </a:rPr>
                        <a:t>DDP</a:t>
                      </a:r>
                    </a:p>
                  </a:txBody>
                  <a:tcPr marL="95250" marR="95250" marT="28575" marB="28575" anchor="ctr">
                    <a:solidFill>
                      <a:srgbClr val="FFFFFF"/>
                    </a:solidFill>
                  </a:tcPr>
                </a:tc>
                <a:tc>
                  <a:txBody>
                    <a:bodyPr wrap="square"/>
                    <a:lstStyle/>
                    <a:p>
                      <a:pPr algn="r"/>
                      <a:r>
                        <a:rPr sz="1183" b="0">
                          <a:solidFill>
                            <a:srgbClr val="12202E"/>
                          </a:solidFill>
                          <a:latin typeface="Arial"/>
                          <a:ea typeface="Arial"/>
                          <a:cs typeface="Arial"/>
                        </a:rPr>
                        <a:t>15.30</a:t>
                      </a:r>
                    </a:p>
                    <a:p>
                      <a:pPr algn="r"/>
                      <a:r>
                        <a:rPr sz="1031">
                          <a:solidFill>
                            <a:srgbClr val="46586D"/>
                          </a:solidFill>
                          <a:latin typeface="微软雅黑"/>
                          <a:ea typeface="微软雅黑"/>
                          <a:cs typeface="微软雅黑"/>
                        </a:rPr>
                        <a:t>15.30</a:t>
                      </a:r>
                    </a:p>
                  </a:txBody>
                  <a:tcPr marL="95250" marR="95250" marT="28575" marB="28575" anchor="ctr">
                    <a:solidFill>
                      <a:srgbClr val="FFFFFF"/>
                    </a:solidFill>
                  </a:tcPr>
                </a:tc>
                <a:tc>
                  <a:txBody>
                    <a:bodyPr wrap="square"/>
                    <a:lstStyle/>
                    <a:p>
                      <a:pPr algn="r"/>
                      <a:r>
                        <a:rPr sz="1183" b="0">
                          <a:solidFill>
                            <a:srgbClr val="12202E"/>
                          </a:solidFill>
                          <a:latin typeface="Arial"/>
                          <a:ea typeface="Arial"/>
                          <a:cs typeface="Arial"/>
                        </a:rPr>
                        <a:t>2.70  15.0%</a:t>
                      </a:r>
                    </a:p>
                    <a:p>
                      <a:pPr algn="r"/>
                      <a:r>
                        <a:rPr sz="1031">
                          <a:solidFill>
                            <a:srgbClr val="46586D"/>
                          </a:solidFill>
                          <a:latin typeface="微软雅黑"/>
                          <a:ea typeface="微软雅黑"/>
                          <a:cs typeface="微软雅黑"/>
                        </a:rPr>
                        <a:t>2.70  15.0%</a:t>
                      </a:r>
                    </a:p>
                  </a:txBody>
                  <a:tcPr marL="95250" marR="95250" marT="28575" marB="28575" anchor="ctr">
                    <a:solidFill>
                      <a:srgbClr val="FFFFFF"/>
                    </a:solidFill>
                  </a:tcPr>
                </a:tc>
                <a:tc>
                  <a:txBody>
                    <a:bodyPr wrap="square"/>
                    <a:lstStyle/>
                    <a:p>
                      <a:pPr algn="r"/>
                      <a:r>
                        <a:rPr sz="1183" b="0">
                          <a:solidFill>
                            <a:srgbClr val="12202E"/>
                          </a:solidFill>
                          <a:latin typeface="Arial"/>
                          <a:ea typeface="Arial"/>
                          <a:cs typeface="Arial"/>
                        </a:rPr>
                        <a:t>18.00</a:t>
                      </a:r>
                    </a:p>
                    <a:p>
                      <a:pPr algn="r"/>
                      <a:r>
                        <a:rPr sz="1031">
                          <a:solidFill>
                            <a:srgbClr val="46586D"/>
                          </a:solidFill>
                          <a:latin typeface="微软雅黑"/>
                          <a:ea typeface="微软雅黑"/>
                          <a:cs typeface="微软雅黑"/>
                        </a:rPr>
                        <a:t>18.00</a:t>
                      </a:r>
                    </a:p>
                  </a:txBody>
                  <a:tcPr marL="95250" marR="95250" marT="28575" marB="28575" anchor="ctr">
                    <a:solidFill>
                      <a:srgbClr val="FFFFFF"/>
                    </a:solidFill>
                  </a:tcPr>
                </a:tc>
                <a:tc>
                  <a:txBody>
                    <a:bodyPr wrap="square"/>
                    <a:lstStyle/>
                    <a:p>
                      <a:pPr algn="r"/>
                      <a:r>
                        <a:rPr sz="1183" b="0">
                          <a:solidFill>
                            <a:srgbClr val="12202E"/>
                          </a:solidFill>
                          <a:latin typeface="Arial"/>
                          <a:ea typeface="Arial"/>
                          <a:cs typeface="Arial"/>
                        </a:rPr>
                        <a:t>198,000</a:t>
                      </a:r>
                    </a:p>
                    <a:p>
                      <a:pPr algn="r"/>
                      <a:r>
                        <a:rPr sz="1031">
                          <a:solidFill>
                            <a:srgbClr val="46586D"/>
                          </a:solidFill>
                          <a:latin typeface="微软雅黑"/>
                          <a:ea typeface="微软雅黑"/>
                          <a:cs typeface="微软雅黑"/>
                        </a:rPr>
                        <a:t>198,000</a:t>
                      </a:r>
                    </a:p>
                  </a:txBody>
                  <a:tcPr marL="95250" marR="95250" marT="28575" marB="28575" anchor="ctr">
                    <a:solidFill>
                      <a:srgbClr val="FFFFFF"/>
                    </a:solidFill>
                  </a:tcPr>
                </a:tc>
              </a:tr>
              <a:tr h="534543">
                <a:tc>
                  <a:txBody>
                    <a:bodyPr wrap="square"/>
                    <a:lstStyle/>
                    <a:p>
                      <a:pPr algn="l"/>
                      <a:r>
                        <a:rPr sz="1183" b="1">
                          <a:solidFill>
                            <a:srgbClr val="0E2A47"/>
                          </a:solidFill>
                          <a:latin typeface="Arial"/>
                          <a:ea typeface="Arial"/>
                          <a:cs typeface="Arial"/>
                        </a:rPr>
                        <a:t>CIF</a:t>
                      </a:r>
                    </a:p>
                    <a:p>
                      <a:pPr algn="l"/>
                      <a:r>
                        <a:rPr sz="1031">
                          <a:solidFill>
                            <a:srgbClr val="46586D"/>
                          </a:solidFill>
                          <a:latin typeface="微软雅黑"/>
                          <a:ea typeface="微软雅黑"/>
                          <a:cs typeface="微软雅黑"/>
                        </a:rPr>
                        <a:t>CIF</a:t>
                      </a:r>
                    </a:p>
                  </a:txBody>
                  <a:tcPr marL="95250" marR="95250" marT="28575" marB="28575" anchor="ctr">
                    <a:solidFill>
                      <a:srgbClr val="F5F8FC"/>
                    </a:solidFill>
                  </a:tcPr>
                </a:tc>
                <a:tc>
                  <a:txBody>
                    <a:bodyPr wrap="square"/>
                    <a:lstStyle/>
                    <a:p>
                      <a:pPr algn="r"/>
                      <a:r>
                        <a:rPr sz="1183" b="0">
                          <a:solidFill>
                            <a:srgbClr val="12202E"/>
                          </a:solidFill>
                          <a:latin typeface="Arial"/>
                          <a:ea typeface="Arial"/>
                          <a:cs typeface="Arial"/>
                        </a:rPr>
                        <a:t>14.30</a:t>
                      </a:r>
                    </a:p>
                    <a:p>
                      <a:pPr algn="r"/>
                      <a:r>
                        <a:rPr sz="1031">
                          <a:solidFill>
                            <a:srgbClr val="46586D"/>
                          </a:solidFill>
                          <a:latin typeface="微软雅黑"/>
                          <a:ea typeface="微软雅黑"/>
                          <a:cs typeface="微软雅黑"/>
                        </a:rPr>
                        <a:t>14.30</a:t>
                      </a:r>
                    </a:p>
                  </a:txBody>
                  <a:tcPr marL="95250" marR="95250" marT="28575" marB="28575" anchor="ctr">
                    <a:solidFill>
                      <a:srgbClr val="F5F8FC"/>
                    </a:solidFill>
                  </a:tcPr>
                </a:tc>
                <a:tc>
                  <a:txBody>
                    <a:bodyPr wrap="square"/>
                    <a:lstStyle/>
                    <a:p>
                      <a:pPr algn="r"/>
                      <a:r>
                        <a:rPr sz="1183" b="0">
                          <a:solidFill>
                            <a:srgbClr val="12202E"/>
                          </a:solidFill>
                          <a:latin typeface="Arial"/>
                          <a:ea typeface="Arial"/>
                          <a:cs typeface="Arial"/>
                        </a:rPr>
                        <a:t>2.50  14.9%</a:t>
                      </a:r>
                    </a:p>
                    <a:p>
                      <a:pPr algn="r"/>
                      <a:r>
                        <a:rPr sz="1031">
                          <a:solidFill>
                            <a:srgbClr val="46586D"/>
                          </a:solidFill>
                          <a:latin typeface="微软雅黑"/>
                          <a:ea typeface="微软雅黑"/>
                          <a:cs typeface="微软雅黑"/>
                        </a:rPr>
                        <a:t>2.50  14.9%</a:t>
                      </a:r>
                    </a:p>
                  </a:txBody>
                  <a:tcPr marL="95250" marR="95250" marT="28575" marB="28575" anchor="ctr">
                    <a:solidFill>
                      <a:srgbClr val="F5F8FC"/>
                    </a:solidFill>
                  </a:tcPr>
                </a:tc>
                <a:tc>
                  <a:txBody>
                    <a:bodyPr wrap="square"/>
                    <a:lstStyle/>
                    <a:p>
                      <a:pPr algn="r"/>
                      <a:r>
                        <a:rPr sz="1183" b="0">
                          <a:solidFill>
                            <a:srgbClr val="12202E"/>
                          </a:solidFill>
                          <a:latin typeface="Arial"/>
                          <a:ea typeface="Arial"/>
                          <a:cs typeface="Arial"/>
                        </a:rPr>
                        <a:t>17.80</a:t>
                      </a:r>
                    </a:p>
                    <a:p>
                      <a:pPr algn="r"/>
                      <a:r>
                        <a:rPr sz="1031">
                          <a:solidFill>
                            <a:srgbClr val="46586D"/>
                          </a:solidFill>
                          <a:latin typeface="微软雅黑"/>
                          <a:ea typeface="微软雅黑"/>
                          <a:cs typeface="微软雅黑"/>
                        </a:rPr>
                        <a:t>17.80</a:t>
                      </a:r>
                    </a:p>
                  </a:txBody>
                  <a:tcPr marL="95250" marR="95250" marT="28575" marB="28575" anchor="ctr">
                    <a:solidFill>
                      <a:srgbClr val="F5F8FC"/>
                    </a:solidFill>
                  </a:tcPr>
                </a:tc>
                <a:tc>
                  <a:txBody>
                    <a:bodyPr wrap="square"/>
                    <a:lstStyle/>
                    <a:p>
                      <a:pPr algn="r"/>
                      <a:r>
                        <a:rPr sz="1183" b="0">
                          <a:solidFill>
                            <a:srgbClr val="12202E"/>
                          </a:solidFill>
                          <a:latin typeface="Arial"/>
                          <a:ea typeface="Arial"/>
                          <a:cs typeface="Arial"/>
                        </a:rPr>
                        <a:t>—</a:t>
                      </a:r>
                    </a:p>
                    <a:p>
                      <a:pPr algn="r"/>
                      <a:r>
                        <a:rPr sz="1031">
                          <a:solidFill>
                            <a:srgbClr val="46586D"/>
                          </a:solidFill>
                          <a:latin typeface="微软雅黑"/>
                          <a:ea typeface="微软雅黑"/>
                          <a:cs typeface="微软雅黑"/>
                        </a:rPr>
                        <a:t>—</a:t>
                      </a:r>
                    </a:p>
                  </a:txBody>
                  <a:tcPr marL="95250" marR="95250" marT="28575" marB="28575" anchor="ctr">
                    <a:solidFill>
                      <a:srgbClr val="F5F8FC"/>
                    </a:solidFill>
                  </a:tcPr>
                </a:tc>
              </a:tr>
              <a:tr h="534543">
                <a:tc>
                  <a:txBody>
                    <a:bodyPr wrap="square"/>
                    <a:lstStyle/>
                    <a:p>
                      <a:pPr algn="l"/>
                      <a:r>
                        <a:rPr sz="1183" b="1">
                          <a:solidFill>
                            <a:srgbClr val="0E2A47"/>
                          </a:solidFill>
                          <a:latin typeface="Arial"/>
                          <a:ea typeface="Arial"/>
                          <a:cs typeface="Arial"/>
                        </a:rPr>
                        <a:t>FOB</a:t>
                      </a:r>
                    </a:p>
                    <a:p>
                      <a:pPr algn="l"/>
                      <a:r>
                        <a:rPr sz="1031">
                          <a:solidFill>
                            <a:srgbClr val="46586D"/>
                          </a:solidFill>
                          <a:latin typeface="微软雅黑"/>
                          <a:ea typeface="微软雅黑"/>
                          <a:cs typeface="微软雅黑"/>
                        </a:rPr>
                        <a:t>FOB</a:t>
                      </a:r>
                    </a:p>
                  </a:txBody>
                  <a:tcPr marL="95250" marR="95250" marT="28575" marB="28575" anchor="ctr">
                    <a:solidFill>
                      <a:srgbClr val="FFFFFF"/>
                    </a:solidFill>
                  </a:tcPr>
                </a:tc>
                <a:tc>
                  <a:txBody>
                    <a:bodyPr wrap="square"/>
                    <a:lstStyle/>
                    <a:p>
                      <a:pPr algn="r"/>
                      <a:r>
                        <a:rPr sz="1183" b="0">
                          <a:solidFill>
                            <a:srgbClr val="12202E"/>
                          </a:solidFill>
                          <a:latin typeface="Arial"/>
                          <a:ea typeface="Arial"/>
                          <a:cs typeface="Arial"/>
                        </a:rPr>
                        <a:t>12.70</a:t>
                      </a:r>
                    </a:p>
                    <a:p>
                      <a:pPr algn="r"/>
                      <a:r>
                        <a:rPr sz="1031">
                          <a:solidFill>
                            <a:srgbClr val="46586D"/>
                          </a:solidFill>
                          <a:latin typeface="微软雅黑"/>
                          <a:ea typeface="微软雅黑"/>
                          <a:cs typeface="微软雅黑"/>
                        </a:rPr>
                        <a:t>12.70</a:t>
                      </a:r>
                    </a:p>
                  </a:txBody>
                  <a:tcPr marL="95250" marR="95250" marT="28575" marB="28575" anchor="ctr">
                    <a:solidFill>
                      <a:srgbClr val="FFFFFF"/>
                    </a:solidFill>
                  </a:tcPr>
                </a:tc>
                <a:tc>
                  <a:txBody>
                    <a:bodyPr wrap="square"/>
                    <a:lstStyle/>
                    <a:p>
                      <a:pPr algn="r"/>
                      <a:r>
                        <a:rPr sz="1183" b="0">
                          <a:solidFill>
                            <a:srgbClr val="12202E"/>
                          </a:solidFill>
                          <a:latin typeface="Arial"/>
                          <a:ea typeface="Arial"/>
                          <a:cs typeface="Arial"/>
                        </a:rPr>
                        <a:t>2.90  18.6%</a:t>
                      </a:r>
                    </a:p>
                    <a:p>
                      <a:pPr algn="r"/>
                      <a:r>
                        <a:rPr sz="1031">
                          <a:solidFill>
                            <a:srgbClr val="46586D"/>
                          </a:solidFill>
                          <a:latin typeface="微软雅黑"/>
                          <a:ea typeface="微软雅黑"/>
                          <a:cs typeface="微软雅黑"/>
                        </a:rPr>
                        <a:t>2.90  18.6%</a:t>
                      </a:r>
                    </a:p>
                  </a:txBody>
                  <a:tcPr marL="95250" marR="95250" marT="28575" marB="28575" anchor="ctr">
                    <a:solidFill>
                      <a:srgbClr val="FFFFFF"/>
                    </a:solidFill>
                  </a:tcPr>
                </a:tc>
                <a:tc>
                  <a:txBody>
                    <a:bodyPr wrap="square"/>
                    <a:lstStyle/>
                    <a:p>
                      <a:pPr algn="r"/>
                      <a:r>
                        <a:rPr sz="1183" b="0">
                          <a:solidFill>
                            <a:srgbClr val="12202E"/>
                          </a:solidFill>
                          <a:latin typeface="Arial"/>
                          <a:ea typeface="Arial"/>
                          <a:cs typeface="Arial"/>
                        </a:rPr>
                        <a:t>≈ 18.20</a:t>
                      </a:r>
                    </a:p>
                    <a:p>
                      <a:pPr algn="r"/>
                      <a:r>
                        <a:rPr sz="1031">
                          <a:solidFill>
                            <a:srgbClr val="46586D"/>
                          </a:solidFill>
                          <a:latin typeface="微软雅黑"/>
                          <a:ea typeface="微软雅黑"/>
                          <a:cs typeface="微软雅黑"/>
                        </a:rPr>
                        <a:t>约 18.20</a:t>
                      </a:r>
                    </a:p>
                  </a:txBody>
                  <a:tcPr marL="95250" marR="95250" marT="28575" marB="28575" anchor="ctr">
                    <a:solidFill>
                      <a:srgbClr val="FFFFFF"/>
                    </a:solidFill>
                  </a:tcPr>
                </a:tc>
                <a:tc>
                  <a:txBody>
                    <a:bodyPr wrap="square"/>
                    <a:lstStyle/>
                    <a:p>
                      <a:pPr algn="r"/>
                      <a:r>
                        <a:rPr sz="1183" b="0">
                          <a:solidFill>
                            <a:srgbClr val="12202E"/>
                          </a:solidFill>
                          <a:latin typeface="Arial"/>
                          <a:ea typeface="Arial"/>
                          <a:cs typeface="Arial"/>
                        </a:rPr>
                        <a:t>160,400</a:t>
                      </a:r>
                    </a:p>
                    <a:p>
                      <a:pPr algn="r"/>
                      <a:r>
                        <a:rPr sz="1031">
                          <a:solidFill>
                            <a:srgbClr val="46586D"/>
                          </a:solidFill>
                          <a:latin typeface="微软雅黑"/>
                          <a:ea typeface="微软雅黑"/>
                          <a:cs typeface="微软雅黑"/>
                        </a:rPr>
                        <a:t>160,400</a:t>
                      </a:r>
                    </a:p>
                  </a:txBody>
                  <a:tcPr marL="95250" marR="95250" marT="28575" marB="28575" anchor="ctr">
                    <a:solidFill>
                      <a:srgbClr val="FFFFFF"/>
                    </a:solidFill>
                  </a:tcPr>
                </a:tc>
              </a:tr>
            </a:tbl>
          </a:graphicData>
        </a:graphic>
      </p:graphicFrame>
      <p:graphicFrame>
        <p:nvGraphicFramePr>
          <p:cNvPr id="10" name="Table 9"/>
          <p:cNvGraphicFramePr>
            <a:graphicFrameLocks noGrp="1"/>
          </p:cNvGraphicFramePr>
          <p:nvPr/>
        </p:nvGraphicFramePr>
        <p:xfrm>
          <a:off x="762000" y="3105150"/>
          <a:ext cx="10667999" cy="1905762"/>
        </p:xfrm>
        <a:graphic>
          <a:graphicData uri="http://schemas.openxmlformats.org/drawingml/2006/table">
            <a:tbl>
              <a:tblPr>
                <a:tableStyleId>{5C22544A-7EE6-4342-B048-85BDC9FD1C3A}</a:tableStyleId>
              </a:tblPr>
              <a:tblGrid>
                <a:gridCol w="2476500"/>
                <a:gridCol w="3238500"/>
                <a:gridCol w="2857500"/>
                <a:gridCol w="2095499"/>
              </a:tblGrid>
              <a:tr h="371856">
                <a:tc>
                  <a:txBody>
                    <a:bodyPr wrap="square"/>
                    <a:lstStyle/>
                    <a:p>
                      <a:r>
                        <a:rPr sz="1102" b="1">
                          <a:solidFill>
                            <a:srgbClr val="FFFFFF"/>
                          </a:solidFill>
                          <a:latin typeface="Arial"/>
                          <a:ea typeface="Arial"/>
                          <a:cs typeface="Arial"/>
                        </a:rPr>
                        <a:t>Step 步骤</a:t>
                      </a:r>
                    </a:p>
                    <a:p>
                      <a:r>
                        <a:rPr sz="940">
                          <a:solidFill>
                            <a:srgbClr val="9DB6D6"/>
                          </a:solidFill>
                          <a:latin typeface="微软雅黑"/>
                          <a:ea typeface="微软雅黑"/>
                          <a:cs typeface="微软雅黑"/>
                        </a:rPr>
                        <a:t>步骤</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Arithmetic 算式</a:t>
                      </a:r>
                    </a:p>
                    <a:p>
                      <a:r>
                        <a:rPr sz="940">
                          <a:solidFill>
                            <a:srgbClr val="9DB6D6"/>
                          </a:solidFill>
                          <a:latin typeface="微软雅黑"/>
                          <a:ea typeface="微软雅黑"/>
                          <a:cs typeface="微软雅黑"/>
                        </a:rPr>
                        <a:t>算式</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What it removes 扣掉什么</a:t>
                      </a:r>
                    </a:p>
                    <a:p>
                      <a:r>
                        <a:rPr sz="940">
                          <a:solidFill>
                            <a:srgbClr val="9DB6D6"/>
                          </a:solidFill>
                          <a:latin typeface="微软雅黑"/>
                          <a:ea typeface="微软雅黑"/>
                          <a:cs typeface="微软雅黑"/>
                        </a:rPr>
                        <a:t>扣掉什么</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Result 结果</a:t>
                      </a:r>
                    </a:p>
                    <a:p>
                      <a:r>
                        <a:rPr sz="940">
                          <a:solidFill>
                            <a:srgbClr val="9DB6D6"/>
                          </a:solidFill>
                          <a:latin typeface="微软雅黑"/>
                          <a:ea typeface="微软雅黑"/>
                          <a:cs typeface="微软雅黑"/>
                        </a:rPr>
                        <a:t>结果</a:t>
                      </a:r>
                    </a:p>
                  </a:txBody>
                  <a:tcPr marL="95250" marR="95250" marT="38100" marB="38100" anchor="ctr">
                    <a:solidFill>
                      <a:srgbClr val="0E2A47"/>
                    </a:solidFill>
                  </a:tcPr>
                </a:tc>
              </a:tr>
              <a:tr h="511302">
                <a:tc>
                  <a:txBody>
                    <a:bodyPr wrap="square"/>
                    <a:lstStyle/>
                    <a:p>
                      <a:pPr algn="l"/>
                      <a:r>
                        <a:rPr sz="1183" b="1">
                          <a:solidFill>
                            <a:srgbClr val="0E2A47"/>
                          </a:solidFill>
                          <a:latin typeface="Arial"/>
                          <a:ea typeface="Arial"/>
                          <a:cs typeface="Arial"/>
                        </a:rPr>
                        <a:t>Contribution, then evidence</a:t>
                      </a:r>
                    </a:p>
                    <a:p>
                      <a:pPr algn="l"/>
                      <a:r>
                        <a:rPr sz="1031">
                          <a:solidFill>
                            <a:srgbClr val="46586D"/>
                          </a:solidFill>
                          <a:latin typeface="微软雅黑"/>
                          <a:ea typeface="微软雅黑"/>
                          <a:cs typeface="微软雅黑"/>
                        </a:rPr>
                        <a:t>贡献，再扣证据成本</a:t>
                      </a:r>
                    </a:p>
                  </a:txBody>
                  <a:tcPr marL="95250" marR="95250" marT="28575" marB="28575" anchor="ctr">
                    <a:solidFill>
                      <a:srgbClr val="FFFFFF"/>
                    </a:solidFill>
                  </a:tcPr>
                </a:tc>
                <a:tc>
                  <a:txBody>
                    <a:bodyPr wrap="square"/>
                    <a:lstStyle/>
                    <a:p>
                      <a:pPr algn="l"/>
                      <a:r>
                        <a:rPr sz="1183" b="0">
                          <a:solidFill>
                            <a:srgbClr val="12202E"/>
                          </a:solidFill>
                          <a:latin typeface="Arial"/>
                          <a:ea typeface="Arial"/>
                          <a:cs typeface="Arial"/>
                        </a:rPr>
                        <a:t>2.70 × 20,000 = 54,000</a:t>
                      </a:r>
                    </a:p>
                    <a:p>
                      <a:pPr algn="l"/>
                      <a:r>
                        <a:rPr sz="1031">
                          <a:solidFill>
                            <a:srgbClr val="46586D"/>
                          </a:solidFill>
                          <a:latin typeface="微软雅黑"/>
                          <a:ea typeface="微软雅黑"/>
                          <a:cs typeface="微软雅黑"/>
                        </a:rPr>
                        <a:t>2.70 × 20,000 = 54,000</a:t>
                      </a:r>
                    </a:p>
                  </a:txBody>
                  <a:tcPr marL="95250" marR="95250" marT="28575" marB="28575" anchor="ctr">
                    <a:solidFill>
                      <a:srgbClr val="FFFFFF"/>
                    </a:solidFill>
                  </a:tcPr>
                </a:tc>
                <a:tc>
                  <a:txBody>
                    <a:bodyPr wrap="square"/>
                    <a:lstStyle/>
                    <a:p>
                      <a:pPr algn="l"/>
                      <a:r>
                        <a:rPr sz="1183" b="0">
                          <a:solidFill>
                            <a:srgbClr val="12202E"/>
                          </a:solidFill>
                          <a:latin typeface="Arial"/>
                          <a:ea typeface="Arial"/>
                          <a:cs typeface="Arial"/>
                        </a:rPr>
                        <a:t>Less audit and samples 1,625</a:t>
                      </a:r>
                    </a:p>
                    <a:p>
                      <a:pPr algn="l"/>
                      <a:r>
                        <a:rPr sz="1031">
                          <a:solidFill>
                            <a:srgbClr val="46586D"/>
                          </a:solidFill>
                          <a:latin typeface="微软雅黑"/>
                          <a:ea typeface="微软雅黑"/>
                          <a:cs typeface="微软雅黑"/>
                        </a:rPr>
                        <a:t>扣验厂与样品 1,625</a:t>
                      </a:r>
                    </a:p>
                  </a:txBody>
                  <a:tcPr marL="95250" marR="95250" marT="28575" marB="28575" anchor="ctr">
                    <a:solidFill>
                      <a:srgbClr val="FFFFFF"/>
                    </a:solidFill>
                  </a:tcPr>
                </a:tc>
                <a:tc>
                  <a:txBody>
                    <a:bodyPr wrap="square"/>
                    <a:lstStyle/>
                    <a:p>
                      <a:pPr algn="r"/>
                      <a:r>
                        <a:rPr sz="1183" b="0">
                          <a:solidFill>
                            <a:srgbClr val="12202E"/>
                          </a:solidFill>
                          <a:latin typeface="Arial"/>
                          <a:ea typeface="Arial"/>
                          <a:cs typeface="Arial"/>
                        </a:rPr>
                        <a:t>≈ 52,375</a:t>
                      </a:r>
                    </a:p>
                    <a:p>
                      <a:pPr algn="r"/>
                      <a:r>
                        <a:rPr sz="1031">
                          <a:solidFill>
                            <a:srgbClr val="46586D"/>
                          </a:solidFill>
                          <a:latin typeface="微软雅黑"/>
                          <a:ea typeface="微软雅黑"/>
                          <a:cs typeface="微软雅黑"/>
                        </a:rPr>
                        <a:t>约 52,375</a:t>
                      </a:r>
                    </a:p>
                  </a:txBody>
                  <a:tcPr marL="95250" marR="95250" marT="28575" marB="28575" anchor="ctr">
                    <a:solidFill>
                      <a:srgbClr val="FFFFFF"/>
                    </a:solidFill>
                  </a:tcPr>
                </a:tc>
              </a:tr>
              <a:tr h="511302">
                <a:tc>
                  <a:txBody>
                    <a:bodyPr wrap="square"/>
                    <a:lstStyle/>
                    <a:p>
                      <a:pPr algn="l"/>
                      <a:r>
                        <a:rPr sz="1183" b="1">
                          <a:solidFill>
                            <a:srgbClr val="0E2A47"/>
                          </a:solidFill>
                          <a:latin typeface="Arial"/>
                          <a:ea typeface="Arial"/>
                          <a:cs typeface="Arial"/>
                        </a:rPr>
                        <a:t>Then the platform fee</a:t>
                      </a:r>
                    </a:p>
                    <a:p>
                      <a:pPr algn="l"/>
                      <a:r>
                        <a:rPr sz="1031">
                          <a:solidFill>
                            <a:srgbClr val="46586D"/>
                          </a:solidFill>
                          <a:latin typeface="微软雅黑"/>
                          <a:ea typeface="微软雅黑"/>
                          <a:cs typeface="微软雅黑"/>
                        </a:rPr>
                        <a:t>再扣平台年费</a:t>
                      </a:r>
                    </a:p>
                  </a:txBody>
                  <a:tcPr marL="95250" marR="95250" marT="28575" marB="28575" anchor="ctr">
                    <a:solidFill>
                      <a:srgbClr val="F5F8FC"/>
                    </a:solidFill>
                  </a:tcPr>
                </a:tc>
                <a:tc>
                  <a:txBody>
                    <a:bodyPr wrap="square"/>
                    <a:lstStyle/>
                    <a:p>
                      <a:pPr algn="l"/>
                      <a:r>
                        <a:rPr sz="1183" b="0">
                          <a:solidFill>
                            <a:srgbClr val="12202E"/>
                          </a:solidFill>
                          <a:latin typeface="Arial"/>
                          <a:ea typeface="Arial"/>
                          <a:cs typeface="Arial"/>
                        </a:rPr>
                        <a:t>All on this order: 1.05 a set</a:t>
                      </a:r>
                    </a:p>
                    <a:p>
                      <a:pPr algn="l"/>
                      <a:r>
                        <a:rPr sz="1031">
                          <a:solidFill>
                            <a:srgbClr val="46586D"/>
                          </a:solidFill>
                          <a:latin typeface="微软雅黑"/>
                          <a:ea typeface="微软雅黑"/>
                          <a:cs typeface="微软雅黑"/>
                        </a:rPr>
                        <a:t>全部摊到本单：每套 1.05</a:t>
                      </a:r>
                    </a:p>
                  </a:txBody>
                  <a:tcPr marL="95250" marR="95250" marT="28575" marB="28575" anchor="ctr">
                    <a:solidFill>
                      <a:srgbClr val="F5F8FC"/>
                    </a:solidFill>
                  </a:tcPr>
                </a:tc>
                <a:tc>
                  <a:txBody>
                    <a:bodyPr wrap="square"/>
                    <a:lstStyle/>
                    <a:p>
                      <a:pPr algn="l"/>
                      <a:r>
                        <a:rPr sz="1183" b="0">
                          <a:solidFill>
                            <a:srgbClr val="12202E"/>
                          </a:solidFill>
                          <a:latin typeface="Arial"/>
                          <a:ea typeface="Arial"/>
                          <a:cs typeface="Arial"/>
                        </a:rPr>
                        <a:t>21,000 off the order contribution</a:t>
                      </a:r>
                    </a:p>
                    <a:p>
                      <a:pPr algn="l"/>
                      <a:r>
                        <a:rPr sz="1031">
                          <a:solidFill>
                            <a:srgbClr val="46586D"/>
                          </a:solidFill>
                          <a:latin typeface="微软雅黑"/>
                          <a:ea typeface="微软雅黑"/>
                          <a:cs typeface="微软雅黑"/>
                        </a:rPr>
                        <a:t>从本单贡献中扣 21,000</a:t>
                      </a:r>
                    </a:p>
                  </a:txBody>
                  <a:tcPr marL="95250" marR="95250" marT="28575" marB="28575" anchor="ctr">
                    <a:solidFill>
                      <a:srgbClr val="F5F8FC"/>
                    </a:solidFill>
                  </a:tcPr>
                </a:tc>
                <a:tc>
                  <a:txBody>
                    <a:bodyPr wrap="square"/>
                    <a:lstStyle/>
                    <a:p>
                      <a:pPr algn="r"/>
                      <a:r>
                        <a:rPr sz="1183" b="0">
                          <a:solidFill>
                            <a:srgbClr val="12202E"/>
                          </a:solidFill>
                          <a:latin typeface="Arial"/>
                          <a:ea typeface="Arial"/>
                          <a:cs typeface="Arial"/>
                        </a:rPr>
                        <a:t>≈ 31,375</a:t>
                      </a:r>
                    </a:p>
                    <a:p>
                      <a:pPr algn="r"/>
                      <a:r>
                        <a:rPr sz="1031">
                          <a:solidFill>
                            <a:srgbClr val="46586D"/>
                          </a:solidFill>
                          <a:latin typeface="微软雅黑"/>
                          <a:ea typeface="微软雅黑"/>
                          <a:cs typeface="微软雅黑"/>
                        </a:rPr>
                        <a:t>约 31,375</a:t>
                      </a:r>
                    </a:p>
                  </a:txBody>
                  <a:tcPr marL="95250" marR="95250" marT="28575" marB="28575" anchor="ctr">
                    <a:solidFill>
                      <a:srgbClr val="F5F8FC"/>
                    </a:solidFill>
                  </a:tcPr>
                </a:tc>
              </a:tr>
              <a:tr h="511302">
                <a:tc>
                  <a:txBody>
                    <a:bodyPr wrap="square"/>
                    <a:lstStyle/>
                    <a:p>
                      <a:pPr algn="l"/>
                      <a:r>
                        <a:rPr sz="1183" b="1">
                          <a:solidFill>
                            <a:srgbClr val="0E2A47"/>
                          </a:solidFill>
                          <a:latin typeface="Arial"/>
                          <a:ea typeface="Arial"/>
                          <a:cs typeface="Arial"/>
                        </a:rPr>
                        <a:t>Warranty check</a:t>
                      </a:r>
                    </a:p>
                    <a:p>
                      <a:pPr algn="l"/>
                      <a:r>
                        <a:rPr sz="1031">
                          <a:solidFill>
                            <a:srgbClr val="46586D"/>
                          </a:solidFill>
                          <a:latin typeface="微软雅黑"/>
                          <a:ea typeface="微软雅黑"/>
                          <a:cs typeface="微软雅黑"/>
                        </a:rPr>
                        <a:t>保修核对</a:t>
                      </a:r>
                    </a:p>
                  </a:txBody>
                  <a:tcPr marL="95250" marR="95250" marT="28575" marB="28575" anchor="ctr">
                    <a:solidFill>
                      <a:srgbClr val="FFFFFF"/>
                    </a:solidFill>
                  </a:tcPr>
                </a:tc>
                <a:tc>
                  <a:txBody>
                    <a:bodyPr wrap="square"/>
                    <a:lstStyle/>
                    <a:p>
                      <a:pPr algn="l"/>
                      <a:r>
                        <a:rPr sz="1183" b="0">
                          <a:solidFill>
                            <a:srgbClr val="12202E"/>
                          </a:solidFill>
                          <a:latin typeface="Arial"/>
                          <a:ea typeface="Arial"/>
                          <a:cs typeface="Arial"/>
                        </a:rPr>
                        <a:t>Reserve 6,000 against 5,400 of claims</a:t>
                      </a:r>
                    </a:p>
                    <a:p>
                      <a:pPr algn="l"/>
                      <a:r>
                        <a:rPr sz="1031">
                          <a:solidFill>
                            <a:srgbClr val="46586D"/>
                          </a:solidFill>
                          <a:latin typeface="微软雅黑"/>
                          <a:ea typeface="微软雅黑"/>
                          <a:cs typeface="微软雅黑"/>
                        </a:rPr>
                        <a:t>预留 6,000 对索赔 5,400</a:t>
                      </a:r>
                    </a:p>
                  </a:txBody>
                  <a:tcPr marL="95250" marR="95250" marT="28575" marB="28575" anchor="ctr">
                    <a:solidFill>
                      <a:srgbClr val="FFFFFF"/>
                    </a:solidFill>
                  </a:tcPr>
                </a:tc>
                <a:tc>
                  <a:txBody>
                    <a:bodyPr wrap="square"/>
                    <a:lstStyle/>
                    <a:p>
                      <a:pPr algn="l"/>
                      <a:r>
                        <a:rPr sz="1183" b="0">
                          <a:solidFill>
                            <a:srgbClr val="12202E"/>
                          </a:solidFill>
                          <a:latin typeface="Arial"/>
                          <a:ea typeface="Arial"/>
                          <a:cs typeface="Arial"/>
                        </a:rPr>
                        <a:t>Covers expected claims, not a batch defect</a:t>
                      </a:r>
                    </a:p>
                    <a:p>
                      <a:pPr algn="l"/>
                      <a:r>
                        <a:rPr sz="1031">
                          <a:solidFill>
                            <a:srgbClr val="46586D"/>
                          </a:solidFill>
                          <a:latin typeface="微软雅黑"/>
                          <a:ea typeface="微软雅黑"/>
                          <a:cs typeface="微软雅黑"/>
                        </a:rPr>
                        <a:t>覆盖预期索赔，不覆盖批量缺陷</a:t>
                      </a:r>
                    </a:p>
                  </a:txBody>
                  <a:tcPr marL="95250" marR="95250" marT="28575" marB="28575" anchor="ctr">
                    <a:solidFill>
                      <a:srgbClr val="FFFFFF"/>
                    </a:solidFill>
                  </a:tcPr>
                </a:tc>
                <a:tc>
                  <a:txBody>
                    <a:bodyPr wrap="square"/>
                    <a:lstStyle/>
                    <a:p>
                      <a:pPr algn="r"/>
                      <a:r>
                        <a:rPr sz="1183" b="0">
                          <a:solidFill>
                            <a:srgbClr val="12202E"/>
                          </a:solidFill>
                          <a:latin typeface="Arial"/>
                          <a:ea typeface="Arial"/>
                          <a:cs typeface="Arial"/>
                        </a:rPr>
                        <a:t>Add 2% spares</a:t>
                      </a:r>
                    </a:p>
                    <a:p>
                      <a:pPr algn="r"/>
                      <a:r>
                        <a:rPr sz="1031">
                          <a:solidFill>
                            <a:srgbClr val="46586D"/>
                          </a:solidFill>
                          <a:latin typeface="微软雅黑"/>
                          <a:ea typeface="微软雅黑"/>
                          <a:cs typeface="微软雅黑"/>
                        </a:rPr>
                        <a:t>加 2% 备件</a:t>
                      </a:r>
                    </a:p>
                  </a:txBody>
                  <a:tcPr marL="95250" marR="95250" marT="28575" marB="28575" anchor="ctr">
                    <a:solidFill>
                      <a:srgbClr val="FFFFFF"/>
                    </a:solidFill>
                  </a:tcPr>
                </a:tc>
              </a:tr>
            </a:tbl>
          </a:graphicData>
        </a:graphic>
      </p:graphicFrame>
      <p:sp>
        <p:nvSpPr>
          <p:cNvPr id="11" name="Rounded Rectangle 10"/>
          <p:cNvSpPr/>
          <p:nvPr/>
        </p:nvSpPr>
        <p:spPr>
          <a:xfrm>
            <a:off x="762000" y="5105400"/>
            <a:ext cx="10668000" cy="1428750"/>
          </a:xfrm>
          <a:prstGeom prst="roundRect">
            <a:avLst>
              <a:gd name="adj" fmla="val 4000"/>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990599" y="5200650"/>
            <a:ext cx="9906000" cy="152400"/>
          </a:xfrm>
          <a:prstGeom prst="rect">
            <a:avLst/>
          </a:prstGeom>
          <a:noFill/>
        </p:spPr>
        <p:txBody>
          <a:bodyPr wrap="square" lIns="0" rIns="0" tIns="0" bIns="0" anchor="t">
            <a:spAutoFit/>
          </a:bodyPr>
          <a:lstStyle/>
          <a:p>
            <a:pPr algn="l">
              <a:lnSpc>
                <a:spcPct val="100000"/>
              </a:lnSpc>
            </a:pPr>
            <a:r>
              <a:rPr sz="1090" b="1" i="0">
                <a:solidFill>
                  <a:srgbClr val="C8A44D"/>
                </a:solidFill>
                <a:latin typeface="Arial"/>
                <a:ea typeface="Arial"/>
                <a:cs typeface="Arial"/>
              </a:rPr>
              <a:t>A DEFENSIBLE ANSWER  ·  一个站得住脚的回答</a:t>
            </a:r>
          </a:p>
        </p:txBody>
      </p:sp>
      <p:sp>
        <p:nvSpPr>
          <p:cNvPr id="13" name="TextBox 12"/>
          <p:cNvSpPr txBox="1"/>
          <p:nvPr/>
        </p:nvSpPr>
        <p:spPr>
          <a:xfrm>
            <a:off x="990599" y="5372100"/>
            <a:ext cx="9906000" cy="457200"/>
          </a:xfrm>
          <a:prstGeom prst="rect">
            <a:avLst/>
          </a:prstGeom>
          <a:noFill/>
        </p:spPr>
        <p:txBody>
          <a:bodyPr wrap="square" lIns="0" rIns="0" tIns="0" bIns="0" anchor="t">
            <a:spAutoFit/>
          </a:bodyPr>
          <a:lstStyle/>
          <a:p>
            <a:pPr algn="l">
              <a:lnSpc>
                <a:spcPct val="120000"/>
              </a:lnSpc>
            </a:pPr>
            <a:r>
              <a:rPr sz="1276" b="0" i="0">
                <a:solidFill>
                  <a:srgbClr val="FFFFFF"/>
                </a:solidFill>
                <a:latin typeface="Arial"/>
                <a:ea typeface="Arial"/>
                <a:cs typeface="Arial"/>
              </a:rPr>
              <a:t>Accept FOB at 15.60, on condition that: 45 days runs from sample approval; 30 per cent deposit with the balance paid before shipment; a surcharge clause triggers if freight moves more than 5 per cent; pre-shipment inspection uses an agreed sampling plan; warranty covers the driver and fittings only, with 2 per cent spares.</a:t>
            </a:r>
          </a:p>
        </p:txBody>
      </p:sp>
      <p:sp>
        <p:nvSpPr>
          <p:cNvPr id="14" name="TextBox 13"/>
          <p:cNvSpPr txBox="1"/>
          <p:nvPr/>
        </p:nvSpPr>
        <p:spPr>
          <a:xfrm>
            <a:off x="990599" y="5848350"/>
            <a:ext cx="9906000" cy="342900"/>
          </a:xfrm>
          <a:prstGeom prst="rect">
            <a:avLst/>
          </a:prstGeom>
          <a:noFill/>
        </p:spPr>
        <p:txBody>
          <a:bodyPr wrap="square" lIns="0" rIns="0" tIns="0" bIns="0" anchor="t">
            <a:spAutoFit/>
          </a:bodyPr>
          <a:lstStyle/>
          <a:p>
            <a:pPr algn="l">
              <a:lnSpc>
                <a:spcPct val="125000"/>
              </a:lnSpc>
            </a:pPr>
            <a:r>
              <a:rPr sz="1152" b="0" i="0">
                <a:solidFill>
                  <a:srgbClr val="A8C0E8"/>
                </a:solidFill>
                <a:latin typeface="微软雅黑"/>
                <a:ea typeface="微软雅黑"/>
                <a:cs typeface="微软雅黑"/>
              </a:rPr>
              <a:t>按 FOB 15.60 接受，条件是：45 天从样品确认起算；30% 定金且余款发货前付清；运费波动超过 5% 触发附加费；以约定抽样方案做发货前验货；保修只覆盖驱动与配件并附 2% 备件。</a:t>
            </a:r>
          </a:p>
        </p:txBody>
      </p:sp>
      <p:sp>
        <p:nvSpPr>
          <p:cNvPr id="15" name="TextBox 14"/>
          <p:cNvSpPr txBox="1"/>
          <p:nvPr/>
        </p:nvSpPr>
        <p:spPr>
          <a:xfrm>
            <a:off x="990599" y="6210300"/>
            <a:ext cx="9906000" cy="190500"/>
          </a:xfrm>
          <a:prstGeom prst="rect">
            <a:avLst/>
          </a:prstGeom>
          <a:noFill/>
        </p:spPr>
        <p:txBody>
          <a:bodyPr wrap="square" lIns="0" rIns="0" tIns="0" bIns="0" anchor="t">
            <a:spAutoFit/>
          </a:bodyPr>
          <a:lstStyle/>
          <a:p>
            <a:pPr algn="l">
              <a:lnSpc>
                <a:spcPct val="115000"/>
              </a:lnSpc>
            </a:pPr>
            <a:r>
              <a:rPr sz="1206" b="1" i="0">
                <a:solidFill>
                  <a:srgbClr val="C8A44D"/>
                </a:solidFill>
                <a:latin typeface="Arial"/>
                <a:ea typeface="Arial"/>
                <a:cs typeface="Arial"/>
              </a:rPr>
              <a:t>Change any one condition and the recommendation changes with it.</a:t>
            </a:r>
          </a:p>
        </p:txBody>
      </p:sp>
      <p:sp>
        <p:nvSpPr>
          <p:cNvPr id="16" name="TextBox 15"/>
          <p:cNvSpPr txBox="1"/>
          <p:nvPr/>
        </p:nvSpPr>
        <p:spPr>
          <a:xfrm>
            <a:off x="762000" y="6572250"/>
            <a:ext cx="7620000" cy="152400"/>
          </a:xfrm>
          <a:prstGeom prst="rect">
            <a:avLst/>
          </a:prstGeom>
          <a:noFill/>
        </p:spPr>
        <p:txBody>
          <a:bodyPr wrap="square" lIns="0" rIns="0" tIns="0" bIns="0" anchor="t">
            <a:spAutoFit/>
          </a:bodyPr>
          <a:lstStyle/>
          <a:p>
            <a:pPr algn="l">
              <a:lnSpc>
                <a:spcPct val="100000"/>
              </a:lnSpc>
            </a:pPr>
            <a:r>
              <a:rPr sz="1102" b="0" i="0">
                <a:solidFill>
                  <a:srgbClr val="8695A8"/>
                </a:solidFill>
                <a:latin typeface="Arial"/>
                <a:ea typeface="Arial"/>
                <a:cs typeface="Arial"/>
              </a:rPr>
              <a:t>Cross-border Ecommerce  ·  Lesson 17  ·  跨境电商概论</a:t>
            </a:r>
          </a:p>
        </p:txBody>
      </p:sp>
      <p:sp>
        <p:nvSpPr>
          <p:cNvPr id="17" name="TextBox 16"/>
          <p:cNvSpPr txBox="1"/>
          <p:nvPr/>
        </p:nvSpPr>
        <p:spPr>
          <a:xfrm>
            <a:off x="9525000" y="6572250"/>
            <a:ext cx="1905000" cy="152400"/>
          </a:xfrm>
          <a:prstGeom prst="rect">
            <a:avLst/>
          </a:prstGeom>
          <a:noFill/>
        </p:spPr>
        <p:txBody>
          <a:bodyPr wrap="square" lIns="0" rIns="0" tIns="0" bIns="0" anchor="t">
            <a:spAutoFit/>
          </a:bodyPr>
          <a:lstStyle/>
          <a:p>
            <a:pPr algn="r">
              <a:lnSpc>
                <a:spcPct val="100000"/>
              </a:lnSpc>
            </a:pPr>
            <a:r>
              <a:rPr sz="1102" b="1" i="0">
                <a:solidFill>
                  <a:srgbClr val="3D7BD9"/>
                </a:solidFill>
                <a:latin typeface="Arial"/>
                <a:ea typeface="Arial"/>
                <a:cs typeface="Arial"/>
              </a:rPr>
              <a:t>20 / 28</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8001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00100"/>
            <a:ext cx="12192000" cy="19050"/>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3850" y="209550"/>
            <a:ext cx="628650" cy="381000"/>
          </a:xfrm>
          <a:prstGeom prst="roundRect">
            <a:avLst>
              <a:gd name="adj" fmla="val 16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323850" y="209550"/>
            <a:ext cx="628650" cy="381000"/>
          </a:xfrm>
          <a:prstGeom prst="rect">
            <a:avLst/>
          </a:prstGeom>
          <a:noFill/>
        </p:spPr>
        <p:txBody>
          <a:bodyPr wrap="none" lIns="0" rIns="0" tIns="0" bIns="0" anchor="ctr">
            <a:spAutoFit/>
          </a:bodyPr>
          <a:lstStyle/>
          <a:p>
            <a:pPr algn="ctr">
              <a:lnSpc>
                <a:spcPct val="100000"/>
              </a:lnSpc>
            </a:pPr>
            <a:r>
              <a:rPr sz="1391" b="1" i="0">
                <a:solidFill>
                  <a:srgbClr val="FFFFFF"/>
                </a:solidFill>
                <a:latin typeface="Arial"/>
                <a:ea typeface="Arial"/>
                <a:cs typeface="Arial"/>
              </a:rPr>
              <a:t>MYTH</a:t>
            </a:r>
          </a:p>
        </p:txBody>
      </p:sp>
      <p:sp>
        <p:nvSpPr>
          <p:cNvPr id="6" name="TextBox 5"/>
          <p:cNvSpPr txBox="1"/>
          <p:nvPr/>
        </p:nvSpPr>
        <p:spPr>
          <a:xfrm>
            <a:off x="1085850" y="95250"/>
            <a:ext cx="7962900" cy="342900"/>
          </a:xfrm>
          <a:prstGeom prst="rect">
            <a:avLst/>
          </a:prstGeom>
          <a:noFill/>
        </p:spPr>
        <p:txBody>
          <a:bodyPr wrap="square" lIns="0" rIns="0" tIns="0" bIns="0" anchor="t">
            <a:spAutoFit/>
          </a:bodyPr>
          <a:lstStyle/>
          <a:p>
            <a:pPr algn="l">
              <a:lnSpc>
                <a:spcPct val="105000"/>
              </a:lnSpc>
            </a:pPr>
            <a:r>
              <a:rPr sz="2400" b="1" i="0">
                <a:solidFill>
                  <a:srgbClr val="FFFFFF"/>
                </a:solidFill>
                <a:latin typeface="Georgia"/>
                <a:ea typeface="Georgia"/>
                <a:cs typeface="Georgia"/>
              </a:rPr>
              <a:t>Six things to unlearn</a:t>
            </a:r>
          </a:p>
        </p:txBody>
      </p:sp>
      <p:sp>
        <p:nvSpPr>
          <p:cNvPr id="7" name="TextBox 6"/>
          <p:cNvSpPr txBox="1"/>
          <p:nvPr/>
        </p:nvSpPr>
        <p:spPr>
          <a:xfrm>
            <a:off x="1085850" y="457200"/>
            <a:ext cx="7962900" cy="247649"/>
          </a:xfrm>
          <a:prstGeom prst="rect">
            <a:avLst/>
          </a:prstGeom>
          <a:noFill/>
        </p:spPr>
        <p:txBody>
          <a:bodyPr wrap="square" lIns="0" rIns="0" tIns="0" bIns="0" anchor="t">
            <a:spAutoFit/>
          </a:bodyPr>
          <a:lstStyle/>
          <a:p>
            <a:pPr algn="l">
              <a:lnSpc>
                <a:spcPct val="100000"/>
              </a:lnSpc>
            </a:pPr>
            <a:r>
              <a:rPr sz="1560" b="0" i="0">
                <a:solidFill>
                  <a:srgbClr val="9DB6D6"/>
                </a:solidFill>
                <a:latin typeface="微软雅黑"/>
                <a:ea typeface="微软雅黑"/>
                <a:cs typeface="微软雅黑"/>
              </a:rPr>
              <a:t>六个常见误解</a:t>
            </a:r>
          </a:p>
        </p:txBody>
      </p:sp>
      <p:sp>
        <p:nvSpPr>
          <p:cNvPr id="8" name="TextBox 7"/>
          <p:cNvSpPr txBox="1"/>
          <p:nvPr/>
        </p:nvSpPr>
        <p:spPr>
          <a:xfrm>
            <a:off x="8572500" y="266700"/>
            <a:ext cx="3295650" cy="247649"/>
          </a:xfrm>
          <a:prstGeom prst="rect">
            <a:avLst/>
          </a:prstGeom>
          <a:noFill/>
        </p:spPr>
        <p:txBody>
          <a:bodyPr wrap="square" lIns="0" rIns="0" tIns="0" bIns="0" anchor="t">
            <a:spAutoFit/>
          </a:bodyPr>
          <a:lstStyle/>
          <a:p>
            <a:pPr algn="r">
              <a:lnSpc>
                <a:spcPct val="100000"/>
              </a:lnSpc>
            </a:pPr>
            <a:r>
              <a:rPr sz="1218" b="0" i="0">
                <a:solidFill>
                  <a:srgbClr val="7E99BD"/>
                </a:solidFill>
                <a:latin typeface="Arial"/>
                <a:ea typeface="Arial"/>
                <a:cs typeface="Arial"/>
              </a:rPr>
              <a:t>Common saying versus correction</a:t>
            </a:r>
          </a:p>
        </p:txBody>
      </p:sp>
      <p:sp>
        <p:nvSpPr>
          <p:cNvPr id="9" name="Rounded Rectangle 8"/>
          <p:cNvSpPr/>
          <p:nvPr/>
        </p:nvSpPr>
        <p:spPr>
          <a:xfrm>
            <a:off x="762000" y="1009650"/>
            <a:ext cx="5143500" cy="1562100"/>
          </a:xfrm>
          <a:prstGeom prst="roundRect">
            <a:avLst>
              <a:gd name="adj" fmla="val 5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762000" y="1009650"/>
            <a:ext cx="38100" cy="1562100"/>
          </a:xfrm>
          <a:prstGeom prst="rect">
            <a:avLst/>
          </a:prstGeom>
          <a:solidFill>
            <a:srgbClr val="B04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933449" y="1104900"/>
            <a:ext cx="381000" cy="209550"/>
          </a:xfrm>
          <a:prstGeom prst="rect">
            <a:avLst/>
          </a:prstGeom>
          <a:noFill/>
        </p:spPr>
        <p:txBody>
          <a:bodyPr wrap="square" lIns="0" rIns="0" tIns="0" bIns="0" anchor="t">
            <a:spAutoFit/>
          </a:bodyPr>
          <a:lstStyle/>
          <a:p>
            <a:pPr algn="l">
              <a:lnSpc>
                <a:spcPct val="100000"/>
              </a:lnSpc>
            </a:pPr>
            <a:r>
              <a:rPr sz="1391" b="1" i="0">
                <a:solidFill>
                  <a:srgbClr val="B04A45"/>
                </a:solidFill>
                <a:latin typeface="Georgia"/>
                <a:ea typeface="Georgia"/>
                <a:cs typeface="Georgia"/>
              </a:rPr>
              <a:t>01</a:t>
            </a:r>
          </a:p>
        </p:txBody>
      </p:sp>
      <p:sp>
        <p:nvSpPr>
          <p:cNvPr id="12" name="TextBox 11"/>
          <p:cNvSpPr txBox="1"/>
          <p:nvPr/>
        </p:nvSpPr>
        <p:spPr>
          <a:xfrm>
            <a:off x="1295400" y="1104900"/>
            <a:ext cx="4381500" cy="190500"/>
          </a:xfrm>
          <a:prstGeom prst="rect">
            <a:avLst/>
          </a:prstGeom>
          <a:noFill/>
        </p:spPr>
        <p:txBody>
          <a:bodyPr wrap="square" lIns="0" rIns="0" tIns="0" bIns="0" anchor="t">
            <a:spAutoFit/>
          </a:bodyPr>
          <a:lstStyle/>
          <a:p>
            <a:pPr algn="l">
              <a:lnSpc>
                <a:spcPct val="100000"/>
              </a:lnSpc>
            </a:pPr>
            <a:r>
              <a:rPr sz="1000" b="1" i="0">
                <a:solidFill>
                  <a:srgbClr val="B04A45"/>
                </a:solidFill>
                <a:latin typeface="Arial"/>
                <a:ea typeface="Arial"/>
                <a:cs typeface="Arial"/>
              </a:rPr>
              <a:t>COMMON SAYING  常见说法</a:t>
            </a:r>
          </a:p>
        </p:txBody>
      </p:sp>
      <p:sp>
        <p:nvSpPr>
          <p:cNvPr id="13" name="TextBox 12"/>
          <p:cNvSpPr txBox="1"/>
          <p:nvPr/>
        </p:nvSpPr>
        <p:spPr>
          <a:xfrm>
            <a:off x="933449" y="1314450"/>
            <a:ext cx="4762500" cy="228600"/>
          </a:xfrm>
          <a:prstGeom prst="rect">
            <a:avLst/>
          </a:prstGeom>
          <a:noFill/>
        </p:spPr>
        <p:txBody>
          <a:bodyPr wrap="square" lIns="0" rIns="0" tIns="0" bIns="0" anchor="t">
            <a:spAutoFit/>
          </a:bodyPr>
          <a:lstStyle/>
          <a:p>
            <a:pPr algn="l">
              <a:lnSpc>
                <a:spcPct val="115000"/>
              </a:lnSpc>
            </a:pPr>
            <a:r>
              <a:rPr sz="1136" b="0" i="1">
                <a:solidFill>
                  <a:srgbClr val="12202E"/>
                </a:solidFill>
                <a:latin typeface="Arial"/>
                <a:ea typeface="Arial"/>
                <a:cs typeface="Arial"/>
              </a:rPr>
              <a:t>B2B is just B2C with a bigger amount.</a:t>
            </a:r>
          </a:p>
        </p:txBody>
      </p:sp>
      <p:sp>
        <p:nvSpPr>
          <p:cNvPr id="14" name="TextBox 13"/>
          <p:cNvSpPr txBox="1"/>
          <p:nvPr/>
        </p:nvSpPr>
        <p:spPr>
          <a:xfrm>
            <a:off x="933449" y="1562100"/>
            <a:ext cx="4762500" cy="190500"/>
          </a:xfrm>
          <a:prstGeom prst="rect">
            <a:avLst/>
          </a:prstGeom>
          <a:noFill/>
        </p:spPr>
        <p:txBody>
          <a:bodyPr wrap="square" lIns="0" rIns="0" tIns="0" bIns="0" anchor="t">
            <a:spAutoFit/>
          </a:bodyPr>
          <a:lstStyle/>
          <a:p>
            <a:pPr algn="l">
              <a:lnSpc>
                <a:spcPct val="115000"/>
              </a:lnSpc>
            </a:pPr>
            <a:r>
              <a:rPr sz="1056" b="0" i="0">
                <a:solidFill>
                  <a:srgbClr val="46586D"/>
                </a:solidFill>
                <a:latin typeface="微软雅黑"/>
                <a:ea typeface="微软雅黑"/>
                <a:cs typeface="微软雅黑"/>
              </a:rPr>
              <a:t>B2B 就是金额更大的 B2C。</a:t>
            </a:r>
          </a:p>
        </p:txBody>
      </p:sp>
      <p:sp>
        <p:nvSpPr>
          <p:cNvPr id="15" name="Rectangle 14"/>
          <p:cNvSpPr/>
          <p:nvPr/>
        </p:nvSpPr>
        <p:spPr>
          <a:xfrm>
            <a:off x="933449" y="1790700"/>
            <a:ext cx="4762500" cy="9525"/>
          </a:xfrm>
          <a:prstGeom prst="rect">
            <a:avLst/>
          </a:prstGeom>
          <a:solidFill>
            <a:srgbClr val="DCE3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933449" y="1866899"/>
            <a:ext cx="4381500" cy="190500"/>
          </a:xfrm>
          <a:prstGeom prst="rect">
            <a:avLst/>
          </a:prstGeom>
          <a:noFill/>
        </p:spPr>
        <p:txBody>
          <a:bodyPr wrap="square" lIns="0" rIns="0" tIns="0" bIns="0" anchor="t">
            <a:spAutoFit/>
          </a:bodyPr>
          <a:lstStyle/>
          <a:p>
            <a:pPr algn="l">
              <a:lnSpc>
                <a:spcPct val="100000"/>
              </a:lnSpc>
            </a:pPr>
            <a:r>
              <a:rPr sz="1000" b="1" i="0">
                <a:solidFill>
                  <a:srgbClr val="2E7D5B"/>
                </a:solidFill>
                <a:latin typeface="Arial"/>
                <a:ea typeface="Arial"/>
                <a:cs typeface="Arial"/>
              </a:rPr>
              <a:t>WHAT TO SAY INSTEAD  修正说法</a:t>
            </a:r>
          </a:p>
        </p:txBody>
      </p:sp>
      <p:sp>
        <p:nvSpPr>
          <p:cNvPr id="17" name="TextBox 16"/>
          <p:cNvSpPr txBox="1"/>
          <p:nvPr/>
        </p:nvSpPr>
        <p:spPr>
          <a:xfrm>
            <a:off x="933449" y="2038349"/>
            <a:ext cx="4762500" cy="247649"/>
          </a:xfrm>
          <a:prstGeom prst="rect">
            <a:avLst/>
          </a:prstGeom>
          <a:noFill/>
        </p:spPr>
        <p:txBody>
          <a:bodyPr wrap="square" lIns="0" rIns="0" tIns="0" bIns="0" anchor="t">
            <a:spAutoFit/>
          </a:bodyPr>
          <a:lstStyle/>
          <a:p>
            <a:pPr algn="l">
              <a:lnSpc>
                <a:spcPct val="115000"/>
              </a:lnSpc>
            </a:pPr>
            <a:r>
              <a:rPr sz="1136" b="0" i="0">
                <a:solidFill>
                  <a:srgbClr val="0E2A47"/>
                </a:solidFill>
                <a:latin typeface="Arial"/>
                <a:ea typeface="Arial"/>
                <a:cs typeface="Arial"/>
              </a:rPr>
              <a:t>The test is that both sides are enterprises buying for operations. A large personal purchase is still B2C, and a large inquiry still needs verification.</a:t>
            </a:r>
          </a:p>
        </p:txBody>
      </p:sp>
      <p:sp>
        <p:nvSpPr>
          <p:cNvPr id="18" name="TextBox 17"/>
          <p:cNvSpPr txBox="1"/>
          <p:nvPr/>
        </p:nvSpPr>
        <p:spPr>
          <a:xfrm>
            <a:off x="933449" y="2286000"/>
            <a:ext cx="4762500" cy="209550"/>
          </a:xfrm>
          <a:prstGeom prst="rect">
            <a:avLst/>
          </a:prstGeom>
          <a:noFill/>
        </p:spPr>
        <p:txBody>
          <a:bodyPr wrap="square" lIns="0" rIns="0" tIns="0" bIns="0" anchor="t">
            <a:spAutoFit/>
          </a:bodyPr>
          <a:lstStyle/>
          <a:p>
            <a:pPr algn="l">
              <a:lnSpc>
                <a:spcPct val="115000"/>
              </a:lnSpc>
            </a:pPr>
            <a:r>
              <a:rPr sz="1056" b="0" i="0">
                <a:solidFill>
                  <a:srgbClr val="46586D"/>
                </a:solidFill>
                <a:latin typeface="微软雅黑"/>
                <a:ea typeface="微软雅黑"/>
                <a:cs typeface="微软雅黑"/>
              </a:rPr>
              <a:t>判断标准是双方均为企业、采购用于经营。大额个人采购仍是 B2C，大额询盘仍需要核实。</a:t>
            </a:r>
          </a:p>
        </p:txBody>
      </p:sp>
      <p:sp>
        <p:nvSpPr>
          <p:cNvPr id="19" name="Rounded Rectangle 18"/>
          <p:cNvSpPr/>
          <p:nvPr/>
        </p:nvSpPr>
        <p:spPr>
          <a:xfrm>
            <a:off x="6286500" y="1009650"/>
            <a:ext cx="5143500" cy="1562100"/>
          </a:xfrm>
          <a:prstGeom prst="roundRect">
            <a:avLst>
              <a:gd name="adj" fmla="val 5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6286500" y="1009650"/>
            <a:ext cx="38100" cy="1562100"/>
          </a:xfrm>
          <a:prstGeom prst="rect">
            <a:avLst/>
          </a:prstGeom>
          <a:solidFill>
            <a:srgbClr val="B04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457950" y="1104900"/>
            <a:ext cx="381000" cy="209550"/>
          </a:xfrm>
          <a:prstGeom prst="rect">
            <a:avLst/>
          </a:prstGeom>
          <a:noFill/>
        </p:spPr>
        <p:txBody>
          <a:bodyPr wrap="square" lIns="0" rIns="0" tIns="0" bIns="0" anchor="t">
            <a:spAutoFit/>
          </a:bodyPr>
          <a:lstStyle/>
          <a:p>
            <a:pPr algn="l">
              <a:lnSpc>
                <a:spcPct val="100000"/>
              </a:lnSpc>
            </a:pPr>
            <a:r>
              <a:rPr sz="1391" b="1" i="0">
                <a:solidFill>
                  <a:srgbClr val="B04A45"/>
                </a:solidFill>
                <a:latin typeface="Georgia"/>
                <a:ea typeface="Georgia"/>
                <a:cs typeface="Georgia"/>
              </a:rPr>
              <a:t>02</a:t>
            </a:r>
          </a:p>
        </p:txBody>
      </p:sp>
      <p:sp>
        <p:nvSpPr>
          <p:cNvPr id="22" name="TextBox 21"/>
          <p:cNvSpPr txBox="1"/>
          <p:nvPr/>
        </p:nvSpPr>
        <p:spPr>
          <a:xfrm>
            <a:off x="6819900" y="1104900"/>
            <a:ext cx="4381500" cy="190500"/>
          </a:xfrm>
          <a:prstGeom prst="rect">
            <a:avLst/>
          </a:prstGeom>
          <a:noFill/>
        </p:spPr>
        <p:txBody>
          <a:bodyPr wrap="square" lIns="0" rIns="0" tIns="0" bIns="0" anchor="t">
            <a:spAutoFit/>
          </a:bodyPr>
          <a:lstStyle/>
          <a:p>
            <a:pPr algn="l">
              <a:lnSpc>
                <a:spcPct val="100000"/>
              </a:lnSpc>
            </a:pPr>
            <a:r>
              <a:rPr sz="1000" b="1" i="0">
                <a:solidFill>
                  <a:srgbClr val="B04A45"/>
                </a:solidFill>
                <a:latin typeface="Arial"/>
                <a:ea typeface="Arial"/>
                <a:cs typeface="Arial"/>
              </a:rPr>
              <a:t>COMMON SAYING  常见说法</a:t>
            </a:r>
          </a:p>
        </p:txBody>
      </p:sp>
      <p:sp>
        <p:nvSpPr>
          <p:cNvPr id="23" name="TextBox 22"/>
          <p:cNvSpPr txBox="1"/>
          <p:nvPr/>
        </p:nvSpPr>
        <p:spPr>
          <a:xfrm>
            <a:off x="6457950" y="1314450"/>
            <a:ext cx="4762500" cy="228600"/>
          </a:xfrm>
          <a:prstGeom prst="rect">
            <a:avLst/>
          </a:prstGeom>
          <a:noFill/>
        </p:spPr>
        <p:txBody>
          <a:bodyPr wrap="square" lIns="0" rIns="0" tIns="0" bIns="0" anchor="t">
            <a:spAutoFit/>
          </a:bodyPr>
          <a:lstStyle/>
          <a:p>
            <a:pPr algn="l">
              <a:lnSpc>
                <a:spcPct val="115000"/>
              </a:lnSpc>
            </a:pPr>
            <a:r>
              <a:rPr sz="1136" b="0" i="1">
                <a:solidFill>
                  <a:srgbClr val="12202E"/>
                </a:solidFill>
                <a:latin typeface="Arial"/>
                <a:ea typeface="Arial"/>
                <a:cs typeface="Arial"/>
              </a:rPr>
              <a:t>A quotation is a price.</a:t>
            </a:r>
          </a:p>
        </p:txBody>
      </p:sp>
      <p:sp>
        <p:nvSpPr>
          <p:cNvPr id="24" name="TextBox 23"/>
          <p:cNvSpPr txBox="1"/>
          <p:nvPr/>
        </p:nvSpPr>
        <p:spPr>
          <a:xfrm>
            <a:off x="6457950" y="1562100"/>
            <a:ext cx="4762500" cy="190500"/>
          </a:xfrm>
          <a:prstGeom prst="rect">
            <a:avLst/>
          </a:prstGeom>
          <a:noFill/>
        </p:spPr>
        <p:txBody>
          <a:bodyPr wrap="square" lIns="0" rIns="0" tIns="0" bIns="0" anchor="t">
            <a:spAutoFit/>
          </a:bodyPr>
          <a:lstStyle/>
          <a:p>
            <a:pPr algn="l">
              <a:lnSpc>
                <a:spcPct val="115000"/>
              </a:lnSpc>
            </a:pPr>
            <a:r>
              <a:rPr sz="1056" b="0" i="0">
                <a:solidFill>
                  <a:srgbClr val="46586D"/>
                </a:solidFill>
                <a:latin typeface="微软雅黑"/>
                <a:ea typeface="微软雅黑"/>
                <a:cs typeface="微软雅黑"/>
              </a:rPr>
              <a:t>报价就是一个价格。</a:t>
            </a:r>
          </a:p>
        </p:txBody>
      </p:sp>
      <p:sp>
        <p:nvSpPr>
          <p:cNvPr id="25" name="Rectangle 24"/>
          <p:cNvSpPr/>
          <p:nvPr/>
        </p:nvSpPr>
        <p:spPr>
          <a:xfrm>
            <a:off x="6457950" y="1790700"/>
            <a:ext cx="4762500" cy="9525"/>
          </a:xfrm>
          <a:prstGeom prst="rect">
            <a:avLst/>
          </a:prstGeom>
          <a:solidFill>
            <a:srgbClr val="DCE3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6457950" y="1866899"/>
            <a:ext cx="4381500" cy="190500"/>
          </a:xfrm>
          <a:prstGeom prst="rect">
            <a:avLst/>
          </a:prstGeom>
          <a:noFill/>
        </p:spPr>
        <p:txBody>
          <a:bodyPr wrap="square" lIns="0" rIns="0" tIns="0" bIns="0" anchor="t">
            <a:spAutoFit/>
          </a:bodyPr>
          <a:lstStyle/>
          <a:p>
            <a:pPr algn="l">
              <a:lnSpc>
                <a:spcPct val="100000"/>
              </a:lnSpc>
            </a:pPr>
            <a:r>
              <a:rPr sz="1000" b="1" i="0">
                <a:solidFill>
                  <a:srgbClr val="2E7D5B"/>
                </a:solidFill>
                <a:latin typeface="Arial"/>
                <a:ea typeface="Arial"/>
                <a:cs typeface="Arial"/>
              </a:rPr>
              <a:t>WHAT TO SAY INSTEAD  修正说法</a:t>
            </a:r>
          </a:p>
        </p:txBody>
      </p:sp>
      <p:sp>
        <p:nvSpPr>
          <p:cNvPr id="27" name="TextBox 26"/>
          <p:cNvSpPr txBox="1"/>
          <p:nvPr/>
        </p:nvSpPr>
        <p:spPr>
          <a:xfrm>
            <a:off x="6457950" y="2038349"/>
            <a:ext cx="4762500" cy="247649"/>
          </a:xfrm>
          <a:prstGeom prst="rect">
            <a:avLst/>
          </a:prstGeom>
          <a:noFill/>
        </p:spPr>
        <p:txBody>
          <a:bodyPr wrap="square" lIns="0" rIns="0" tIns="0" bIns="0" anchor="t">
            <a:spAutoFit/>
          </a:bodyPr>
          <a:lstStyle/>
          <a:p>
            <a:pPr algn="l">
              <a:lnSpc>
                <a:spcPct val="115000"/>
              </a:lnSpc>
            </a:pPr>
            <a:r>
              <a:rPr sz="1136" b="0" i="0">
                <a:solidFill>
                  <a:srgbClr val="0E2A47"/>
                </a:solidFill>
                <a:latin typeface="Arial"/>
                <a:ea typeface="Arial"/>
                <a:cs typeface="Arial"/>
              </a:rPr>
              <a:t>A quotation has five columns: landed cost, lead time, MOQ, payment terms and risk allocation. With a price alone there is nothing to compare.</a:t>
            </a:r>
          </a:p>
        </p:txBody>
      </p:sp>
      <p:sp>
        <p:nvSpPr>
          <p:cNvPr id="28" name="TextBox 27"/>
          <p:cNvSpPr txBox="1"/>
          <p:nvPr/>
        </p:nvSpPr>
        <p:spPr>
          <a:xfrm>
            <a:off x="6457950" y="2286000"/>
            <a:ext cx="4762500" cy="209550"/>
          </a:xfrm>
          <a:prstGeom prst="rect">
            <a:avLst/>
          </a:prstGeom>
          <a:noFill/>
        </p:spPr>
        <p:txBody>
          <a:bodyPr wrap="square" lIns="0" rIns="0" tIns="0" bIns="0" anchor="t">
            <a:spAutoFit/>
          </a:bodyPr>
          <a:lstStyle/>
          <a:p>
            <a:pPr algn="l">
              <a:lnSpc>
                <a:spcPct val="115000"/>
              </a:lnSpc>
            </a:pPr>
            <a:r>
              <a:rPr sz="1056" b="0" i="0">
                <a:solidFill>
                  <a:srgbClr val="46586D"/>
                </a:solidFill>
                <a:latin typeface="微软雅黑"/>
                <a:ea typeface="微软雅黑"/>
                <a:cs typeface="微软雅黑"/>
              </a:rPr>
              <a:t>报价有五列：到岸成本、交期、起订量、付款条件与风险分配。只有价格，无法比较。</a:t>
            </a:r>
          </a:p>
        </p:txBody>
      </p:sp>
      <p:sp>
        <p:nvSpPr>
          <p:cNvPr id="29" name="Rounded Rectangle 28"/>
          <p:cNvSpPr/>
          <p:nvPr/>
        </p:nvSpPr>
        <p:spPr>
          <a:xfrm>
            <a:off x="762000" y="2724150"/>
            <a:ext cx="5143500" cy="1562100"/>
          </a:xfrm>
          <a:prstGeom prst="roundRect">
            <a:avLst>
              <a:gd name="adj" fmla="val 5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ectangle 29"/>
          <p:cNvSpPr/>
          <p:nvPr/>
        </p:nvSpPr>
        <p:spPr>
          <a:xfrm>
            <a:off x="762000" y="2724150"/>
            <a:ext cx="38100" cy="1562100"/>
          </a:xfrm>
          <a:prstGeom prst="rect">
            <a:avLst/>
          </a:prstGeom>
          <a:solidFill>
            <a:srgbClr val="B04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933449" y="2819400"/>
            <a:ext cx="381000" cy="209550"/>
          </a:xfrm>
          <a:prstGeom prst="rect">
            <a:avLst/>
          </a:prstGeom>
          <a:noFill/>
        </p:spPr>
        <p:txBody>
          <a:bodyPr wrap="square" lIns="0" rIns="0" tIns="0" bIns="0" anchor="t">
            <a:spAutoFit/>
          </a:bodyPr>
          <a:lstStyle/>
          <a:p>
            <a:pPr algn="l">
              <a:lnSpc>
                <a:spcPct val="100000"/>
              </a:lnSpc>
            </a:pPr>
            <a:r>
              <a:rPr sz="1391" b="1" i="0">
                <a:solidFill>
                  <a:srgbClr val="B04A45"/>
                </a:solidFill>
                <a:latin typeface="Georgia"/>
                <a:ea typeface="Georgia"/>
                <a:cs typeface="Georgia"/>
              </a:rPr>
              <a:t>03</a:t>
            </a:r>
          </a:p>
        </p:txBody>
      </p:sp>
      <p:sp>
        <p:nvSpPr>
          <p:cNvPr id="32" name="TextBox 31"/>
          <p:cNvSpPr txBox="1"/>
          <p:nvPr/>
        </p:nvSpPr>
        <p:spPr>
          <a:xfrm>
            <a:off x="1295400" y="2819400"/>
            <a:ext cx="4381500" cy="190500"/>
          </a:xfrm>
          <a:prstGeom prst="rect">
            <a:avLst/>
          </a:prstGeom>
          <a:noFill/>
        </p:spPr>
        <p:txBody>
          <a:bodyPr wrap="square" lIns="0" rIns="0" tIns="0" bIns="0" anchor="t">
            <a:spAutoFit/>
          </a:bodyPr>
          <a:lstStyle/>
          <a:p>
            <a:pPr algn="l">
              <a:lnSpc>
                <a:spcPct val="100000"/>
              </a:lnSpc>
            </a:pPr>
            <a:r>
              <a:rPr sz="1000" b="1" i="0">
                <a:solidFill>
                  <a:srgbClr val="B04A45"/>
                </a:solidFill>
                <a:latin typeface="Arial"/>
                <a:ea typeface="Arial"/>
                <a:cs typeface="Arial"/>
              </a:rPr>
              <a:t>COMMON SAYING  常见说法</a:t>
            </a:r>
          </a:p>
        </p:txBody>
      </p:sp>
      <p:sp>
        <p:nvSpPr>
          <p:cNvPr id="33" name="TextBox 32"/>
          <p:cNvSpPr txBox="1"/>
          <p:nvPr/>
        </p:nvSpPr>
        <p:spPr>
          <a:xfrm>
            <a:off x="933449" y="3028950"/>
            <a:ext cx="4762500" cy="228600"/>
          </a:xfrm>
          <a:prstGeom prst="rect">
            <a:avLst/>
          </a:prstGeom>
          <a:noFill/>
        </p:spPr>
        <p:txBody>
          <a:bodyPr wrap="square" lIns="0" rIns="0" tIns="0" bIns="0" anchor="t">
            <a:spAutoFit/>
          </a:bodyPr>
          <a:lstStyle/>
          <a:p>
            <a:pPr algn="l">
              <a:lnSpc>
                <a:spcPct val="115000"/>
              </a:lnSpc>
            </a:pPr>
            <a:r>
              <a:rPr sz="1136" b="0" i="1">
                <a:solidFill>
                  <a:srgbClr val="12202E"/>
                </a:solidFill>
                <a:latin typeface="Arial"/>
                <a:ea typeface="Arial"/>
                <a:cs typeface="Arial"/>
              </a:rPr>
              <a:t>More inquiries mean more orders.</a:t>
            </a:r>
          </a:p>
        </p:txBody>
      </p:sp>
      <p:sp>
        <p:nvSpPr>
          <p:cNvPr id="34" name="TextBox 33"/>
          <p:cNvSpPr txBox="1"/>
          <p:nvPr/>
        </p:nvSpPr>
        <p:spPr>
          <a:xfrm>
            <a:off x="933449" y="3276600"/>
            <a:ext cx="4762500" cy="190500"/>
          </a:xfrm>
          <a:prstGeom prst="rect">
            <a:avLst/>
          </a:prstGeom>
          <a:noFill/>
        </p:spPr>
        <p:txBody>
          <a:bodyPr wrap="square" lIns="0" rIns="0" tIns="0" bIns="0" anchor="t">
            <a:spAutoFit/>
          </a:bodyPr>
          <a:lstStyle/>
          <a:p>
            <a:pPr algn="l">
              <a:lnSpc>
                <a:spcPct val="115000"/>
              </a:lnSpc>
            </a:pPr>
            <a:r>
              <a:rPr sz="1056" b="0" i="0">
                <a:solidFill>
                  <a:srgbClr val="46586D"/>
                </a:solidFill>
                <a:latin typeface="微软雅黑"/>
                <a:ea typeface="微软雅黑"/>
                <a:cs typeface="微软雅黑"/>
              </a:rPr>
              <a:t>询盘多就代表订单多。</a:t>
            </a:r>
          </a:p>
        </p:txBody>
      </p:sp>
      <p:sp>
        <p:nvSpPr>
          <p:cNvPr id="35" name="Rectangle 34"/>
          <p:cNvSpPr/>
          <p:nvPr/>
        </p:nvSpPr>
        <p:spPr>
          <a:xfrm>
            <a:off x="933449" y="3505200"/>
            <a:ext cx="4762500" cy="9525"/>
          </a:xfrm>
          <a:prstGeom prst="rect">
            <a:avLst/>
          </a:prstGeom>
          <a:solidFill>
            <a:srgbClr val="DCE3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933449" y="3581400"/>
            <a:ext cx="4381500" cy="190500"/>
          </a:xfrm>
          <a:prstGeom prst="rect">
            <a:avLst/>
          </a:prstGeom>
          <a:noFill/>
        </p:spPr>
        <p:txBody>
          <a:bodyPr wrap="square" lIns="0" rIns="0" tIns="0" bIns="0" anchor="t">
            <a:spAutoFit/>
          </a:bodyPr>
          <a:lstStyle/>
          <a:p>
            <a:pPr algn="l">
              <a:lnSpc>
                <a:spcPct val="100000"/>
              </a:lnSpc>
            </a:pPr>
            <a:r>
              <a:rPr sz="1000" b="1" i="0">
                <a:solidFill>
                  <a:srgbClr val="2E7D5B"/>
                </a:solidFill>
                <a:latin typeface="Arial"/>
                <a:ea typeface="Arial"/>
                <a:cs typeface="Arial"/>
              </a:rPr>
              <a:t>WHAT TO SAY INSTEAD  修正说法</a:t>
            </a:r>
          </a:p>
        </p:txBody>
      </p:sp>
      <p:sp>
        <p:nvSpPr>
          <p:cNvPr id="37" name="TextBox 36"/>
          <p:cNvSpPr txBox="1"/>
          <p:nvPr/>
        </p:nvSpPr>
        <p:spPr>
          <a:xfrm>
            <a:off x="933449" y="3752850"/>
            <a:ext cx="4762500" cy="247649"/>
          </a:xfrm>
          <a:prstGeom prst="rect">
            <a:avLst/>
          </a:prstGeom>
          <a:noFill/>
        </p:spPr>
        <p:txBody>
          <a:bodyPr wrap="square" lIns="0" rIns="0" tIns="0" bIns="0" anchor="t">
            <a:spAutoFit/>
          </a:bodyPr>
          <a:lstStyle/>
          <a:p>
            <a:pPr algn="l">
              <a:lnSpc>
                <a:spcPct val="115000"/>
              </a:lnSpc>
            </a:pPr>
            <a:r>
              <a:rPr sz="1136" b="0" i="0">
                <a:solidFill>
                  <a:srgbClr val="0E2A47"/>
                </a:solidFill>
                <a:latin typeface="Arial"/>
                <a:ea typeface="Arial"/>
                <a:cs typeface="Arial"/>
              </a:rPr>
              <a:t>Audit and sampling eliminate many inquiries and their cost is real. Record conversion at each step and the cost of one won order.</a:t>
            </a:r>
          </a:p>
        </p:txBody>
      </p:sp>
      <p:sp>
        <p:nvSpPr>
          <p:cNvPr id="38" name="TextBox 37"/>
          <p:cNvSpPr txBox="1"/>
          <p:nvPr/>
        </p:nvSpPr>
        <p:spPr>
          <a:xfrm>
            <a:off x="933449" y="4000500"/>
            <a:ext cx="4762500" cy="209550"/>
          </a:xfrm>
          <a:prstGeom prst="rect">
            <a:avLst/>
          </a:prstGeom>
          <a:noFill/>
        </p:spPr>
        <p:txBody>
          <a:bodyPr wrap="square" lIns="0" rIns="0" tIns="0" bIns="0" anchor="t">
            <a:spAutoFit/>
          </a:bodyPr>
          <a:lstStyle/>
          <a:p>
            <a:pPr algn="l">
              <a:lnSpc>
                <a:spcPct val="115000"/>
              </a:lnSpc>
            </a:pPr>
            <a:r>
              <a:rPr sz="1056" b="0" i="0">
                <a:solidFill>
                  <a:srgbClr val="46586D"/>
                </a:solidFill>
                <a:latin typeface="微软雅黑"/>
                <a:ea typeface="微软雅黑"/>
                <a:cs typeface="微软雅黑"/>
              </a:rPr>
              <a:t>验厂与打样会淘汰大量询盘，其成本真实存在。要逐环记录转化率与单笔成交成本。</a:t>
            </a:r>
          </a:p>
        </p:txBody>
      </p:sp>
      <p:sp>
        <p:nvSpPr>
          <p:cNvPr id="39" name="Rounded Rectangle 38"/>
          <p:cNvSpPr/>
          <p:nvPr/>
        </p:nvSpPr>
        <p:spPr>
          <a:xfrm>
            <a:off x="6286500" y="2724150"/>
            <a:ext cx="5143500" cy="1562100"/>
          </a:xfrm>
          <a:prstGeom prst="roundRect">
            <a:avLst>
              <a:gd name="adj" fmla="val 5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Rectangle 39"/>
          <p:cNvSpPr/>
          <p:nvPr/>
        </p:nvSpPr>
        <p:spPr>
          <a:xfrm>
            <a:off x="6286500" y="2724150"/>
            <a:ext cx="38100" cy="1562100"/>
          </a:xfrm>
          <a:prstGeom prst="rect">
            <a:avLst/>
          </a:prstGeom>
          <a:solidFill>
            <a:srgbClr val="B04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6457950" y="2819400"/>
            <a:ext cx="381000" cy="209550"/>
          </a:xfrm>
          <a:prstGeom prst="rect">
            <a:avLst/>
          </a:prstGeom>
          <a:noFill/>
        </p:spPr>
        <p:txBody>
          <a:bodyPr wrap="square" lIns="0" rIns="0" tIns="0" bIns="0" anchor="t">
            <a:spAutoFit/>
          </a:bodyPr>
          <a:lstStyle/>
          <a:p>
            <a:pPr algn="l">
              <a:lnSpc>
                <a:spcPct val="100000"/>
              </a:lnSpc>
            </a:pPr>
            <a:r>
              <a:rPr sz="1391" b="1" i="0">
                <a:solidFill>
                  <a:srgbClr val="B04A45"/>
                </a:solidFill>
                <a:latin typeface="Georgia"/>
                <a:ea typeface="Georgia"/>
                <a:cs typeface="Georgia"/>
              </a:rPr>
              <a:t>04</a:t>
            </a:r>
          </a:p>
        </p:txBody>
      </p:sp>
      <p:sp>
        <p:nvSpPr>
          <p:cNvPr id="42" name="TextBox 41"/>
          <p:cNvSpPr txBox="1"/>
          <p:nvPr/>
        </p:nvSpPr>
        <p:spPr>
          <a:xfrm>
            <a:off x="6819900" y="2819400"/>
            <a:ext cx="4381500" cy="190500"/>
          </a:xfrm>
          <a:prstGeom prst="rect">
            <a:avLst/>
          </a:prstGeom>
          <a:noFill/>
        </p:spPr>
        <p:txBody>
          <a:bodyPr wrap="square" lIns="0" rIns="0" tIns="0" bIns="0" anchor="t">
            <a:spAutoFit/>
          </a:bodyPr>
          <a:lstStyle/>
          <a:p>
            <a:pPr algn="l">
              <a:lnSpc>
                <a:spcPct val="100000"/>
              </a:lnSpc>
            </a:pPr>
            <a:r>
              <a:rPr sz="1000" b="1" i="0">
                <a:solidFill>
                  <a:srgbClr val="B04A45"/>
                </a:solidFill>
                <a:latin typeface="Arial"/>
                <a:ea typeface="Arial"/>
                <a:cs typeface="Arial"/>
              </a:rPr>
              <a:t>COMMON SAYING  常见说法</a:t>
            </a:r>
          </a:p>
        </p:txBody>
      </p:sp>
      <p:sp>
        <p:nvSpPr>
          <p:cNvPr id="43" name="TextBox 42"/>
          <p:cNvSpPr txBox="1"/>
          <p:nvPr/>
        </p:nvSpPr>
        <p:spPr>
          <a:xfrm>
            <a:off x="6457950" y="3028950"/>
            <a:ext cx="4762500" cy="228600"/>
          </a:xfrm>
          <a:prstGeom prst="rect">
            <a:avLst/>
          </a:prstGeom>
          <a:noFill/>
        </p:spPr>
        <p:txBody>
          <a:bodyPr wrap="square" lIns="0" rIns="0" tIns="0" bIns="0" anchor="t">
            <a:spAutoFit/>
          </a:bodyPr>
          <a:lstStyle/>
          <a:p>
            <a:pPr algn="l">
              <a:lnSpc>
                <a:spcPct val="115000"/>
              </a:lnSpc>
            </a:pPr>
            <a:r>
              <a:rPr sz="1136" b="0" i="1">
                <a:solidFill>
                  <a:srgbClr val="12202E"/>
                </a:solidFill>
                <a:latin typeface="Arial"/>
                <a:ea typeface="Arial"/>
                <a:cs typeface="Arial"/>
              </a:rPr>
              <a:t>High margin means no loss.</a:t>
            </a:r>
          </a:p>
        </p:txBody>
      </p:sp>
      <p:sp>
        <p:nvSpPr>
          <p:cNvPr id="44" name="TextBox 43"/>
          <p:cNvSpPr txBox="1"/>
          <p:nvPr/>
        </p:nvSpPr>
        <p:spPr>
          <a:xfrm>
            <a:off x="6457950" y="3276600"/>
            <a:ext cx="4762500" cy="190500"/>
          </a:xfrm>
          <a:prstGeom prst="rect">
            <a:avLst/>
          </a:prstGeom>
          <a:noFill/>
        </p:spPr>
        <p:txBody>
          <a:bodyPr wrap="square" lIns="0" rIns="0" tIns="0" bIns="0" anchor="t">
            <a:spAutoFit/>
          </a:bodyPr>
          <a:lstStyle/>
          <a:p>
            <a:pPr algn="l">
              <a:lnSpc>
                <a:spcPct val="115000"/>
              </a:lnSpc>
            </a:pPr>
            <a:r>
              <a:rPr sz="1056" b="0" i="0">
                <a:solidFill>
                  <a:srgbClr val="46586D"/>
                </a:solidFill>
                <a:latin typeface="微软雅黑"/>
                <a:ea typeface="微软雅黑"/>
                <a:cs typeface="微软雅黑"/>
              </a:rPr>
              <a:t>毛利高就不会亏。</a:t>
            </a:r>
          </a:p>
        </p:txBody>
      </p:sp>
      <p:sp>
        <p:nvSpPr>
          <p:cNvPr id="45" name="Rectangle 44"/>
          <p:cNvSpPr/>
          <p:nvPr/>
        </p:nvSpPr>
        <p:spPr>
          <a:xfrm>
            <a:off x="6457950" y="3505200"/>
            <a:ext cx="4762500" cy="9525"/>
          </a:xfrm>
          <a:prstGeom prst="rect">
            <a:avLst/>
          </a:prstGeom>
          <a:solidFill>
            <a:srgbClr val="DCE3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TextBox 45"/>
          <p:cNvSpPr txBox="1"/>
          <p:nvPr/>
        </p:nvSpPr>
        <p:spPr>
          <a:xfrm>
            <a:off x="6457950" y="3581400"/>
            <a:ext cx="4381500" cy="190500"/>
          </a:xfrm>
          <a:prstGeom prst="rect">
            <a:avLst/>
          </a:prstGeom>
          <a:noFill/>
        </p:spPr>
        <p:txBody>
          <a:bodyPr wrap="square" lIns="0" rIns="0" tIns="0" bIns="0" anchor="t">
            <a:spAutoFit/>
          </a:bodyPr>
          <a:lstStyle/>
          <a:p>
            <a:pPr algn="l">
              <a:lnSpc>
                <a:spcPct val="100000"/>
              </a:lnSpc>
            </a:pPr>
            <a:r>
              <a:rPr sz="1000" b="1" i="0">
                <a:solidFill>
                  <a:srgbClr val="2E7D5B"/>
                </a:solidFill>
                <a:latin typeface="Arial"/>
                <a:ea typeface="Arial"/>
                <a:cs typeface="Arial"/>
              </a:rPr>
              <a:t>WHAT TO SAY INSTEAD  修正说法</a:t>
            </a:r>
          </a:p>
        </p:txBody>
      </p:sp>
      <p:sp>
        <p:nvSpPr>
          <p:cNvPr id="47" name="TextBox 46"/>
          <p:cNvSpPr txBox="1"/>
          <p:nvPr/>
        </p:nvSpPr>
        <p:spPr>
          <a:xfrm>
            <a:off x="6457950" y="3752850"/>
            <a:ext cx="4762500" cy="247649"/>
          </a:xfrm>
          <a:prstGeom prst="rect">
            <a:avLst/>
          </a:prstGeom>
          <a:noFill/>
        </p:spPr>
        <p:txBody>
          <a:bodyPr wrap="square" lIns="0" rIns="0" tIns="0" bIns="0" anchor="t">
            <a:spAutoFit/>
          </a:bodyPr>
          <a:lstStyle/>
          <a:p>
            <a:pPr algn="l">
              <a:lnSpc>
                <a:spcPct val="115000"/>
              </a:lnSpc>
            </a:pPr>
            <a:r>
              <a:rPr sz="1136" b="0" i="0">
                <a:solidFill>
                  <a:srgbClr val="0E2A47"/>
                </a:solidFill>
                <a:latin typeface="Arial"/>
                <a:ea typeface="Arial"/>
                <a:cs typeface="Arial"/>
              </a:rPr>
              <a:t>Margin is not cash. Fifteen per cent contribution with 198,000 tied up for 90 days may simply not be financeable.</a:t>
            </a:r>
          </a:p>
        </p:txBody>
      </p:sp>
      <p:sp>
        <p:nvSpPr>
          <p:cNvPr id="48" name="TextBox 47"/>
          <p:cNvSpPr txBox="1"/>
          <p:nvPr/>
        </p:nvSpPr>
        <p:spPr>
          <a:xfrm>
            <a:off x="6457950" y="4000500"/>
            <a:ext cx="4762500" cy="209550"/>
          </a:xfrm>
          <a:prstGeom prst="rect">
            <a:avLst/>
          </a:prstGeom>
          <a:noFill/>
        </p:spPr>
        <p:txBody>
          <a:bodyPr wrap="square" lIns="0" rIns="0" tIns="0" bIns="0" anchor="t">
            <a:spAutoFit/>
          </a:bodyPr>
          <a:lstStyle/>
          <a:p>
            <a:pPr algn="l">
              <a:lnSpc>
                <a:spcPct val="115000"/>
              </a:lnSpc>
            </a:pPr>
            <a:r>
              <a:rPr sz="1056" b="0" i="0">
                <a:solidFill>
                  <a:srgbClr val="46586D"/>
                </a:solidFill>
                <a:latin typeface="微软雅黑"/>
                <a:ea typeface="微软雅黑"/>
                <a:cs typeface="微软雅黑"/>
              </a:rPr>
              <a:t>毛利不是现金。15% 的贡献配上 19.8 万垫资与 90 天账期，可能根本融不到资。</a:t>
            </a:r>
          </a:p>
        </p:txBody>
      </p:sp>
      <p:sp>
        <p:nvSpPr>
          <p:cNvPr id="49" name="Rounded Rectangle 48"/>
          <p:cNvSpPr/>
          <p:nvPr/>
        </p:nvSpPr>
        <p:spPr>
          <a:xfrm>
            <a:off x="762000" y="4438650"/>
            <a:ext cx="5143500" cy="1562100"/>
          </a:xfrm>
          <a:prstGeom prst="roundRect">
            <a:avLst>
              <a:gd name="adj" fmla="val 5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0" name="Rectangle 49"/>
          <p:cNvSpPr/>
          <p:nvPr/>
        </p:nvSpPr>
        <p:spPr>
          <a:xfrm>
            <a:off x="762000" y="4438650"/>
            <a:ext cx="38100" cy="1562100"/>
          </a:xfrm>
          <a:prstGeom prst="rect">
            <a:avLst/>
          </a:prstGeom>
          <a:solidFill>
            <a:srgbClr val="B04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1" name="TextBox 50"/>
          <p:cNvSpPr txBox="1"/>
          <p:nvPr/>
        </p:nvSpPr>
        <p:spPr>
          <a:xfrm>
            <a:off x="933449" y="4533900"/>
            <a:ext cx="381000" cy="209550"/>
          </a:xfrm>
          <a:prstGeom prst="rect">
            <a:avLst/>
          </a:prstGeom>
          <a:noFill/>
        </p:spPr>
        <p:txBody>
          <a:bodyPr wrap="square" lIns="0" rIns="0" tIns="0" bIns="0" anchor="t">
            <a:spAutoFit/>
          </a:bodyPr>
          <a:lstStyle/>
          <a:p>
            <a:pPr algn="l">
              <a:lnSpc>
                <a:spcPct val="100000"/>
              </a:lnSpc>
            </a:pPr>
            <a:r>
              <a:rPr sz="1391" b="1" i="0">
                <a:solidFill>
                  <a:srgbClr val="B04A45"/>
                </a:solidFill>
                <a:latin typeface="Georgia"/>
                <a:ea typeface="Georgia"/>
                <a:cs typeface="Georgia"/>
              </a:rPr>
              <a:t>05</a:t>
            </a:r>
          </a:p>
        </p:txBody>
      </p:sp>
      <p:sp>
        <p:nvSpPr>
          <p:cNvPr id="52" name="TextBox 51"/>
          <p:cNvSpPr txBox="1"/>
          <p:nvPr/>
        </p:nvSpPr>
        <p:spPr>
          <a:xfrm>
            <a:off x="1295400" y="4533900"/>
            <a:ext cx="4381500" cy="190500"/>
          </a:xfrm>
          <a:prstGeom prst="rect">
            <a:avLst/>
          </a:prstGeom>
          <a:noFill/>
        </p:spPr>
        <p:txBody>
          <a:bodyPr wrap="square" lIns="0" rIns="0" tIns="0" bIns="0" anchor="t">
            <a:spAutoFit/>
          </a:bodyPr>
          <a:lstStyle/>
          <a:p>
            <a:pPr algn="l">
              <a:lnSpc>
                <a:spcPct val="100000"/>
              </a:lnSpc>
            </a:pPr>
            <a:r>
              <a:rPr sz="1000" b="1" i="0">
                <a:solidFill>
                  <a:srgbClr val="B04A45"/>
                </a:solidFill>
                <a:latin typeface="Arial"/>
                <a:ea typeface="Arial"/>
                <a:cs typeface="Arial"/>
              </a:rPr>
              <a:t>COMMON SAYING  常见说法</a:t>
            </a:r>
          </a:p>
        </p:txBody>
      </p:sp>
      <p:sp>
        <p:nvSpPr>
          <p:cNvPr id="53" name="TextBox 52"/>
          <p:cNvSpPr txBox="1"/>
          <p:nvPr/>
        </p:nvSpPr>
        <p:spPr>
          <a:xfrm>
            <a:off x="933449" y="4743450"/>
            <a:ext cx="4762500" cy="228600"/>
          </a:xfrm>
          <a:prstGeom prst="rect">
            <a:avLst/>
          </a:prstGeom>
          <a:noFill/>
        </p:spPr>
        <p:txBody>
          <a:bodyPr wrap="square" lIns="0" rIns="0" tIns="0" bIns="0" anchor="t">
            <a:spAutoFit/>
          </a:bodyPr>
          <a:lstStyle/>
          <a:p>
            <a:pPr algn="l">
              <a:lnSpc>
                <a:spcPct val="115000"/>
              </a:lnSpc>
            </a:pPr>
            <a:r>
              <a:rPr sz="1136" b="0" i="1">
                <a:solidFill>
                  <a:srgbClr val="12202E"/>
                </a:solidFill>
                <a:latin typeface="Arial"/>
                <a:ea typeface="Arial"/>
                <a:cs typeface="Arial"/>
              </a:rPr>
              <a:t>Platform inquiries are my own customers.</a:t>
            </a:r>
          </a:p>
        </p:txBody>
      </p:sp>
      <p:sp>
        <p:nvSpPr>
          <p:cNvPr id="54" name="TextBox 53"/>
          <p:cNvSpPr txBox="1"/>
          <p:nvPr/>
        </p:nvSpPr>
        <p:spPr>
          <a:xfrm>
            <a:off x="933449" y="4991100"/>
            <a:ext cx="4762500" cy="190500"/>
          </a:xfrm>
          <a:prstGeom prst="rect">
            <a:avLst/>
          </a:prstGeom>
          <a:noFill/>
        </p:spPr>
        <p:txBody>
          <a:bodyPr wrap="square" lIns="0" rIns="0" tIns="0" bIns="0" anchor="t">
            <a:spAutoFit/>
          </a:bodyPr>
          <a:lstStyle/>
          <a:p>
            <a:pPr algn="l">
              <a:lnSpc>
                <a:spcPct val="115000"/>
              </a:lnSpc>
            </a:pPr>
            <a:r>
              <a:rPr sz="1056" b="0" i="0">
                <a:solidFill>
                  <a:srgbClr val="46586D"/>
                </a:solidFill>
                <a:latin typeface="微软雅黑"/>
                <a:ea typeface="微软雅黑"/>
                <a:cs typeface="微软雅黑"/>
              </a:rPr>
              <a:t>平台询盘就是自己的客户。</a:t>
            </a:r>
          </a:p>
        </p:txBody>
      </p:sp>
      <p:sp>
        <p:nvSpPr>
          <p:cNvPr id="55" name="Rectangle 54"/>
          <p:cNvSpPr/>
          <p:nvPr/>
        </p:nvSpPr>
        <p:spPr>
          <a:xfrm>
            <a:off x="933449" y="5219700"/>
            <a:ext cx="4762500" cy="9525"/>
          </a:xfrm>
          <a:prstGeom prst="rect">
            <a:avLst/>
          </a:prstGeom>
          <a:solidFill>
            <a:srgbClr val="DCE3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6" name="TextBox 55"/>
          <p:cNvSpPr txBox="1"/>
          <p:nvPr/>
        </p:nvSpPr>
        <p:spPr>
          <a:xfrm>
            <a:off x="933449" y="5295900"/>
            <a:ext cx="4381500" cy="190500"/>
          </a:xfrm>
          <a:prstGeom prst="rect">
            <a:avLst/>
          </a:prstGeom>
          <a:noFill/>
        </p:spPr>
        <p:txBody>
          <a:bodyPr wrap="square" lIns="0" rIns="0" tIns="0" bIns="0" anchor="t">
            <a:spAutoFit/>
          </a:bodyPr>
          <a:lstStyle/>
          <a:p>
            <a:pPr algn="l">
              <a:lnSpc>
                <a:spcPct val="100000"/>
              </a:lnSpc>
            </a:pPr>
            <a:r>
              <a:rPr sz="1000" b="1" i="0">
                <a:solidFill>
                  <a:srgbClr val="2E7D5B"/>
                </a:solidFill>
                <a:latin typeface="Arial"/>
                <a:ea typeface="Arial"/>
                <a:cs typeface="Arial"/>
              </a:rPr>
              <a:t>WHAT TO SAY INSTEAD  修正说法</a:t>
            </a:r>
          </a:p>
        </p:txBody>
      </p:sp>
      <p:sp>
        <p:nvSpPr>
          <p:cNvPr id="57" name="TextBox 56"/>
          <p:cNvSpPr txBox="1"/>
          <p:nvPr/>
        </p:nvSpPr>
        <p:spPr>
          <a:xfrm>
            <a:off x="933449" y="5467350"/>
            <a:ext cx="4762500" cy="247649"/>
          </a:xfrm>
          <a:prstGeom prst="rect">
            <a:avLst/>
          </a:prstGeom>
          <a:noFill/>
        </p:spPr>
        <p:txBody>
          <a:bodyPr wrap="square" lIns="0" rIns="0" tIns="0" bIns="0" anchor="t">
            <a:spAutoFit/>
          </a:bodyPr>
          <a:lstStyle/>
          <a:p>
            <a:pPr algn="l">
              <a:lnSpc>
                <a:spcPct val="115000"/>
              </a:lnSpc>
            </a:pPr>
            <a:r>
              <a:rPr sz="1136" b="0" i="0">
                <a:solidFill>
                  <a:srgbClr val="0E2A47"/>
                </a:solidFill>
                <a:latin typeface="Arial"/>
                <a:ea typeface="Arial"/>
                <a:cs typeface="Arial"/>
              </a:rPr>
              <a:t>The platform controls traffic and rules. Only a verified direct contact becomes your customer.</a:t>
            </a:r>
          </a:p>
        </p:txBody>
      </p:sp>
      <p:sp>
        <p:nvSpPr>
          <p:cNvPr id="58" name="TextBox 57"/>
          <p:cNvSpPr txBox="1"/>
          <p:nvPr/>
        </p:nvSpPr>
        <p:spPr>
          <a:xfrm>
            <a:off x="933449" y="5715000"/>
            <a:ext cx="4762500" cy="209550"/>
          </a:xfrm>
          <a:prstGeom prst="rect">
            <a:avLst/>
          </a:prstGeom>
          <a:noFill/>
        </p:spPr>
        <p:txBody>
          <a:bodyPr wrap="square" lIns="0" rIns="0" tIns="0" bIns="0" anchor="t">
            <a:spAutoFit/>
          </a:bodyPr>
          <a:lstStyle/>
          <a:p>
            <a:pPr algn="l">
              <a:lnSpc>
                <a:spcPct val="115000"/>
              </a:lnSpc>
            </a:pPr>
            <a:r>
              <a:rPr sz="1056" b="0" i="0">
                <a:solidFill>
                  <a:srgbClr val="46586D"/>
                </a:solidFill>
                <a:latin typeface="微软雅黑"/>
                <a:ea typeface="微软雅黑"/>
                <a:cs typeface="微软雅黑"/>
              </a:rPr>
              <a:t>平台掌握流量与规则。只有核实过的直接联系人，才会变成你的客户。</a:t>
            </a:r>
          </a:p>
        </p:txBody>
      </p:sp>
      <p:sp>
        <p:nvSpPr>
          <p:cNvPr id="59" name="Rounded Rectangle 58"/>
          <p:cNvSpPr/>
          <p:nvPr/>
        </p:nvSpPr>
        <p:spPr>
          <a:xfrm>
            <a:off x="6286500" y="4438650"/>
            <a:ext cx="5143500" cy="1562100"/>
          </a:xfrm>
          <a:prstGeom prst="roundRect">
            <a:avLst>
              <a:gd name="adj" fmla="val 5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0" name="Rectangle 59"/>
          <p:cNvSpPr/>
          <p:nvPr/>
        </p:nvSpPr>
        <p:spPr>
          <a:xfrm>
            <a:off x="6286500" y="4438650"/>
            <a:ext cx="38100" cy="1562100"/>
          </a:xfrm>
          <a:prstGeom prst="rect">
            <a:avLst/>
          </a:prstGeom>
          <a:solidFill>
            <a:srgbClr val="B04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1" name="TextBox 60"/>
          <p:cNvSpPr txBox="1"/>
          <p:nvPr/>
        </p:nvSpPr>
        <p:spPr>
          <a:xfrm>
            <a:off x="6457950" y="4533900"/>
            <a:ext cx="381000" cy="209550"/>
          </a:xfrm>
          <a:prstGeom prst="rect">
            <a:avLst/>
          </a:prstGeom>
          <a:noFill/>
        </p:spPr>
        <p:txBody>
          <a:bodyPr wrap="square" lIns="0" rIns="0" tIns="0" bIns="0" anchor="t">
            <a:spAutoFit/>
          </a:bodyPr>
          <a:lstStyle/>
          <a:p>
            <a:pPr algn="l">
              <a:lnSpc>
                <a:spcPct val="100000"/>
              </a:lnSpc>
            </a:pPr>
            <a:r>
              <a:rPr sz="1391" b="1" i="0">
                <a:solidFill>
                  <a:srgbClr val="B04A45"/>
                </a:solidFill>
                <a:latin typeface="Georgia"/>
                <a:ea typeface="Georgia"/>
                <a:cs typeface="Georgia"/>
              </a:rPr>
              <a:t>06</a:t>
            </a:r>
          </a:p>
        </p:txBody>
      </p:sp>
      <p:sp>
        <p:nvSpPr>
          <p:cNvPr id="62" name="TextBox 61"/>
          <p:cNvSpPr txBox="1"/>
          <p:nvPr/>
        </p:nvSpPr>
        <p:spPr>
          <a:xfrm>
            <a:off x="6819900" y="4533900"/>
            <a:ext cx="4381500" cy="190500"/>
          </a:xfrm>
          <a:prstGeom prst="rect">
            <a:avLst/>
          </a:prstGeom>
          <a:noFill/>
        </p:spPr>
        <p:txBody>
          <a:bodyPr wrap="square" lIns="0" rIns="0" tIns="0" bIns="0" anchor="t">
            <a:spAutoFit/>
          </a:bodyPr>
          <a:lstStyle/>
          <a:p>
            <a:pPr algn="l">
              <a:lnSpc>
                <a:spcPct val="100000"/>
              </a:lnSpc>
            </a:pPr>
            <a:r>
              <a:rPr sz="1000" b="1" i="0">
                <a:solidFill>
                  <a:srgbClr val="B04A45"/>
                </a:solidFill>
                <a:latin typeface="Arial"/>
                <a:ea typeface="Arial"/>
                <a:cs typeface="Arial"/>
              </a:rPr>
              <a:t>COMMON SAYING  常见说法</a:t>
            </a:r>
          </a:p>
        </p:txBody>
      </p:sp>
      <p:sp>
        <p:nvSpPr>
          <p:cNvPr id="63" name="TextBox 62"/>
          <p:cNvSpPr txBox="1"/>
          <p:nvPr/>
        </p:nvSpPr>
        <p:spPr>
          <a:xfrm>
            <a:off x="6457950" y="4743450"/>
            <a:ext cx="4762500" cy="228600"/>
          </a:xfrm>
          <a:prstGeom prst="rect">
            <a:avLst/>
          </a:prstGeom>
          <a:noFill/>
        </p:spPr>
        <p:txBody>
          <a:bodyPr wrap="square" lIns="0" rIns="0" tIns="0" bIns="0" anchor="t">
            <a:spAutoFit/>
          </a:bodyPr>
          <a:lstStyle/>
          <a:p>
            <a:pPr algn="l">
              <a:lnSpc>
                <a:spcPct val="115000"/>
              </a:lnSpc>
            </a:pPr>
            <a:r>
              <a:rPr sz="1136" b="0" i="1">
                <a:solidFill>
                  <a:srgbClr val="12202E"/>
                </a:solidFill>
                <a:latin typeface="Arial"/>
                <a:ea typeface="Arial"/>
                <a:cs typeface="Arial"/>
              </a:rPr>
              <a:t>The lowest quote wins the order.</a:t>
            </a:r>
          </a:p>
        </p:txBody>
      </p:sp>
      <p:sp>
        <p:nvSpPr>
          <p:cNvPr id="64" name="TextBox 63"/>
          <p:cNvSpPr txBox="1"/>
          <p:nvPr/>
        </p:nvSpPr>
        <p:spPr>
          <a:xfrm>
            <a:off x="6457950" y="4991100"/>
            <a:ext cx="4762500" cy="190500"/>
          </a:xfrm>
          <a:prstGeom prst="rect">
            <a:avLst/>
          </a:prstGeom>
          <a:noFill/>
        </p:spPr>
        <p:txBody>
          <a:bodyPr wrap="square" lIns="0" rIns="0" tIns="0" bIns="0" anchor="t">
            <a:spAutoFit/>
          </a:bodyPr>
          <a:lstStyle/>
          <a:p>
            <a:pPr algn="l">
              <a:lnSpc>
                <a:spcPct val="115000"/>
              </a:lnSpc>
            </a:pPr>
            <a:r>
              <a:rPr sz="1056" b="0" i="0">
                <a:solidFill>
                  <a:srgbClr val="46586D"/>
                </a:solidFill>
                <a:latin typeface="微软雅黑"/>
                <a:ea typeface="微软雅黑"/>
                <a:cs typeface="微软雅黑"/>
              </a:rPr>
              <a:t>报价最低就能拿下订单。</a:t>
            </a:r>
          </a:p>
        </p:txBody>
      </p:sp>
      <p:sp>
        <p:nvSpPr>
          <p:cNvPr id="65" name="Rectangle 64"/>
          <p:cNvSpPr/>
          <p:nvPr/>
        </p:nvSpPr>
        <p:spPr>
          <a:xfrm>
            <a:off x="6457950" y="5219700"/>
            <a:ext cx="4762500" cy="9525"/>
          </a:xfrm>
          <a:prstGeom prst="rect">
            <a:avLst/>
          </a:prstGeom>
          <a:solidFill>
            <a:srgbClr val="DCE3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6" name="TextBox 65"/>
          <p:cNvSpPr txBox="1"/>
          <p:nvPr/>
        </p:nvSpPr>
        <p:spPr>
          <a:xfrm>
            <a:off x="6457950" y="5295900"/>
            <a:ext cx="4381500" cy="190500"/>
          </a:xfrm>
          <a:prstGeom prst="rect">
            <a:avLst/>
          </a:prstGeom>
          <a:noFill/>
        </p:spPr>
        <p:txBody>
          <a:bodyPr wrap="square" lIns="0" rIns="0" tIns="0" bIns="0" anchor="t">
            <a:spAutoFit/>
          </a:bodyPr>
          <a:lstStyle/>
          <a:p>
            <a:pPr algn="l">
              <a:lnSpc>
                <a:spcPct val="100000"/>
              </a:lnSpc>
            </a:pPr>
            <a:r>
              <a:rPr sz="1000" b="1" i="0">
                <a:solidFill>
                  <a:srgbClr val="2E7D5B"/>
                </a:solidFill>
                <a:latin typeface="Arial"/>
                <a:ea typeface="Arial"/>
                <a:cs typeface="Arial"/>
              </a:rPr>
              <a:t>WHAT TO SAY INSTEAD  修正说法</a:t>
            </a:r>
          </a:p>
        </p:txBody>
      </p:sp>
      <p:sp>
        <p:nvSpPr>
          <p:cNvPr id="67" name="TextBox 66"/>
          <p:cNvSpPr txBox="1"/>
          <p:nvPr/>
        </p:nvSpPr>
        <p:spPr>
          <a:xfrm>
            <a:off x="6457950" y="5467350"/>
            <a:ext cx="4762500" cy="247649"/>
          </a:xfrm>
          <a:prstGeom prst="rect">
            <a:avLst/>
          </a:prstGeom>
          <a:noFill/>
        </p:spPr>
        <p:txBody>
          <a:bodyPr wrap="square" lIns="0" rIns="0" tIns="0" bIns="0" anchor="t">
            <a:spAutoFit/>
          </a:bodyPr>
          <a:lstStyle/>
          <a:p>
            <a:pPr algn="l">
              <a:lnSpc>
                <a:spcPct val="115000"/>
              </a:lnSpc>
            </a:pPr>
            <a:r>
              <a:rPr sz="1136" b="0" i="0">
                <a:solidFill>
                  <a:srgbClr val="0E2A47"/>
                </a:solidFill>
                <a:latin typeface="Arial"/>
                <a:ea typeface="Arial"/>
                <a:cs typeface="Arial"/>
              </a:rPr>
              <a:t>Buyers compare landed cost, lead time, MOQ, terms and risk. A low FOB unit price can be the most expensive once freight and duty are added.</a:t>
            </a:r>
          </a:p>
        </p:txBody>
      </p:sp>
      <p:sp>
        <p:nvSpPr>
          <p:cNvPr id="68" name="TextBox 67"/>
          <p:cNvSpPr txBox="1"/>
          <p:nvPr/>
        </p:nvSpPr>
        <p:spPr>
          <a:xfrm>
            <a:off x="6457950" y="5715000"/>
            <a:ext cx="4762500" cy="209550"/>
          </a:xfrm>
          <a:prstGeom prst="rect">
            <a:avLst/>
          </a:prstGeom>
          <a:noFill/>
        </p:spPr>
        <p:txBody>
          <a:bodyPr wrap="square" lIns="0" rIns="0" tIns="0" bIns="0" anchor="t">
            <a:spAutoFit/>
          </a:bodyPr>
          <a:lstStyle/>
          <a:p>
            <a:pPr algn="l">
              <a:lnSpc>
                <a:spcPct val="115000"/>
              </a:lnSpc>
            </a:pPr>
            <a:r>
              <a:rPr sz="1056" b="0" i="0">
                <a:solidFill>
                  <a:srgbClr val="46586D"/>
                </a:solidFill>
                <a:latin typeface="微软雅黑"/>
                <a:ea typeface="微软雅黑"/>
                <a:cs typeface="微软雅黑"/>
              </a:rPr>
              <a:t>买家比较到岸成本、交期、起订量、条款与风险。FOB 下的低单价，加上运费与关税后可能最贵。</a:t>
            </a:r>
          </a:p>
        </p:txBody>
      </p:sp>
      <p:sp>
        <p:nvSpPr>
          <p:cNvPr id="69" name="TextBox 68"/>
          <p:cNvSpPr txBox="1"/>
          <p:nvPr/>
        </p:nvSpPr>
        <p:spPr>
          <a:xfrm>
            <a:off x="762000" y="6572250"/>
            <a:ext cx="7620000" cy="152400"/>
          </a:xfrm>
          <a:prstGeom prst="rect">
            <a:avLst/>
          </a:prstGeom>
          <a:noFill/>
        </p:spPr>
        <p:txBody>
          <a:bodyPr wrap="square" lIns="0" rIns="0" tIns="0" bIns="0" anchor="t">
            <a:spAutoFit/>
          </a:bodyPr>
          <a:lstStyle/>
          <a:p>
            <a:pPr algn="l">
              <a:lnSpc>
                <a:spcPct val="100000"/>
              </a:lnSpc>
            </a:pPr>
            <a:r>
              <a:rPr sz="1102" b="0" i="0">
                <a:solidFill>
                  <a:srgbClr val="8695A8"/>
                </a:solidFill>
                <a:latin typeface="Arial"/>
                <a:ea typeface="Arial"/>
                <a:cs typeface="Arial"/>
              </a:rPr>
              <a:t>Cross-border Ecommerce  ·  Lesson 17  ·  跨境电商概论</a:t>
            </a:r>
          </a:p>
        </p:txBody>
      </p:sp>
      <p:sp>
        <p:nvSpPr>
          <p:cNvPr id="70" name="TextBox 69"/>
          <p:cNvSpPr txBox="1"/>
          <p:nvPr/>
        </p:nvSpPr>
        <p:spPr>
          <a:xfrm>
            <a:off x="9525000" y="6572250"/>
            <a:ext cx="1905000" cy="152400"/>
          </a:xfrm>
          <a:prstGeom prst="rect">
            <a:avLst/>
          </a:prstGeom>
          <a:noFill/>
        </p:spPr>
        <p:txBody>
          <a:bodyPr wrap="square" lIns="0" rIns="0" tIns="0" bIns="0" anchor="t">
            <a:spAutoFit/>
          </a:bodyPr>
          <a:lstStyle/>
          <a:p>
            <a:pPr algn="r">
              <a:lnSpc>
                <a:spcPct val="100000"/>
              </a:lnSpc>
            </a:pPr>
            <a:r>
              <a:rPr sz="1102" b="1" i="0">
                <a:solidFill>
                  <a:srgbClr val="3D7BD9"/>
                </a:solidFill>
                <a:latin typeface="Arial"/>
                <a:ea typeface="Arial"/>
                <a:cs typeface="Arial"/>
              </a:rPr>
              <a:t>21 / 28</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8001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00100"/>
            <a:ext cx="12192000" cy="19050"/>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3850" y="209550"/>
            <a:ext cx="628650" cy="381000"/>
          </a:xfrm>
          <a:prstGeom prst="roundRect">
            <a:avLst>
              <a:gd name="adj" fmla="val 16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323850" y="209550"/>
            <a:ext cx="628650" cy="381000"/>
          </a:xfrm>
          <a:prstGeom prst="rect">
            <a:avLst/>
          </a:prstGeom>
          <a:noFill/>
        </p:spPr>
        <p:txBody>
          <a:bodyPr wrap="none" lIns="0" rIns="0" tIns="0" bIns="0" anchor="ctr">
            <a:spAutoFit/>
          </a:bodyPr>
          <a:lstStyle/>
          <a:p>
            <a:pPr algn="ctr">
              <a:lnSpc>
                <a:spcPct val="100000"/>
              </a:lnSpc>
            </a:pPr>
            <a:r>
              <a:rPr sz="1391" b="1" i="0">
                <a:solidFill>
                  <a:srgbClr val="FFFFFF"/>
                </a:solidFill>
                <a:latin typeface="Arial"/>
                <a:ea typeface="Arial"/>
                <a:cs typeface="Arial"/>
              </a:rPr>
              <a:t>TERMS</a:t>
            </a:r>
          </a:p>
        </p:txBody>
      </p:sp>
      <p:sp>
        <p:nvSpPr>
          <p:cNvPr id="6" name="TextBox 5"/>
          <p:cNvSpPr txBox="1"/>
          <p:nvPr/>
        </p:nvSpPr>
        <p:spPr>
          <a:xfrm>
            <a:off x="1085850" y="95250"/>
            <a:ext cx="7962900" cy="342900"/>
          </a:xfrm>
          <a:prstGeom prst="rect">
            <a:avLst/>
          </a:prstGeom>
          <a:noFill/>
        </p:spPr>
        <p:txBody>
          <a:bodyPr wrap="square" lIns="0" rIns="0" tIns="0" bIns="0" anchor="t">
            <a:spAutoFit/>
          </a:bodyPr>
          <a:lstStyle/>
          <a:p>
            <a:pPr algn="l">
              <a:lnSpc>
                <a:spcPct val="105000"/>
              </a:lnSpc>
            </a:pPr>
            <a:r>
              <a:rPr sz="2400" b="1" i="0">
                <a:solidFill>
                  <a:srgbClr val="FFFFFF"/>
                </a:solidFill>
                <a:latin typeface="Georgia"/>
                <a:ea typeface="Georgia"/>
                <a:cs typeface="Georgia"/>
              </a:rPr>
              <a:t>Key English terms</a:t>
            </a:r>
          </a:p>
        </p:txBody>
      </p:sp>
      <p:sp>
        <p:nvSpPr>
          <p:cNvPr id="7" name="TextBox 6"/>
          <p:cNvSpPr txBox="1"/>
          <p:nvPr/>
        </p:nvSpPr>
        <p:spPr>
          <a:xfrm>
            <a:off x="1085850" y="457200"/>
            <a:ext cx="7962900" cy="247649"/>
          </a:xfrm>
          <a:prstGeom prst="rect">
            <a:avLst/>
          </a:prstGeom>
          <a:noFill/>
        </p:spPr>
        <p:txBody>
          <a:bodyPr wrap="square" lIns="0" rIns="0" tIns="0" bIns="0" anchor="t">
            <a:spAutoFit/>
          </a:bodyPr>
          <a:lstStyle/>
          <a:p>
            <a:pPr algn="l">
              <a:lnSpc>
                <a:spcPct val="100000"/>
              </a:lnSpc>
            </a:pPr>
            <a:r>
              <a:rPr sz="1560" b="0" i="0">
                <a:solidFill>
                  <a:srgbClr val="9DB6D6"/>
                </a:solidFill>
                <a:latin typeface="微软雅黑"/>
                <a:ea typeface="微软雅黑"/>
                <a:cs typeface="微软雅黑"/>
              </a:rPr>
              <a:t>关键英文术语</a:t>
            </a:r>
          </a:p>
        </p:txBody>
      </p:sp>
      <p:sp>
        <p:nvSpPr>
          <p:cNvPr id="8" name="TextBox 7"/>
          <p:cNvSpPr txBox="1"/>
          <p:nvPr/>
        </p:nvSpPr>
        <p:spPr>
          <a:xfrm>
            <a:off x="8572500" y="266700"/>
            <a:ext cx="3295650" cy="247649"/>
          </a:xfrm>
          <a:prstGeom prst="rect">
            <a:avLst/>
          </a:prstGeom>
          <a:noFill/>
        </p:spPr>
        <p:txBody>
          <a:bodyPr wrap="square" lIns="0" rIns="0" tIns="0" bIns="0" anchor="t">
            <a:spAutoFit/>
          </a:bodyPr>
          <a:lstStyle/>
          <a:p>
            <a:pPr algn="r">
              <a:lnSpc>
                <a:spcPct val="100000"/>
              </a:lnSpc>
            </a:pPr>
            <a:r>
              <a:rPr sz="1218" b="0" i="0">
                <a:solidFill>
                  <a:srgbClr val="7E99BD"/>
                </a:solidFill>
                <a:latin typeface="Arial"/>
                <a:ea typeface="Arial"/>
                <a:cs typeface="Arial"/>
              </a:rPr>
              <a:t>Ten terms  ·  十个术语</a:t>
            </a:r>
          </a:p>
        </p:txBody>
      </p:sp>
      <p:sp>
        <p:nvSpPr>
          <p:cNvPr id="9" name="Rounded Rectangle 8"/>
          <p:cNvSpPr/>
          <p:nvPr/>
        </p:nvSpPr>
        <p:spPr>
          <a:xfrm>
            <a:off x="762000" y="1009650"/>
            <a:ext cx="5143500" cy="876300"/>
          </a:xfrm>
          <a:prstGeom prst="roundRect">
            <a:avLst>
              <a:gd name="adj" fmla="val 5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14400" y="1104900"/>
            <a:ext cx="2667000" cy="209550"/>
          </a:xfrm>
          <a:prstGeom prst="rect">
            <a:avLst/>
          </a:prstGeom>
          <a:noFill/>
        </p:spPr>
        <p:txBody>
          <a:bodyPr wrap="square" lIns="0" rIns="0" tIns="0" bIns="0" anchor="t">
            <a:spAutoFit/>
          </a:bodyPr>
          <a:lstStyle/>
          <a:p>
            <a:pPr algn="l">
              <a:lnSpc>
                <a:spcPct val="100000"/>
              </a:lnSpc>
            </a:pPr>
            <a:r>
              <a:rPr sz="1322" b="1" i="0">
                <a:solidFill>
                  <a:srgbClr val="0E2A47"/>
                </a:solidFill>
                <a:latin typeface="Arial"/>
                <a:ea typeface="Arial"/>
                <a:cs typeface="Arial"/>
              </a:rPr>
              <a:t>B2B</a:t>
            </a:r>
          </a:p>
        </p:txBody>
      </p:sp>
      <p:sp>
        <p:nvSpPr>
          <p:cNvPr id="11" name="TextBox 10"/>
          <p:cNvSpPr txBox="1"/>
          <p:nvPr/>
        </p:nvSpPr>
        <p:spPr>
          <a:xfrm>
            <a:off x="914400" y="1333500"/>
            <a:ext cx="2667000" cy="171450"/>
          </a:xfrm>
          <a:prstGeom prst="rect">
            <a:avLst/>
          </a:prstGeom>
          <a:noFill/>
        </p:spPr>
        <p:txBody>
          <a:bodyPr wrap="square" lIns="0" rIns="0" tIns="0" bIns="0" anchor="t">
            <a:spAutoFit/>
          </a:bodyPr>
          <a:lstStyle/>
          <a:p>
            <a:pPr algn="l">
              <a:lnSpc>
                <a:spcPct val="100000"/>
              </a:lnSpc>
            </a:pPr>
            <a:r>
              <a:rPr sz="1128" b="0" i="0">
                <a:solidFill>
                  <a:srgbClr val="1B4F9C"/>
                </a:solidFill>
                <a:latin typeface="微软雅黑"/>
                <a:ea typeface="微软雅黑"/>
                <a:cs typeface="微软雅黑"/>
              </a:rPr>
              <a:t>企业对企业</a:t>
            </a:r>
          </a:p>
        </p:txBody>
      </p:sp>
      <p:sp>
        <p:nvSpPr>
          <p:cNvPr id="12" name="TextBox 11"/>
          <p:cNvSpPr txBox="1"/>
          <p:nvPr/>
        </p:nvSpPr>
        <p:spPr>
          <a:xfrm>
            <a:off x="3733799" y="1123950"/>
            <a:ext cx="2000250" cy="228600"/>
          </a:xfrm>
          <a:prstGeom prst="rect">
            <a:avLst/>
          </a:prstGeom>
          <a:noFill/>
        </p:spPr>
        <p:txBody>
          <a:bodyPr wrap="square" lIns="0" rIns="0" tIns="0" bIns="0" anchor="t">
            <a:spAutoFit/>
          </a:bodyPr>
          <a:lstStyle/>
          <a:p>
            <a:pPr algn="l">
              <a:lnSpc>
                <a:spcPct val="115000"/>
              </a:lnSpc>
            </a:pPr>
            <a:r>
              <a:rPr sz="1020" b="0" i="0">
                <a:solidFill>
                  <a:srgbClr val="12202E"/>
                </a:solidFill>
                <a:latin typeface="Arial"/>
                <a:ea typeface="Arial"/>
                <a:cs typeface="Arial"/>
              </a:rPr>
              <a:t>Transactions between enterprises, made for business purposes.</a:t>
            </a:r>
          </a:p>
        </p:txBody>
      </p:sp>
      <p:sp>
        <p:nvSpPr>
          <p:cNvPr id="13" name="TextBox 12"/>
          <p:cNvSpPr txBox="1"/>
          <p:nvPr/>
        </p:nvSpPr>
        <p:spPr>
          <a:xfrm>
            <a:off x="3733799" y="1390650"/>
            <a:ext cx="2000250" cy="228600"/>
          </a:xfrm>
          <a:prstGeom prst="rect">
            <a:avLst/>
          </a:prstGeom>
          <a:noFill/>
        </p:spPr>
        <p:txBody>
          <a:bodyPr wrap="square" lIns="0" rIns="0" tIns="0" bIns="0" anchor="t">
            <a:spAutoFit/>
          </a:bodyPr>
          <a:lstStyle/>
          <a:p>
            <a:pPr algn="l">
              <a:lnSpc>
                <a:spcPct val="115000"/>
              </a:lnSpc>
            </a:pPr>
            <a:r>
              <a:rPr sz="1008" b="0" i="0">
                <a:solidFill>
                  <a:srgbClr val="46586D"/>
                </a:solidFill>
                <a:latin typeface="微软雅黑"/>
                <a:ea typeface="微软雅黑"/>
                <a:cs typeface="微软雅黑"/>
              </a:rPr>
              <a:t>企业之间以经营为目的的交易。</a:t>
            </a:r>
          </a:p>
        </p:txBody>
      </p:sp>
      <p:sp>
        <p:nvSpPr>
          <p:cNvPr id="14" name="Rounded Rectangle 13"/>
          <p:cNvSpPr/>
          <p:nvPr/>
        </p:nvSpPr>
        <p:spPr>
          <a:xfrm>
            <a:off x="762000" y="2000250"/>
            <a:ext cx="5143500" cy="876300"/>
          </a:xfrm>
          <a:prstGeom prst="roundRect">
            <a:avLst>
              <a:gd name="adj" fmla="val 5000"/>
            </a:avLst>
          </a:prstGeom>
          <a:solidFill>
            <a:srgbClr val="F5F8FC"/>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14400" y="2095499"/>
            <a:ext cx="2667000" cy="209550"/>
          </a:xfrm>
          <a:prstGeom prst="rect">
            <a:avLst/>
          </a:prstGeom>
          <a:noFill/>
        </p:spPr>
        <p:txBody>
          <a:bodyPr wrap="square" lIns="0" rIns="0" tIns="0" bIns="0" anchor="t">
            <a:spAutoFit/>
          </a:bodyPr>
          <a:lstStyle/>
          <a:p>
            <a:pPr algn="l">
              <a:lnSpc>
                <a:spcPct val="100000"/>
              </a:lnSpc>
            </a:pPr>
            <a:r>
              <a:rPr sz="1322" b="1" i="0">
                <a:solidFill>
                  <a:srgbClr val="0E2A47"/>
                </a:solidFill>
                <a:latin typeface="Arial"/>
                <a:ea typeface="Arial"/>
                <a:cs typeface="Arial"/>
              </a:rPr>
              <a:t>Inquiry</a:t>
            </a:r>
          </a:p>
        </p:txBody>
      </p:sp>
      <p:sp>
        <p:nvSpPr>
          <p:cNvPr id="16" name="TextBox 15"/>
          <p:cNvSpPr txBox="1"/>
          <p:nvPr/>
        </p:nvSpPr>
        <p:spPr>
          <a:xfrm>
            <a:off x="914400" y="2324100"/>
            <a:ext cx="2667000" cy="171450"/>
          </a:xfrm>
          <a:prstGeom prst="rect">
            <a:avLst/>
          </a:prstGeom>
          <a:noFill/>
        </p:spPr>
        <p:txBody>
          <a:bodyPr wrap="square" lIns="0" rIns="0" tIns="0" bIns="0" anchor="t">
            <a:spAutoFit/>
          </a:bodyPr>
          <a:lstStyle/>
          <a:p>
            <a:pPr algn="l">
              <a:lnSpc>
                <a:spcPct val="100000"/>
              </a:lnSpc>
            </a:pPr>
            <a:r>
              <a:rPr sz="1128" b="0" i="0">
                <a:solidFill>
                  <a:srgbClr val="1B4F9C"/>
                </a:solidFill>
                <a:latin typeface="微软雅黑"/>
                <a:ea typeface="微软雅黑"/>
                <a:cs typeface="微软雅黑"/>
              </a:rPr>
              <a:t>询盘</a:t>
            </a:r>
          </a:p>
        </p:txBody>
      </p:sp>
      <p:sp>
        <p:nvSpPr>
          <p:cNvPr id="17" name="TextBox 16"/>
          <p:cNvSpPr txBox="1"/>
          <p:nvPr/>
        </p:nvSpPr>
        <p:spPr>
          <a:xfrm>
            <a:off x="3733799" y="2114550"/>
            <a:ext cx="2000250" cy="228600"/>
          </a:xfrm>
          <a:prstGeom prst="rect">
            <a:avLst/>
          </a:prstGeom>
          <a:noFill/>
        </p:spPr>
        <p:txBody>
          <a:bodyPr wrap="square" lIns="0" rIns="0" tIns="0" bIns="0" anchor="t">
            <a:spAutoFit/>
          </a:bodyPr>
          <a:lstStyle/>
          <a:p>
            <a:pPr algn="l">
              <a:lnSpc>
                <a:spcPct val="115000"/>
              </a:lnSpc>
            </a:pPr>
            <a:r>
              <a:rPr sz="1020" b="0" i="0">
                <a:solidFill>
                  <a:srgbClr val="12202E"/>
                </a:solidFill>
                <a:latin typeface="Arial"/>
                <a:ea typeface="Arial"/>
                <a:cs typeface="Arial"/>
              </a:rPr>
              <a:t>A buyer first, informal request for prices and terms.</a:t>
            </a:r>
          </a:p>
        </p:txBody>
      </p:sp>
      <p:sp>
        <p:nvSpPr>
          <p:cNvPr id="18" name="TextBox 17"/>
          <p:cNvSpPr txBox="1"/>
          <p:nvPr/>
        </p:nvSpPr>
        <p:spPr>
          <a:xfrm>
            <a:off x="3733799" y="2381250"/>
            <a:ext cx="2000250" cy="228600"/>
          </a:xfrm>
          <a:prstGeom prst="rect">
            <a:avLst/>
          </a:prstGeom>
          <a:noFill/>
        </p:spPr>
        <p:txBody>
          <a:bodyPr wrap="square" lIns="0" rIns="0" tIns="0" bIns="0" anchor="t">
            <a:spAutoFit/>
          </a:bodyPr>
          <a:lstStyle/>
          <a:p>
            <a:pPr algn="l">
              <a:lnSpc>
                <a:spcPct val="115000"/>
              </a:lnSpc>
            </a:pPr>
            <a:r>
              <a:rPr sz="1008" b="0" i="0">
                <a:solidFill>
                  <a:srgbClr val="46586D"/>
                </a:solidFill>
                <a:latin typeface="微软雅黑"/>
                <a:ea typeface="微软雅黑"/>
                <a:cs typeface="微软雅黑"/>
              </a:rPr>
              <a:t>买方向卖方发出的初步采购询问。</a:t>
            </a:r>
          </a:p>
        </p:txBody>
      </p:sp>
      <p:sp>
        <p:nvSpPr>
          <p:cNvPr id="19" name="Rounded Rectangle 18"/>
          <p:cNvSpPr/>
          <p:nvPr/>
        </p:nvSpPr>
        <p:spPr>
          <a:xfrm>
            <a:off x="762000" y="2990850"/>
            <a:ext cx="5143500" cy="876300"/>
          </a:xfrm>
          <a:prstGeom prst="roundRect">
            <a:avLst>
              <a:gd name="adj" fmla="val 5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914400" y="3086100"/>
            <a:ext cx="2667000" cy="209550"/>
          </a:xfrm>
          <a:prstGeom prst="rect">
            <a:avLst/>
          </a:prstGeom>
          <a:noFill/>
        </p:spPr>
        <p:txBody>
          <a:bodyPr wrap="square" lIns="0" rIns="0" tIns="0" bIns="0" anchor="t">
            <a:spAutoFit/>
          </a:bodyPr>
          <a:lstStyle/>
          <a:p>
            <a:pPr algn="l">
              <a:lnSpc>
                <a:spcPct val="100000"/>
              </a:lnSpc>
            </a:pPr>
            <a:r>
              <a:rPr sz="1322" b="1" i="0">
                <a:solidFill>
                  <a:srgbClr val="0E2A47"/>
                </a:solidFill>
                <a:latin typeface="Arial"/>
                <a:ea typeface="Arial"/>
                <a:cs typeface="Arial"/>
              </a:rPr>
              <a:t>Factory audit</a:t>
            </a:r>
          </a:p>
        </p:txBody>
      </p:sp>
      <p:sp>
        <p:nvSpPr>
          <p:cNvPr id="21" name="TextBox 20"/>
          <p:cNvSpPr txBox="1"/>
          <p:nvPr/>
        </p:nvSpPr>
        <p:spPr>
          <a:xfrm>
            <a:off x="914400" y="3314700"/>
            <a:ext cx="2667000" cy="171450"/>
          </a:xfrm>
          <a:prstGeom prst="rect">
            <a:avLst/>
          </a:prstGeom>
          <a:noFill/>
        </p:spPr>
        <p:txBody>
          <a:bodyPr wrap="square" lIns="0" rIns="0" tIns="0" bIns="0" anchor="t">
            <a:spAutoFit/>
          </a:bodyPr>
          <a:lstStyle/>
          <a:p>
            <a:pPr algn="l">
              <a:lnSpc>
                <a:spcPct val="100000"/>
              </a:lnSpc>
            </a:pPr>
            <a:r>
              <a:rPr sz="1128" b="0" i="0">
                <a:solidFill>
                  <a:srgbClr val="1B4F9C"/>
                </a:solidFill>
                <a:latin typeface="微软雅黑"/>
                <a:ea typeface="微软雅黑"/>
                <a:cs typeface="微软雅黑"/>
              </a:rPr>
              <a:t>验厂</a:t>
            </a:r>
          </a:p>
        </p:txBody>
      </p:sp>
      <p:sp>
        <p:nvSpPr>
          <p:cNvPr id="22" name="TextBox 21"/>
          <p:cNvSpPr txBox="1"/>
          <p:nvPr/>
        </p:nvSpPr>
        <p:spPr>
          <a:xfrm>
            <a:off x="3733799" y="3105150"/>
            <a:ext cx="2000250" cy="228600"/>
          </a:xfrm>
          <a:prstGeom prst="rect">
            <a:avLst/>
          </a:prstGeom>
          <a:noFill/>
        </p:spPr>
        <p:txBody>
          <a:bodyPr wrap="square" lIns="0" rIns="0" tIns="0" bIns="0" anchor="t">
            <a:spAutoFit/>
          </a:bodyPr>
          <a:lstStyle/>
          <a:p>
            <a:pPr algn="l">
              <a:lnSpc>
                <a:spcPct val="115000"/>
              </a:lnSpc>
            </a:pPr>
            <a:r>
              <a:rPr sz="1020" b="0" i="0">
                <a:solidFill>
                  <a:srgbClr val="12202E"/>
                </a:solidFill>
                <a:latin typeface="Arial"/>
                <a:ea typeface="Arial"/>
                <a:cs typeface="Arial"/>
              </a:rPr>
              <a:t>An on-site check of a supplier conditions and compliance.</a:t>
            </a:r>
          </a:p>
        </p:txBody>
      </p:sp>
      <p:sp>
        <p:nvSpPr>
          <p:cNvPr id="23" name="TextBox 22"/>
          <p:cNvSpPr txBox="1"/>
          <p:nvPr/>
        </p:nvSpPr>
        <p:spPr>
          <a:xfrm>
            <a:off x="3733799" y="3371850"/>
            <a:ext cx="2000250" cy="228600"/>
          </a:xfrm>
          <a:prstGeom prst="rect">
            <a:avLst/>
          </a:prstGeom>
          <a:noFill/>
        </p:spPr>
        <p:txBody>
          <a:bodyPr wrap="square" lIns="0" rIns="0" tIns="0" bIns="0" anchor="t">
            <a:spAutoFit/>
          </a:bodyPr>
          <a:lstStyle/>
          <a:p>
            <a:pPr algn="l">
              <a:lnSpc>
                <a:spcPct val="115000"/>
              </a:lnSpc>
            </a:pPr>
            <a:r>
              <a:rPr sz="1008" b="0" i="0">
                <a:solidFill>
                  <a:srgbClr val="46586D"/>
                </a:solidFill>
                <a:latin typeface="微软雅黑"/>
                <a:ea typeface="微软雅黑"/>
                <a:cs typeface="微软雅黑"/>
              </a:rPr>
              <a:t>买方或第三方对供应商生产条件与合规的现场核查。</a:t>
            </a:r>
          </a:p>
        </p:txBody>
      </p:sp>
      <p:sp>
        <p:nvSpPr>
          <p:cNvPr id="24" name="Rounded Rectangle 23"/>
          <p:cNvSpPr/>
          <p:nvPr/>
        </p:nvSpPr>
        <p:spPr>
          <a:xfrm>
            <a:off x="762000" y="3981450"/>
            <a:ext cx="5143500" cy="876300"/>
          </a:xfrm>
          <a:prstGeom prst="roundRect">
            <a:avLst>
              <a:gd name="adj" fmla="val 5000"/>
            </a:avLst>
          </a:prstGeom>
          <a:solidFill>
            <a:srgbClr val="F5F8FC"/>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914400" y="4076699"/>
            <a:ext cx="2667000" cy="209550"/>
          </a:xfrm>
          <a:prstGeom prst="rect">
            <a:avLst/>
          </a:prstGeom>
          <a:noFill/>
        </p:spPr>
        <p:txBody>
          <a:bodyPr wrap="square" lIns="0" rIns="0" tIns="0" bIns="0" anchor="t">
            <a:spAutoFit/>
          </a:bodyPr>
          <a:lstStyle/>
          <a:p>
            <a:pPr algn="l">
              <a:lnSpc>
                <a:spcPct val="100000"/>
              </a:lnSpc>
            </a:pPr>
            <a:r>
              <a:rPr sz="1322" b="1" i="0">
                <a:solidFill>
                  <a:srgbClr val="0E2A47"/>
                </a:solidFill>
                <a:latin typeface="Arial"/>
                <a:ea typeface="Arial"/>
                <a:cs typeface="Arial"/>
              </a:rPr>
              <a:t>Sampling</a:t>
            </a:r>
          </a:p>
        </p:txBody>
      </p:sp>
      <p:sp>
        <p:nvSpPr>
          <p:cNvPr id="26" name="TextBox 25"/>
          <p:cNvSpPr txBox="1"/>
          <p:nvPr/>
        </p:nvSpPr>
        <p:spPr>
          <a:xfrm>
            <a:off x="914400" y="4305300"/>
            <a:ext cx="2667000" cy="171450"/>
          </a:xfrm>
          <a:prstGeom prst="rect">
            <a:avLst/>
          </a:prstGeom>
          <a:noFill/>
        </p:spPr>
        <p:txBody>
          <a:bodyPr wrap="square" lIns="0" rIns="0" tIns="0" bIns="0" anchor="t">
            <a:spAutoFit/>
          </a:bodyPr>
          <a:lstStyle/>
          <a:p>
            <a:pPr algn="l">
              <a:lnSpc>
                <a:spcPct val="100000"/>
              </a:lnSpc>
            </a:pPr>
            <a:r>
              <a:rPr sz="1128" b="0" i="0">
                <a:solidFill>
                  <a:srgbClr val="1B4F9C"/>
                </a:solidFill>
                <a:latin typeface="微软雅黑"/>
                <a:ea typeface="微软雅黑"/>
                <a:cs typeface="微软雅黑"/>
              </a:rPr>
              <a:t>打样</a:t>
            </a:r>
          </a:p>
        </p:txBody>
      </p:sp>
      <p:sp>
        <p:nvSpPr>
          <p:cNvPr id="27" name="TextBox 26"/>
          <p:cNvSpPr txBox="1"/>
          <p:nvPr/>
        </p:nvSpPr>
        <p:spPr>
          <a:xfrm>
            <a:off x="3733799" y="4095750"/>
            <a:ext cx="2000250" cy="228600"/>
          </a:xfrm>
          <a:prstGeom prst="rect">
            <a:avLst/>
          </a:prstGeom>
          <a:noFill/>
        </p:spPr>
        <p:txBody>
          <a:bodyPr wrap="square" lIns="0" rIns="0" tIns="0" bIns="0" anchor="t">
            <a:spAutoFit/>
          </a:bodyPr>
          <a:lstStyle/>
          <a:p>
            <a:pPr algn="l">
              <a:lnSpc>
                <a:spcPct val="115000"/>
              </a:lnSpc>
            </a:pPr>
            <a:r>
              <a:rPr sz="1020" b="0" i="0">
                <a:solidFill>
                  <a:srgbClr val="12202E"/>
                </a:solidFill>
                <a:latin typeface="Arial"/>
                <a:ea typeface="Arial"/>
                <a:cs typeface="Arial"/>
              </a:rPr>
              <a:t>Making samples to confirm specification and workmanship.</a:t>
            </a:r>
          </a:p>
        </p:txBody>
      </p:sp>
      <p:sp>
        <p:nvSpPr>
          <p:cNvPr id="28" name="TextBox 27"/>
          <p:cNvSpPr txBox="1"/>
          <p:nvPr/>
        </p:nvSpPr>
        <p:spPr>
          <a:xfrm>
            <a:off x="3733799" y="4362450"/>
            <a:ext cx="2000250" cy="228600"/>
          </a:xfrm>
          <a:prstGeom prst="rect">
            <a:avLst/>
          </a:prstGeom>
          <a:noFill/>
        </p:spPr>
        <p:txBody>
          <a:bodyPr wrap="square" lIns="0" rIns="0" tIns="0" bIns="0" anchor="t">
            <a:spAutoFit/>
          </a:bodyPr>
          <a:lstStyle/>
          <a:p>
            <a:pPr algn="l">
              <a:lnSpc>
                <a:spcPct val="115000"/>
              </a:lnSpc>
            </a:pPr>
            <a:r>
              <a:rPr sz="1008" b="0" i="0">
                <a:solidFill>
                  <a:srgbClr val="46586D"/>
                </a:solidFill>
                <a:latin typeface="微软雅黑"/>
                <a:ea typeface="微软雅黑"/>
                <a:cs typeface="微软雅黑"/>
              </a:rPr>
              <a:t>按客户要求制作样品以确认规格与工艺。</a:t>
            </a:r>
          </a:p>
        </p:txBody>
      </p:sp>
      <p:sp>
        <p:nvSpPr>
          <p:cNvPr id="29" name="Rounded Rectangle 28"/>
          <p:cNvSpPr/>
          <p:nvPr/>
        </p:nvSpPr>
        <p:spPr>
          <a:xfrm>
            <a:off x="762000" y="4972050"/>
            <a:ext cx="5143500" cy="876300"/>
          </a:xfrm>
          <a:prstGeom prst="roundRect">
            <a:avLst>
              <a:gd name="adj" fmla="val 5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914400" y="5067300"/>
            <a:ext cx="2667000" cy="209550"/>
          </a:xfrm>
          <a:prstGeom prst="rect">
            <a:avLst/>
          </a:prstGeom>
          <a:noFill/>
        </p:spPr>
        <p:txBody>
          <a:bodyPr wrap="square" lIns="0" rIns="0" tIns="0" bIns="0" anchor="t">
            <a:spAutoFit/>
          </a:bodyPr>
          <a:lstStyle/>
          <a:p>
            <a:pPr algn="l">
              <a:lnSpc>
                <a:spcPct val="100000"/>
              </a:lnSpc>
            </a:pPr>
            <a:r>
              <a:rPr sz="1322" b="1" i="0">
                <a:solidFill>
                  <a:srgbClr val="0E2A47"/>
                </a:solidFill>
                <a:latin typeface="Arial"/>
                <a:ea typeface="Arial"/>
                <a:cs typeface="Arial"/>
              </a:rPr>
              <a:t>Quotation</a:t>
            </a:r>
          </a:p>
        </p:txBody>
      </p:sp>
      <p:sp>
        <p:nvSpPr>
          <p:cNvPr id="31" name="TextBox 30"/>
          <p:cNvSpPr txBox="1"/>
          <p:nvPr/>
        </p:nvSpPr>
        <p:spPr>
          <a:xfrm>
            <a:off x="914400" y="5295900"/>
            <a:ext cx="2667000" cy="171450"/>
          </a:xfrm>
          <a:prstGeom prst="rect">
            <a:avLst/>
          </a:prstGeom>
          <a:noFill/>
        </p:spPr>
        <p:txBody>
          <a:bodyPr wrap="square" lIns="0" rIns="0" tIns="0" bIns="0" anchor="t">
            <a:spAutoFit/>
          </a:bodyPr>
          <a:lstStyle/>
          <a:p>
            <a:pPr algn="l">
              <a:lnSpc>
                <a:spcPct val="100000"/>
              </a:lnSpc>
            </a:pPr>
            <a:r>
              <a:rPr sz="1128" b="0" i="0">
                <a:solidFill>
                  <a:srgbClr val="1B4F9C"/>
                </a:solidFill>
                <a:latin typeface="微软雅黑"/>
                <a:ea typeface="微软雅黑"/>
                <a:cs typeface="微软雅黑"/>
              </a:rPr>
              <a:t>报价</a:t>
            </a:r>
          </a:p>
        </p:txBody>
      </p:sp>
      <p:sp>
        <p:nvSpPr>
          <p:cNvPr id="32" name="TextBox 31"/>
          <p:cNvSpPr txBox="1"/>
          <p:nvPr/>
        </p:nvSpPr>
        <p:spPr>
          <a:xfrm>
            <a:off x="3733799" y="5086350"/>
            <a:ext cx="2000250" cy="228600"/>
          </a:xfrm>
          <a:prstGeom prst="rect">
            <a:avLst/>
          </a:prstGeom>
          <a:noFill/>
        </p:spPr>
        <p:txBody>
          <a:bodyPr wrap="square" lIns="0" rIns="0" tIns="0" bIns="0" anchor="t">
            <a:spAutoFit/>
          </a:bodyPr>
          <a:lstStyle/>
          <a:p>
            <a:pPr algn="l">
              <a:lnSpc>
                <a:spcPct val="115000"/>
              </a:lnSpc>
            </a:pPr>
            <a:r>
              <a:rPr sz="1020" b="0" i="0">
                <a:solidFill>
                  <a:srgbClr val="12202E"/>
                </a:solidFill>
                <a:latin typeface="Arial"/>
                <a:ea typeface="Arial"/>
                <a:cs typeface="Arial"/>
              </a:rPr>
              <a:t>A written offer stating price, cost build and terms.</a:t>
            </a:r>
          </a:p>
        </p:txBody>
      </p:sp>
      <p:sp>
        <p:nvSpPr>
          <p:cNvPr id="33" name="TextBox 32"/>
          <p:cNvSpPr txBox="1"/>
          <p:nvPr/>
        </p:nvSpPr>
        <p:spPr>
          <a:xfrm>
            <a:off x="3733799" y="5353050"/>
            <a:ext cx="2000250" cy="228600"/>
          </a:xfrm>
          <a:prstGeom prst="rect">
            <a:avLst/>
          </a:prstGeom>
          <a:noFill/>
        </p:spPr>
        <p:txBody>
          <a:bodyPr wrap="square" lIns="0" rIns="0" tIns="0" bIns="0" anchor="t">
            <a:spAutoFit/>
          </a:bodyPr>
          <a:lstStyle/>
          <a:p>
            <a:pPr algn="l">
              <a:lnSpc>
                <a:spcPct val="115000"/>
              </a:lnSpc>
            </a:pPr>
            <a:r>
              <a:rPr sz="1008" b="0" i="0">
                <a:solidFill>
                  <a:srgbClr val="46586D"/>
                </a:solidFill>
                <a:latin typeface="微软雅黑"/>
                <a:ea typeface="微软雅黑"/>
                <a:cs typeface="微软雅黑"/>
              </a:rPr>
              <a:t>列明价格、成本构成与交易条件的书面要约。</a:t>
            </a:r>
          </a:p>
        </p:txBody>
      </p:sp>
      <p:sp>
        <p:nvSpPr>
          <p:cNvPr id="34" name="Rounded Rectangle 33"/>
          <p:cNvSpPr/>
          <p:nvPr/>
        </p:nvSpPr>
        <p:spPr>
          <a:xfrm>
            <a:off x="6286500" y="1009650"/>
            <a:ext cx="5143500" cy="876300"/>
          </a:xfrm>
          <a:prstGeom prst="roundRect">
            <a:avLst>
              <a:gd name="adj" fmla="val 5000"/>
            </a:avLst>
          </a:prstGeom>
          <a:solidFill>
            <a:srgbClr val="F5F8FC"/>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6438900" y="1104900"/>
            <a:ext cx="2667000" cy="209550"/>
          </a:xfrm>
          <a:prstGeom prst="rect">
            <a:avLst/>
          </a:prstGeom>
          <a:noFill/>
        </p:spPr>
        <p:txBody>
          <a:bodyPr wrap="square" lIns="0" rIns="0" tIns="0" bIns="0" anchor="t">
            <a:spAutoFit/>
          </a:bodyPr>
          <a:lstStyle/>
          <a:p>
            <a:pPr algn="l">
              <a:lnSpc>
                <a:spcPct val="100000"/>
              </a:lnSpc>
            </a:pPr>
            <a:r>
              <a:rPr sz="1322" b="1" i="0">
                <a:solidFill>
                  <a:srgbClr val="0E2A47"/>
                </a:solidFill>
                <a:latin typeface="Arial"/>
                <a:ea typeface="Arial"/>
                <a:cs typeface="Arial"/>
              </a:rPr>
              <a:t>Incoterms</a:t>
            </a:r>
          </a:p>
        </p:txBody>
      </p:sp>
      <p:sp>
        <p:nvSpPr>
          <p:cNvPr id="36" name="TextBox 35"/>
          <p:cNvSpPr txBox="1"/>
          <p:nvPr/>
        </p:nvSpPr>
        <p:spPr>
          <a:xfrm>
            <a:off x="6438900" y="1333500"/>
            <a:ext cx="2667000" cy="171450"/>
          </a:xfrm>
          <a:prstGeom prst="rect">
            <a:avLst/>
          </a:prstGeom>
          <a:noFill/>
        </p:spPr>
        <p:txBody>
          <a:bodyPr wrap="square" lIns="0" rIns="0" tIns="0" bIns="0" anchor="t">
            <a:spAutoFit/>
          </a:bodyPr>
          <a:lstStyle/>
          <a:p>
            <a:pPr algn="l">
              <a:lnSpc>
                <a:spcPct val="100000"/>
              </a:lnSpc>
            </a:pPr>
            <a:r>
              <a:rPr sz="1128" b="0" i="0">
                <a:solidFill>
                  <a:srgbClr val="1B4F9C"/>
                </a:solidFill>
                <a:latin typeface="微软雅黑"/>
                <a:ea typeface="微软雅黑"/>
                <a:cs typeface="微软雅黑"/>
              </a:rPr>
              <a:t>国际贸易术语</a:t>
            </a:r>
          </a:p>
        </p:txBody>
      </p:sp>
      <p:sp>
        <p:nvSpPr>
          <p:cNvPr id="37" name="TextBox 36"/>
          <p:cNvSpPr txBox="1"/>
          <p:nvPr/>
        </p:nvSpPr>
        <p:spPr>
          <a:xfrm>
            <a:off x="9258300" y="1123950"/>
            <a:ext cx="2000250" cy="228600"/>
          </a:xfrm>
          <a:prstGeom prst="rect">
            <a:avLst/>
          </a:prstGeom>
          <a:noFill/>
        </p:spPr>
        <p:txBody>
          <a:bodyPr wrap="square" lIns="0" rIns="0" tIns="0" bIns="0" anchor="t">
            <a:spAutoFit/>
          </a:bodyPr>
          <a:lstStyle/>
          <a:p>
            <a:pPr algn="l">
              <a:lnSpc>
                <a:spcPct val="115000"/>
              </a:lnSpc>
            </a:pPr>
            <a:r>
              <a:rPr sz="1020" b="0" i="0">
                <a:solidFill>
                  <a:srgbClr val="12202E"/>
                </a:solidFill>
                <a:latin typeface="Arial"/>
                <a:ea typeface="Arial"/>
                <a:cs typeface="Arial"/>
              </a:rPr>
              <a:t>Rules defining delivery point, cost bearing and risk transfer.</a:t>
            </a:r>
          </a:p>
        </p:txBody>
      </p:sp>
      <p:sp>
        <p:nvSpPr>
          <p:cNvPr id="38" name="TextBox 37"/>
          <p:cNvSpPr txBox="1"/>
          <p:nvPr/>
        </p:nvSpPr>
        <p:spPr>
          <a:xfrm>
            <a:off x="9258300" y="1390650"/>
            <a:ext cx="2000250" cy="228600"/>
          </a:xfrm>
          <a:prstGeom prst="rect">
            <a:avLst/>
          </a:prstGeom>
          <a:noFill/>
        </p:spPr>
        <p:txBody>
          <a:bodyPr wrap="square" lIns="0" rIns="0" tIns="0" bIns="0" anchor="t">
            <a:spAutoFit/>
          </a:bodyPr>
          <a:lstStyle/>
          <a:p>
            <a:pPr algn="l">
              <a:lnSpc>
                <a:spcPct val="115000"/>
              </a:lnSpc>
            </a:pPr>
            <a:r>
              <a:rPr sz="1008" b="0" i="0">
                <a:solidFill>
                  <a:srgbClr val="46586D"/>
                </a:solidFill>
                <a:latin typeface="微软雅黑"/>
                <a:ea typeface="微软雅黑"/>
                <a:cs typeface="微软雅黑"/>
              </a:rPr>
              <a:t>界定交付地点、费用承担与风险转移的规则。</a:t>
            </a:r>
          </a:p>
        </p:txBody>
      </p:sp>
      <p:sp>
        <p:nvSpPr>
          <p:cNvPr id="39" name="Rounded Rectangle 38"/>
          <p:cNvSpPr/>
          <p:nvPr/>
        </p:nvSpPr>
        <p:spPr>
          <a:xfrm>
            <a:off x="6286500" y="2000250"/>
            <a:ext cx="5143500" cy="876300"/>
          </a:xfrm>
          <a:prstGeom prst="roundRect">
            <a:avLst>
              <a:gd name="adj" fmla="val 5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6438900" y="2095499"/>
            <a:ext cx="2667000" cy="209550"/>
          </a:xfrm>
          <a:prstGeom prst="rect">
            <a:avLst/>
          </a:prstGeom>
          <a:noFill/>
        </p:spPr>
        <p:txBody>
          <a:bodyPr wrap="square" lIns="0" rIns="0" tIns="0" bIns="0" anchor="t">
            <a:spAutoFit/>
          </a:bodyPr>
          <a:lstStyle/>
          <a:p>
            <a:pPr algn="l">
              <a:lnSpc>
                <a:spcPct val="100000"/>
              </a:lnSpc>
            </a:pPr>
            <a:r>
              <a:rPr sz="1322" b="1" i="0">
                <a:solidFill>
                  <a:srgbClr val="0E2A47"/>
                </a:solidFill>
                <a:latin typeface="Arial"/>
                <a:ea typeface="Arial"/>
                <a:cs typeface="Arial"/>
              </a:rPr>
              <a:t>MOQ</a:t>
            </a:r>
          </a:p>
        </p:txBody>
      </p:sp>
      <p:sp>
        <p:nvSpPr>
          <p:cNvPr id="41" name="TextBox 40"/>
          <p:cNvSpPr txBox="1"/>
          <p:nvPr/>
        </p:nvSpPr>
        <p:spPr>
          <a:xfrm>
            <a:off x="6438900" y="2324100"/>
            <a:ext cx="2667000" cy="171450"/>
          </a:xfrm>
          <a:prstGeom prst="rect">
            <a:avLst/>
          </a:prstGeom>
          <a:noFill/>
        </p:spPr>
        <p:txBody>
          <a:bodyPr wrap="square" lIns="0" rIns="0" tIns="0" bIns="0" anchor="t">
            <a:spAutoFit/>
          </a:bodyPr>
          <a:lstStyle/>
          <a:p>
            <a:pPr algn="l">
              <a:lnSpc>
                <a:spcPct val="100000"/>
              </a:lnSpc>
            </a:pPr>
            <a:r>
              <a:rPr sz="1128" b="0" i="0">
                <a:solidFill>
                  <a:srgbClr val="1B4F9C"/>
                </a:solidFill>
                <a:latin typeface="微软雅黑"/>
                <a:ea typeface="微软雅黑"/>
                <a:cs typeface="微软雅黑"/>
              </a:rPr>
              <a:t>起订量</a:t>
            </a:r>
          </a:p>
        </p:txBody>
      </p:sp>
      <p:sp>
        <p:nvSpPr>
          <p:cNvPr id="42" name="TextBox 41"/>
          <p:cNvSpPr txBox="1"/>
          <p:nvPr/>
        </p:nvSpPr>
        <p:spPr>
          <a:xfrm>
            <a:off x="9258300" y="2114550"/>
            <a:ext cx="2000250" cy="228600"/>
          </a:xfrm>
          <a:prstGeom prst="rect">
            <a:avLst/>
          </a:prstGeom>
          <a:noFill/>
        </p:spPr>
        <p:txBody>
          <a:bodyPr wrap="square" lIns="0" rIns="0" tIns="0" bIns="0" anchor="t">
            <a:spAutoFit/>
          </a:bodyPr>
          <a:lstStyle/>
          <a:p>
            <a:pPr algn="l">
              <a:lnSpc>
                <a:spcPct val="115000"/>
              </a:lnSpc>
            </a:pPr>
            <a:r>
              <a:rPr sz="1020" b="0" i="0">
                <a:solidFill>
                  <a:srgbClr val="12202E"/>
                </a:solidFill>
                <a:latin typeface="Arial"/>
                <a:ea typeface="Arial"/>
                <a:cs typeface="Arial"/>
              </a:rPr>
              <a:t>The smallest quantity a supplier will accept for an order.</a:t>
            </a:r>
          </a:p>
        </p:txBody>
      </p:sp>
      <p:sp>
        <p:nvSpPr>
          <p:cNvPr id="43" name="TextBox 42"/>
          <p:cNvSpPr txBox="1"/>
          <p:nvPr/>
        </p:nvSpPr>
        <p:spPr>
          <a:xfrm>
            <a:off x="9258300" y="2381250"/>
            <a:ext cx="2000250" cy="228600"/>
          </a:xfrm>
          <a:prstGeom prst="rect">
            <a:avLst/>
          </a:prstGeom>
          <a:noFill/>
        </p:spPr>
        <p:txBody>
          <a:bodyPr wrap="square" lIns="0" rIns="0" tIns="0" bIns="0" anchor="t">
            <a:spAutoFit/>
          </a:bodyPr>
          <a:lstStyle/>
          <a:p>
            <a:pPr algn="l">
              <a:lnSpc>
                <a:spcPct val="115000"/>
              </a:lnSpc>
            </a:pPr>
            <a:r>
              <a:rPr sz="1008" b="0" i="0">
                <a:solidFill>
                  <a:srgbClr val="46586D"/>
                </a:solidFill>
                <a:latin typeface="微软雅黑"/>
                <a:ea typeface="微软雅黑"/>
                <a:cs typeface="微软雅黑"/>
              </a:rPr>
              <a:t>供应商接受订单的最低数量。</a:t>
            </a:r>
          </a:p>
        </p:txBody>
      </p:sp>
      <p:sp>
        <p:nvSpPr>
          <p:cNvPr id="44" name="Rounded Rectangle 43"/>
          <p:cNvSpPr/>
          <p:nvPr/>
        </p:nvSpPr>
        <p:spPr>
          <a:xfrm>
            <a:off x="6286500" y="2990850"/>
            <a:ext cx="5143500" cy="876300"/>
          </a:xfrm>
          <a:prstGeom prst="roundRect">
            <a:avLst>
              <a:gd name="adj" fmla="val 5000"/>
            </a:avLst>
          </a:prstGeom>
          <a:solidFill>
            <a:srgbClr val="F5F8FC"/>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TextBox 44"/>
          <p:cNvSpPr txBox="1"/>
          <p:nvPr/>
        </p:nvSpPr>
        <p:spPr>
          <a:xfrm>
            <a:off x="6438900" y="3086100"/>
            <a:ext cx="2667000" cy="209550"/>
          </a:xfrm>
          <a:prstGeom prst="rect">
            <a:avLst/>
          </a:prstGeom>
          <a:noFill/>
        </p:spPr>
        <p:txBody>
          <a:bodyPr wrap="square" lIns="0" rIns="0" tIns="0" bIns="0" anchor="t">
            <a:spAutoFit/>
          </a:bodyPr>
          <a:lstStyle/>
          <a:p>
            <a:pPr algn="l">
              <a:lnSpc>
                <a:spcPct val="100000"/>
              </a:lnSpc>
            </a:pPr>
            <a:r>
              <a:rPr sz="1322" b="1" i="0">
                <a:solidFill>
                  <a:srgbClr val="0E2A47"/>
                </a:solidFill>
                <a:latin typeface="Arial"/>
                <a:ea typeface="Arial"/>
                <a:cs typeface="Arial"/>
              </a:rPr>
              <a:t>Payment terms</a:t>
            </a:r>
          </a:p>
        </p:txBody>
      </p:sp>
      <p:sp>
        <p:nvSpPr>
          <p:cNvPr id="46" name="TextBox 45"/>
          <p:cNvSpPr txBox="1"/>
          <p:nvPr/>
        </p:nvSpPr>
        <p:spPr>
          <a:xfrm>
            <a:off x="6438900" y="3314700"/>
            <a:ext cx="2667000" cy="171450"/>
          </a:xfrm>
          <a:prstGeom prst="rect">
            <a:avLst/>
          </a:prstGeom>
          <a:noFill/>
        </p:spPr>
        <p:txBody>
          <a:bodyPr wrap="square" lIns="0" rIns="0" tIns="0" bIns="0" anchor="t">
            <a:spAutoFit/>
          </a:bodyPr>
          <a:lstStyle/>
          <a:p>
            <a:pPr algn="l">
              <a:lnSpc>
                <a:spcPct val="100000"/>
              </a:lnSpc>
            </a:pPr>
            <a:r>
              <a:rPr sz="1128" b="0" i="0">
                <a:solidFill>
                  <a:srgbClr val="1B4F9C"/>
                </a:solidFill>
                <a:latin typeface="微软雅黑"/>
                <a:ea typeface="微软雅黑"/>
                <a:cs typeface="微软雅黑"/>
              </a:rPr>
              <a:t>付款条件</a:t>
            </a:r>
          </a:p>
        </p:txBody>
      </p:sp>
      <p:sp>
        <p:nvSpPr>
          <p:cNvPr id="47" name="TextBox 46"/>
          <p:cNvSpPr txBox="1"/>
          <p:nvPr/>
        </p:nvSpPr>
        <p:spPr>
          <a:xfrm>
            <a:off x="9258300" y="3105150"/>
            <a:ext cx="2000250" cy="228600"/>
          </a:xfrm>
          <a:prstGeom prst="rect">
            <a:avLst/>
          </a:prstGeom>
          <a:noFill/>
        </p:spPr>
        <p:txBody>
          <a:bodyPr wrap="square" lIns="0" rIns="0" tIns="0" bIns="0" anchor="t">
            <a:spAutoFit/>
          </a:bodyPr>
          <a:lstStyle/>
          <a:p>
            <a:pPr algn="l">
              <a:lnSpc>
                <a:spcPct val="115000"/>
              </a:lnSpc>
            </a:pPr>
            <a:r>
              <a:rPr sz="1020" b="0" i="0">
                <a:solidFill>
                  <a:srgbClr val="12202E"/>
                </a:solidFill>
                <a:latin typeface="Arial"/>
                <a:ea typeface="Arial"/>
                <a:cs typeface="Arial"/>
              </a:rPr>
              <a:t>Deposit share, credit period and settlement method.</a:t>
            </a:r>
          </a:p>
        </p:txBody>
      </p:sp>
      <p:sp>
        <p:nvSpPr>
          <p:cNvPr id="48" name="TextBox 47"/>
          <p:cNvSpPr txBox="1"/>
          <p:nvPr/>
        </p:nvSpPr>
        <p:spPr>
          <a:xfrm>
            <a:off x="9258300" y="3371850"/>
            <a:ext cx="2000250" cy="228600"/>
          </a:xfrm>
          <a:prstGeom prst="rect">
            <a:avLst/>
          </a:prstGeom>
          <a:noFill/>
        </p:spPr>
        <p:txBody>
          <a:bodyPr wrap="square" lIns="0" rIns="0" tIns="0" bIns="0" anchor="t">
            <a:spAutoFit/>
          </a:bodyPr>
          <a:lstStyle/>
          <a:p>
            <a:pPr algn="l">
              <a:lnSpc>
                <a:spcPct val="115000"/>
              </a:lnSpc>
            </a:pPr>
            <a:r>
              <a:rPr sz="1008" b="0" i="0">
                <a:solidFill>
                  <a:srgbClr val="46586D"/>
                </a:solidFill>
                <a:latin typeface="微软雅黑"/>
                <a:ea typeface="微软雅黑"/>
                <a:cs typeface="微软雅黑"/>
              </a:rPr>
              <a:t>定金比例、账期与结算方式的约定。</a:t>
            </a:r>
          </a:p>
        </p:txBody>
      </p:sp>
      <p:sp>
        <p:nvSpPr>
          <p:cNvPr id="49" name="Rounded Rectangle 48"/>
          <p:cNvSpPr/>
          <p:nvPr/>
        </p:nvSpPr>
        <p:spPr>
          <a:xfrm>
            <a:off x="6286500" y="3981450"/>
            <a:ext cx="5143500" cy="876300"/>
          </a:xfrm>
          <a:prstGeom prst="roundRect">
            <a:avLst>
              <a:gd name="adj" fmla="val 5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0" name="TextBox 49"/>
          <p:cNvSpPr txBox="1"/>
          <p:nvPr/>
        </p:nvSpPr>
        <p:spPr>
          <a:xfrm>
            <a:off x="6438900" y="4076699"/>
            <a:ext cx="2667000" cy="209550"/>
          </a:xfrm>
          <a:prstGeom prst="rect">
            <a:avLst/>
          </a:prstGeom>
          <a:noFill/>
        </p:spPr>
        <p:txBody>
          <a:bodyPr wrap="square" lIns="0" rIns="0" tIns="0" bIns="0" anchor="t">
            <a:spAutoFit/>
          </a:bodyPr>
          <a:lstStyle/>
          <a:p>
            <a:pPr algn="l">
              <a:lnSpc>
                <a:spcPct val="100000"/>
              </a:lnSpc>
            </a:pPr>
            <a:r>
              <a:rPr sz="1322" b="1" i="0">
                <a:solidFill>
                  <a:srgbClr val="0E2A47"/>
                </a:solidFill>
                <a:latin typeface="Arial"/>
                <a:ea typeface="Arial"/>
                <a:cs typeface="Arial"/>
              </a:rPr>
              <a:t>Landed cost</a:t>
            </a:r>
          </a:p>
        </p:txBody>
      </p:sp>
      <p:sp>
        <p:nvSpPr>
          <p:cNvPr id="51" name="TextBox 50"/>
          <p:cNvSpPr txBox="1"/>
          <p:nvPr/>
        </p:nvSpPr>
        <p:spPr>
          <a:xfrm>
            <a:off x="6438900" y="4305300"/>
            <a:ext cx="2667000" cy="171450"/>
          </a:xfrm>
          <a:prstGeom prst="rect">
            <a:avLst/>
          </a:prstGeom>
          <a:noFill/>
        </p:spPr>
        <p:txBody>
          <a:bodyPr wrap="square" lIns="0" rIns="0" tIns="0" bIns="0" anchor="t">
            <a:spAutoFit/>
          </a:bodyPr>
          <a:lstStyle/>
          <a:p>
            <a:pPr algn="l">
              <a:lnSpc>
                <a:spcPct val="100000"/>
              </a:lnSpc>
            </a:pPr>
            <a:r>
              <a:rPr sz="1128" b="0" i="0">
                <a:solidFill>
                  <a:srgbClr val="1B4F9C"/>
                </a:solidFill>
                <a:latin typeface="微软雅黑"/>
                <a:ea typeface="微软雅黑"/>
                <a:cs typeface="微软雅黑"/>
              </a:rPr>
              <a:t>到岸成本</a:t>
            </a:r>
          </a:p>
        </p:txBody>
      </p:sp>
      <p:sp>
        <p:nvSpPr>
          <p:cNvPr id="52" name="TextBox 51"/>
          <p:cNvSpPr txBox="1"/>
          <p:nvPr/>
        </p:nvSpPr>
        <p:spPr>
          <a:xfrm>
            <a:off x="9258300" y="4095750"/>
            <a:ext cx="2000250" cy="228600"/>
          </a:xfrm>
          <a:prstGeom prst="rect">
            <a:avLst/>
          </a:prstGeom>
          <a:noFill/>
        </p:spPr>
        <p:txBody>
          <a:bodyPr wrap="square" lIns="0" rIns="0" tIns="0" bIns="0" anchor="t">
            <a:spAutoFit/>
          </a:bodyPr>
          <a:lstStyle/>
          <a:p>
            <a:pPr algn="l">
              <a:lnSpc>
                <a:spcPct val="115000"/>
              </a:lnSpc>
            </a:pPr>
            <a:r>
              <a:rPr sz="1020" b="0" i="0">
                <a:solidFill>
                  <a:srgbClr val="12202E"/>
                </a:solidFill>
                <a:latin typeface="Arial"/>
                <a:ea typeface="Arial"/>
                <a:cs typeface="Arial"/>
              </a:rPr>
              <a:t>All unit costs once goods arrive and clear customs.</a:t>
            </a:r>
          </a:p>
        </p:txBody>
      </p:sp>
      <p:sp>
        <p:nvSpPr>
          <p:cNvPr id="53" name="TextBox 52"/>
          <p:cNvSpPr txBox="1"/>
          <p:nvPr/>
        </p:nvSpPr>
        <p:spPr>
          <a:xfrm>
            <a:off x="9258300" y="4362450"/>
            <a:ext cx="2000250" cy="228600"/>
          </a:xfrm>
          <a:prstGeom prst="rect">
            <a:avLst/>
          </a:prstGeom>
          <a:noFill/>
        </p:spPr>
        <p:txBody>
          <a:bodyPr wrap="square" lIns="0" rIns="0" tIns="0" bIns="0" anchor="t">
            <a:spAutoFit/>
          </a:bodyPr>
          <a:lstStyle/>
          <a:p>
            <a:pPr algn="l">
              <a:lnSpc>
                <a:spcPct val="115000"/>
              </a:lnSpc>
            </a:pPr>
            <a:r>
              <a:rPr sz="1008" b="0" i="0">
                <a:solidFill>
                  <a:srgbClr val="46586D"/>
                </a:solidFill>
                <a:latin typeface="微软雅黑"/>
                <a:ea typeface="微软雅黑"/>
                <a:cs typeface="微软雅黑"/>
              </a:rPr>
              <a:t>商品抵达目的地并完成清关后的全部单位成本。</a:t>
            </a:r>
          </a:p>
        </p:txBody>
      </p:sp>
      <p:sp>
        <p:nvSpPr>
          <p:cNvPr id="54" name="Rounded Rectangle 53"/>
          <p:cNvSpPr/>
          <p:nvPr/>
        </p:nvSpPr>
        <p:spPr>
          <a:xfrm>
            <a:off x="6286500" y="4972050"/>
            <a:ext cx="5143500" cy="876300"/>
          </a:xfrm>
          <a:prstGeom prst="roundRect">
            <a:avLst>
              <a:gd name="adj" fmla="val 5000"/>
            </a:avLst>
          </a:prstGeom>
          <a:solidFill>
            <a:srgbClr val="F5F8FC"/>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5" name="TextBox 54"/>
          <p:cNvSpPr txBox="1"/>
          <p:nvPr/>
        </p:nvSpPr>
        <p:spPr>
          <a:xfrm>
            <a:off x="6438900" y="5067300"/>
            <a:ext cx="2667000" cy="209550"/>
          </a:xfrm>
          <a:prstGeom prst="rect">
            <a:avLst/>
          </a:prstGeom>
          <a:noFill/>
        </p:spPr>
        <p:txBody>
          <a:bodyPr wrap="square" lIns="0" rIns="0" tIns="0" bIns="0" anchor="t">
            <a:spAutoFit/>
          </a:bodyPr>
          <a:lstStyle/>
          <a:p>
            <a:pPr algn="l">
              <a:lnSpc>
                <a:spcPct val="100000"/>
              </a:lnSpc>
            </a:pPr>
            <a:r>
              <a:rPr sz="1322" b="1" i="0">
                <a:solidFill>
                  <a:srgbClr val="0E2A47"/>
                </a:solidFill>
                <a:latin typeface="Arial"/>
                <a:ea typeface="Arial"/>
                <a:cs typeface="Arial"/>
              </a:rPr>
              <a:t>Contribution margin</a:t>
            </a:r>
          </a:p>
        </p:txBody>
      </p:sp>
      <p:sp>
        <p:nvSpPr>
          <p:cNvPr id="56" name="TextBox 55"/>
          <p:cNvSpPr txBox="1"/>
          <p:nvPr/>
        </p:nvSpPr>
        <p:spPr>
          <a:xfrm>
            <a:off x="6438900" y="5295900"/>
            <a:ext cx="2667000" cy="171450"/>
          </a:xfrm>
          <a:prstGeom prst="rect">
            <a:avLst/>
          </a:prstGeom>
          <a:noFill/>
        </p:spPr>
        <p:txBody>
          <a:bodyPr wrap="square" lIns="0" rIns="0" tIns="0" bIns="0" anchor="t">
            <a:spAutoFit/>
          </a:bodyPr>
          <a:lstStyle/>
          <a:p>
            <a:pPr algn="l">
              <a:lnSpc>
                <a:spcPct val="100000"/>
              </a:lnSpc>
            </a:pPr>
            <a:r>
              <a:rPr sz="1128" b="0" i="0">
                <a:solidFill>
                  <a:srgbClr val="1B4F9C"/>
                </a:solidFill>
                <a:latin typeface="微软雅黑"/>
                <a:ea typeface="微软雅黑"/>
                <a:cs typeface="微软雅黑"/>
              </a:rPr>
              <a:t>贡献毛利</a:t>
            </a:r>
          </a:p>
        </p:txBody>
      </p:sp>
      <p:sp>
        <p:nvSpPr>
          <p:cNvPr id="57" name="TextBox 56"/>
          <p:cNvSpPr txBox="1"/>
          <p:nvPr/>
        </p:nvSpPr>
        <p:spPr>
          <a:xfrm>
            <a:off x="9258300" y="5086350"/>
            <a:ext cx="2000250" cy="228600"/>
          </a:xfrm>
          <a:prstGeom prst="rect">
            <a:avLst/>
          </a:prstGeom>
          <a:noFill/>
        </p:spPr>
        <p:txBody>
          <a:bodyPr wrap="square" lIns="0" rIns="0" tIns="0" bIns="0" anchor="t">
            <a:spAutoFit/>
          </a:bodyPr>
          <a:lstStyle/>
          <a:p>
            <a:pPr algn="l">
              <a:lnSpc>
                <a:spcPct val="115000"/>
              </a:lnSpc>
            </a:pPr>
            <a:r>
              <a:rPr sz="1020" b="0" i="0">
                <a:solidFill>
                  <a:srgbClr val="12202E"/>
                </a:solidFill>
                <a:latin typeface="Arial"/>
                <a:ea typeface="Arial"/>
                <a:cs typeface="Arial"/>
              </a:rPr>
              <a:t>What remains of price after all variable costs.</a:t>
            </a:r>
          </a:p>
        </p:txBody>
      </p:sp>
      <p:sp>
        <p:nvSpPr>
          <p:cNvPr id="58" name="TextBox 57"/>
          <p:cNvSpPr txBox="1"/>
          <p:nvPr/>
        </p:nvSpPr>
        <p:spPr>
          <a:xfrm>
            <a:off x="9258300" y="5353050"/>
            <a:ext cx="2000250" cy="228600"/>
          </a:xfrm>
          <a:prstGeom prst="rect">
            <a:avLst/>
          </a:prstGeom>
          <a:noFill/>
        </p:spPr>
        <p:txBody>
          <a:bodyPr wrap="square" lIns="0" rIns="0" tIns="0" bIns="0" anchor="t">
            <a:spAutoFit/>
          </a:bodyPr>
          <a:lstStyle/>
          <a:p>
            <a:pPr algn="l">
              <a:lnSpc>
                <a:spcPct val="115000"/>
              </a:lnSpc>
            </a:pPr>
            <a:r>
              <a:rPr sz="1008" b="0" i="0">
                <a:solidFill>
                  <a:srgbClr val="46586D"/>
                </a:solidFill>
                <a:latin typeface="微软雅黑"/>
                <a:ea typeface="微软雅黑"/>
                <a:cs typeface="微软雅黑"/>
              </a:rPr>
              <a:t>售价减去全部变动成本后的余额。</a:t>
            </a:r>
          </a:p>
        </p:txBody>
      </p:sp>
      <p:sp>
        <p:nvSpPr>
          <p:cNvPr id="59" name="Rectangle 58"/>
          <p:cNvSpPr/>
          <p:nvPr/>
        </p:nvSpPr>
        <p:spPr>
          <a:xfrm>
            <a:off x="762000" y="5905500"/>
            <a:ext cx="38100" cy="438150"/>
          </a:xfrm>
          <a:prstGeom prst="rect">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0" name="Rectangle 59"/>
          <p:cNvSpPr/>
          <p:nvPr/>
        </p:nvSpPr>
        <p:spPr>
          <a:xfrm>
            <a:off x="800100" y="5905500"/>
            <a:ext cx="10629900" cy="438150"/>
          </a:xfrm>
          <a:prstGeom prst="rect">
            <a:avLst/>
          </a:prstGeom>
          <a:solidFill>
            <a:srgbClr val="E9F0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1" name="TextBox 60"/>
          <p:cNvSpPr txBox="1"/>
          <p:nvPr/>
        </p:nvSpPr>
        <p:spPr>
          <a:xfrm>
            <a:off x="952500" y="5981700"/>
            <a:ext cx="10287000" cy="190500"/>
          </a:xfrm>
          <a:prstGeom prst="rect">
            <a:avLst/>
          </a:prstGeom>
          <a:noFill/>
        </p:spPr>
        <p:txBody>
          <a:bodyPr wrap="square" lIns="0" rIns="0" tIns="0" bIns="0" anchor="t">
            <a:spAutoFit/>
          </a:bodyPr>
          <a:lstStyle/>
          <a:p>
            <a:pPr algn="l">
              <a:lnSpc>
                <a:spcPct val="115000"/>
              </a:lnSpc>
            </a:pPr>
            <a:r>
              <a:rPr sz="1334" b="1" i="0">
                <a:solidFill>
                  <a:srgbClr val="0E2A47"/>
                </a:solidFill>
                <a:latin typeface="Arial"/>
                <a:ea typeface="Arial"/>
                <a:cs typeface="Arial"/>
              </a:rPr>
              <a:t>Landed cost and contribution margin are the pair that makes two quotations comparable — one from each side of the table.</a:t>
            </a:r>
          </a:p>
        </p:txBody>
      </p:sp>
      <p:sp>
        <p:nvSpPr>
          <p:cNvPr id="62" name="TextBox 61"/>
          <p:cNvSpPr txBox="1"/>
          <p:nvPr/>
        </p:nvSpPr>
        <p:spPr>
          <a:xfrm>
            <a:off x="952500" y="6210300"/>
            <a:ext cx="10287000" cy="171450"/>
          </a:xfrm>
          <a:prstGeom prst="rect">
            <a:avLst/>
          </a:prstGeom>
          <a:noFill/>
        </p:spPr>
        <p:txBody>
          <a:bodyPr wrap="square" lIns="0" rIns="0" tIns="0" bIns="0" anchor="t">
            <a:spAutoFit/>
          </a:bodyPr>
          <a:lstStyle/>
          <a:p>
            <a:pPr algn="l">
              <a:lnSpc>
                <a:spcPct val="115000"/>
              </a:lnSpc>
            </a:pPr>
            <a:r>
              <a:rPr sz="1200" b="0" i="0">
                <a:solidFill>
                  <a:srgbClr val="46586D"/>
                </a:solidFill>
                <a:latin typeface="微软雅黑"/>
                <a:ea typeface="微软雅黑"/>
                <a:cs typeface="微软雅黑"/>
              </a:rPr>
              <a:t>到岸成本与贡献毛利是让两份报价可比的一对——一个站在买家一侧，一个站在卖家一侧。</a:t>
            </a:r>
          </a:p>
        </p:txBody>
      </p:sp>
      <p:sp>
        <p:nvSpPr>
          <p:cNvPr id="63" name="TextBox 62"/>
          <p:cNvSpPr txBox="1"/>
          <p:nvPr/>
        </p:nvSpPr>
        <p:spPr>
          <a:xfrm>
            <a:off x="762000" y="6572250"/>
            <a:ext cx="7620000" cy="152400"/>
          </a:xfrm>
          <a:prstGeom prst="rect">
            <a:avLst/>
          </a:prstGeom>
          <a:noFill/>
        </p:spPr>
        <p:txBody>
          <a:bodyPr wrap="square" lIns="0" rIns="0" tIns="0" bIns="0" anchor="t">
            <a:spAutoFit/>
          </a:bodyPr>
          <a:lstStyle/>
          <a:p>
            <a:pPr algn="l">
              <a:lnSpc>
                <a:spcPct val="100000"/>
              </a:lnSpc>
            </a:pPr>
            <a:r>
              <a:rPr sz="1102" b="0" i="0">
                <a:solidFill>
                  <a:srgbClr val="8695A8"/>
                </a:solidFill>
                <a:latin typeface="Arial"/>
                <a:ea typeface="Arial"/>
                <a:cs typeface="Arial"/>
              </a:rPr>
              <a:t>Cross-border Ecommerce  ·  Lesson 17  ·  跨境电商概论</a:t>
            </a:r>
          </a:p>
        </p:txBody>
      </p:sp>
      <p:sp>
        <p:nvSpPr>
          <p:cNvPr id="64" name="TextBox 63"/>
          <p:cNvSpPr txBox="1"/>
          <p:nvPr/>
        </p:nvSpPr>
        <p:spPr>
          <a:xfrm>
            <a:off x="9525000" y="6572250"/>
            <a:ext cx="1905000" cy="152400"/>
          </a:xfrm>
          <a:prstGeom prst="rect">
            <a:avLst/>
          </a:prstGeom>
          <a:noFill/>
        </p:spPr>
        <p:txBody>
          <a:bodyPr wrap="square" lIns="0" rIns="0" tIns="0" bIns="0" anchor="t">
            <a:spAutoFit/>
          </a:bodyPr>
          <a:lstStyle/>
          <a:p>
            <a:pPr algn="r">
              <a:lnSpc>
                <a:spcPct val="100000"/>
              </a:lnSpc>
            </a:pPr>
            <a:r>
              <a:rPr sz="1102" b="1" i="0">
                <a:solidFill>
                  <a:srgbClr val="3D7BD9"/>
                </a:solidFill>
                <a:latin typeface="Arial"/>
                <a:ea typeface="Arial"/>
                <a:cs typeface="Arial"/>
              </a:rPr>
              <a:t>22 / 28</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8001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00100"/>
            <a:ext cx="12192000" cy="19050"/>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3850" y="209550"/>
            <a:ext cx="628650" cy="381000"/>
          </a:xfrm>
          <a:prstGeom prst="roundRect">
            <a:avLst>
              <a:gd name="adj" fmla="val 16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323850" y="209550"/>
            <a:ext cx="628650" cy="381000"/>
          </a:xfrm>
          <a:prstGeom prst="rect">
            <a:avLst/>
          </a:prstGeom>
          <a:noFill/>
        </p:spPr>
        <p:txBody>
          <a:bodyPr wrap="none" lIns="0" rIns="0" tIns="0" bIns="0" anchor="ctr">
            <a:spAutoFit/>
          </a:bodyPr>
          <a:lstStyle/>
          <a:p>
            <a:pPr algn="ctr">
              <a:lnSpc>
                <a:spcPct val="100000"/>
              </a:lnSpc>
            </a:pPr>
            <a:r>
              <a:rPr sz="1391" b="1" i="0">
                <a:solidFill>
                  <a:srgbClr val="FFFFFF"/>
                </a:solidFill>
                <a:latin typeface="Arial"/>
                <a:ea typeface="Arial"/>
                <a:cs typeface="Arial"/>
              </a:rPr>
              <a:t>TALK</a:t>
            </a:r>
          </a:p>
        </p:txBody>
      </p:sp>
      <p:sp>
        <p:nvSpPr>
          <p:cNvPr id="6" name="TextBox 5"/>
          <p:cNvSpPr txBox="1"/>
          <p:nvPr/>
        </p:nvSpPr>
        <p:spPr>
          <a:xfrm>
            <a:off x="1085850" y="95250"/>
            <a:ext cx="7962900" cy="342900"/>
          </a:xfrm>
          <a:prstGeom prst="rect">
            <a:avLst/>
          </a:prstGeom>
          <a:noFill/>
        </p:spPr>
        <p:txBody>
          <a:bodyPr wrap="square" lIns="0" rIns="0" tIns="0" bIns="0" anchor="t">
            <a:spAutoFit/>
          </a:bodyPr>
          <a:lstStyle/>
          <a:p>
            <a:pPr algn="l">
              <a:lnSpc>
                <a:spcPct val="105000"/>
              </a:lnSpc>
            </a:pPr>
            <a:r>
              <a:rPr sz="2400" b="1" i="0">
                <a:solidFill>
                  <a:srgbClr val="FFFFFF"/>
                </a:solidFill>
                <a:latin typeface="Georgia"/>
                <a:ea typeface="Georgia"/>
                <a:cs typeface="Georgia"/>
              </a:rPr>
              <a:t>Class discussion</a:t>
            </a:r>
          </a:p>
        </p:txBody>
      </p:sp>
      <p:sp>
        <p:nvSpPr>
          <p:cNvPr id="7" name="TextBox 6"/>
          <p:cNvSpPr txBox="1"/>
          <p:nvPr/>
        </p:nvSpPr>
        <p:spPr>
          <a:xfrm>
            <a:off x="1085850" y="457200"/>
            <a:ext cx="7962900" cy="247649"/>
          </a:xfrm>
          <a:prstGeom prst="rect">
            <a:avLst/>
          </a:prstGeom>
          <a:noFill/>
        </p:spPr>
        <p:txBody>
          <a:bodyPr wrap="square" lIns="0" rIns="0" tIns="0" bIns="0" anchor="t">
            <a:spAutoFit/>
          </a:bodyPr>
          <a:lstStyle/>
          <a:p>
            <a:pPr algn="l">
              <a:lnSpc>
                <a:spcPct val="100000"/>
              </a:lnSpc>
            </a:pPr>
            <a:r>
              <a:rPr sz="1560" b="0" i="0">
                <a:solidFill>
                  <a:srgbClr val="9DB6D6"/>
                </a:solidFill>
                <a:latin typeface="微软雅黑"/>
                <a:ea typeface="微软雅黑"/>
                <a:cs typeface="微软雅黑"/>
              </a:rPr>
              <a:t>课堂讨论</a:t>
            </a:r>
          </a:p>
        </p:txBody>
      </p:sp>
      <p:sp>
        <p:nvSpPr>
          <p:cNvPr id="8" name="TextBox 7"/>
          <p:cNvSpPr txBox="1"/>
          <p:nvPr/>
        </p:nvSpPr>
        <p:spPr>
          <a:xfrm>
            <a:off x="8572500" y="266700"/>
            <a:ext cx="3295650" cy="247649"/>
          </a:xfrm>
          <a:prstGeom prst="rect">
            <a:avLst/>
          </a:prstGeom>
          <a:noFill/>
        </p:spPr>
        <p:txBody>
          <a:bodyPr wrap="square" lIns="0" rIns="0" tIns="0" bIns="0" anchor="t">
            <a:spAutoFit/>
          </a:bodyPr>
          <a:lstStyle/>
          <a:p>
            <a:pPr algn="r">
              <a:lnSpc>
                <a:spcPct val="100000"/>
              </a:lnSpc>
            </a:pPr>
            <a:r>
              <a:rPr sz="1218" b="0" i="0">
                <a:solidFill>
                  <a:srgbClr val="7E99BD"/>
                </a:solidFill>
                <a:latin typeface="Arial"/>
                <a:ea typeface="Arial"/>
                <a:cs typeface="Arial"/>
              </a:rPr>
              <a:t>Four questions  ·  四道题</a:t>
            </a:r>
          </a:p>
        </p:txBody>
      </p:sp>
      <p:sp>
        <p:nvSpPr>
          <p:cNvPr id="9" name="Rounded Rectangle 8"/>
          <p:cNvSpPr/>
          <p:nvPr/>
        </p:nvSpPr>
        <p:spPr>
          <a:xfrm>
            <a:off x="762000" y="1009650"/>
            <a:ext cx="10668000" cy="1028700"/>
          </a:xfrm>
          <a:prstGeom prst="roundRect">
            <a:avLst>
              <a:gd name="adj" fmla="val 5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762000" y="1009650"/>
            <a:ext cx="47625" cy="1028700"/>
          </a:xfrm>
          <a:prstGeom prst="rect">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990599" y="1143000"/>
            <a:ext cx="381000" cy="228600"/>
          </a:xfrm>
          <a:prstGeom prst="rect">
            <a:avLst/>
          </a:prstGeom>
          <a:noFill/>
        </p:spPr>
        <p:txBody>
          <a:bodyPr wrap="square" lIns="0" rIns="0" tIns="0" bIns="0" anchor="t">
            <a:spAutoFit/>
          </a:bodyPr>
          <a:lstStyle/>
          <a:p>
            <a:pPr algn="l">
              <a:lnSpc>
                <a:spcPct val="100000"/>
              </a:lnSpc>
            </a:pPr>
            <a:r>
              <a:rPr sz="1507" b="1" i="0">
                <a:solidFill>
                  <a:srgbClr val="C8A44D"/>
                </a:solidFill>
                <a:latin typeface="Georgia"/>
                <a:ea typeface="Georgia"/>
                <a:cs typeface="Georgia"/>
              </a:rPr>
              <a:t>01</a:t>
            </a:r>
          </a:p>
        </p:txBody>
      </p:sp>
      <p:sp>
        <p:nvSpPr>
          <p:cNvPr id="12" name="TextBox 11"/>
          <p:cNvSpPr txBox="1"/>
          <p:nvPr/>
        </p:nvSpPr>
        <p:spPr>
          <a:xfrm>
            <a:off x="1504950" y="1123950"/>
            <a:ext cx="9620250" cy="247649"/>
          </a:xfrm>
          <a:prstGeom prst="rect">
            <a:avLst/>
          </a:prstGeom>
          <a:noFill/>
        </p:spPr>
        <p:txBody>
          <a:bodyPr wrap="square" lIns="0" rIns="0" tIns="0" bIns="0" anchor="t">
            <a:spAutoFit/>
          </a:bodyPr>
          <a:lstStyle/>
          <a:p>
            <a:pPr algn="l">
              <a:lnSpc>
                <a:spcPct val="120000"/>
              </a:lnSpc>
            </a:pPr>
            <a:r>
              <a:rPr sz="1391" b="0" i="0">
                <a:solidFill>
                  <a:srgbClr val="0E2A47"/>
                </a:solidFill>
                <a:latin typeface="Arial"/>
                <a:ea typeface="Arial"/>
                <a:cs typeface="Arial"/>
              </a:rPr>
              <a:t>An email claims to be the procurement team of a hotel chain. Which three things do you verify first, in what order, and what would make you stop?</a:t>
            </a:r>
          </a:p>
        </p:txBody>
      </p:sp>
      <p:sp>
        <p:nvSpPr>
          <p:cNvPr id="13" name="TextBox 12"/>
          <p:cNvSpPr txBox="1"/>
          <p:nvPr/>
        </p:nvSpPr>
        <p:spPr>
          <a:xfrm>
            <a:off x="1504950" y="1447800"/>
            <a:ext cx="9620250" cy="209550"/>
          </a:xfrm>
          <a:prstGeom prst="rect">
            <a:avLst/>
          </a:prstGeom>
          <a:noFill/>
        </p:spPr>
        <p:txBody>
          <a:bodyPr wrap="square" lIns="0" rIns="0" tIns="0" bIns="0" anchor="t">
            <a:spAutoFit/>
          </a:bodyPr>
          <a:lstStyle/>
          <a:p>
            <a:pPr algn="l">
              <a:lnSpc>
                <a:spcPct val="120000"/>
              </a:lnSpc>
            </a:pPr>
            <a:r>
              <a:rPr sz="1152" b="0" i="0">
                <a:solidFill>
                  <a:srgbClr val="46586D"/>
                </a:solidFill>
                <a:latin typeface="微软雅黑"/>
                <a:ea typeface="微软雅黑"/>
                <a:cs typeface="微软雅黑"/>
              </a:rPr>
              <a:t>一封邮件自称是连锁酒店采购团队。你会先核实哪三件事？顺序如何？什么情况会让你停下？</a:t>
            </a:r>
          </a:p>
        </p:txBody>
      </p:sp>
      <p:sp>
        <p:nvSpPr>
          <p:cNvPr id="14" name="TextBox 13"/>
          <p:cNvSpPr txBox="1"/>
          <p:nvPr/>
        </p:nvSpPr>
        <p:spPr>
          <a:xfrm>
            <a:off x="1504950" y="1714500"/>
            <a:ext cx="9620250" cy="209550"/>
          </a:xfrm>
          <a:prstGeom prst="rect">
            <a:avLst/>
          </a:prstGeom>
          <a:noFill/>
        </p:spPr>
        <p:txBody>
          <a:bodyPr wrap="square" lIns="0" rIns="0" tIns="0" bIns="0" anchor="t">
            <a:spAutoFit/>
          </a:bodyPr>
          <a:lstStyle/>
          <a:p>
            <a:pPr algn="l">
              <a:lnSpc>
                <a:spcPct val="110000"/>
              </a:lnSpc>
            </a:pPr>
            <a:r>
              <a:rPr sz="1090" b="0" i="1">
                <a:solidFill>
                  <a:srgbClr val="8695A8"/>
                </a:solidFill>
                <a:latin typeface="Arial"/>
                <a:ea typeface="Arial"/>
                <a:cs typeface="Arial"/>
              </a:rPr>
              <a:t>Answer with evidence and conditions, not with the size of the order.</a:t>
            </a:r>
          </a:p>
        </p:txBody>
      </p:sp>
      <p:sp>
        <p:nvSpPr>
          <p:cNvPr id="15" name="Rounded Rectangle 14"/>
          <p:cNvSpPr/>
          <p:nvPr/>
        </p:nvSpPr>
        <p:spPr>
          <a:xfrm>
            <a:off x="762000" y="2171700"/>
            <a:ext cx="10668000" cy="1028700"/>
          </a:xfrm>
          <a:prstGeom prst="roundRect">
            <a:avLst>
              <a:gd name="adj" fmla="val 5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762000" y="2171700"/>
            <a:ext cx="47625" cy="10287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90599" y="2305050"/>
            <a:ext cx="381000" cy="228600"/>
          </a:xfrm>
          <a:prstGeom prst="rect">
            <a:avLst/>
          </a:prstGeom>
          <a:noFill/>
        </p:spPr>
        <p:txBody>
          <a:bodyPr wrap="square" lIns="0" rIns="0" tIns="0" bIns="0" anchor="t">
            <a:spAutoFit/>
          </a:bodyPr>
          <a:lstStyle/>
          <a:p>
            <a:pPr algn="l">
              <a:lnSpc>
                <a:spcPct val="100000"/>
              </a:lnSpc>
            </a:pPr>
            <a:r>
              <a:rPr sz="1507" b="1" i="0">
                <a:solidFill>
                  <a:srgbClr val="C8A44D"/>
                </a:solidFill>
                <a:latin typeface="Georgia"/>
                <a:ea typeface="Georgia"/>
                <a:cs typeface="Georgia"/>
              </a:rPr>
              <a:t>02</a:t>
            </a:r>
          </a:p>
        </p:txBody>
      </p:sp>
      <p:sp>
        <p:nvSpPr>
          <p:cNvPr id="18" name="TextBox 17"/>
          <p:cNvSpPr txBox="1"/>
          <p:nvPr/>
        </p:nvSpPr>
        <p:spPr>
          <a:xfrm>
            <a:off x="1504950" y="2286000"/>
            <a:ext cx="9620250" cy="247649"/>
          </a:xfrm>
          <a:prstGeom prst="rect">
            <a:avLst/>
          </a:prstGeom>
          <a:noFill/>
        </p:spPr>
        <p:txBody>
          <a:bodyPr wrap="square" lIns="0" rIns="0" tIns="0" bIns="0" anchor="t">
            <a:spAutoFit/>
          </a:bodyPr>
          <a:lstStyle/>
          <a:p>
            <a:pPr algn="l">
              <a:lnSpc>
                <a:spcPct val="120000"/>
              </a:lnSpc>
            </a:pPr>
            <a:r>
              <a:rPr sz="1391" b="0" i="0">
                <a:solidFill>
                  <a:srgbClr val="0E2A47"/>
                </a:solidFill>
                <a:latin typeface="Arial"/>
                <a:ea typeface="Arial"/>
                <a:cs typeface="Arial"/>
              </a:rPr>
              <a:t>Should samples be free or charged? Argue from screening and cost control, and say what you would do with a buyer who has already passed an audit.</a:t>
            </a:r>
          </a:p>
        </p:txBody>
      </p:sp>
      <p:sp>
        <p:nvSpPr>
          <p:cNvPr id="19" name="TextBox 18"/>
          <p:cNvSpPr txBox="1"/>
          <p:nvPr/>
        </p:nvSpPr>
        <p:spPr>
          <a:xfrm>
            <a:off x="1504950" y="2609850"/>
            <a:ext cx="9620250" cy="209550"/>
          </a:xfrm>
          <a:prstGeom prst="rect">
            <a:avLst/>
          </a:prstGeom>
          <a:noFill/>
        </p:spPr>
        <p:txBody>
          <a:bodyPr wrap="square" lIns="0" rIns="0" tIns="0" bIns="0" anchor="t">
            <a:spAutoFit/>
          </a:bodyPr>
          <a:lstStyle/>
          <a:p>
            <a:pPr algn="l">
              <a:lnSpc>
                <a:spcPct val="120000"/>
              </a:lnSpc>
            </a:pPr>
            <a:r>
              <a:rPr sz="1152" b="0" i="0">
                <a:solidFill>
                  <a:srgbClr val="46586D"/>
                </a:solidFill>
                <a:latin typeface="微软雅黑"/>
                <a:ea typeface="微软雅黑"/>
                <a:cs typeface="微软雅黑"/>
              </a:rPr>
              <a:t>样品该免费还是收费？请从筛选与成本控制两方面论证，并说明面对已通过验厂的买家你会怎么做。</a:t>
            </a:r>
          </a:p>
        </p:txBody>
      </p:sp>
      <p:sp>
        <p:nvSpPr>
          <p:cNvPr id="20" name="TextBox 19"/>
          <p:cNvSpPr txBox="1"/>
          <p:nvPr/>
        </p:nvSpPr>
        <p:spPr>
          <a:xfrm>
            <a:off x="1504950" y="2876550"/>
            <a:ext cx="9620250" cy="209550"/>
          </a:xfrm>
          <a:prstGeom prst="rect">
            <a:avLst/>
          </a:prstGeom>
          <a:noFill/>
        </p:spPr>
        <p:txBody>
          <a:bodyPr wrap="square" lIns="0" rIns="0" tIns="0" bIns="0" anchor="t">
            <a:spAutoFit/>
          </a:bodyPr>
          <a:lstStyle/>
          <a:p>
            <a:pPr algn="l">
              <a:lnSpc>
                <a:spcPct val="110000"/>
              </a:lnSpc>
            </a:pPr>
            <a:r>
              <a:rPr sz="1090" b="0" i="1">
                <a:solidFill>
                  <a:srgbClr val="8695A8"/>
                </a:solidFill>
                <a:latin typeface="Arial"/>
                <a:ea typeface="Arial"/>
                <a:cs typeface="Arial"/>
              </a:rPr>
              <a:t>Answer with evidence and conditions, not with the size of the order.</a:t>
            </a:r>
          </a:p>
        </p:txBody>
      </p:sp>
      <p:sp>
        <p:nvSpPr>
          <p:cNvPr id="21" name="Rounded Rectangle 20"/>
          <p:cNvSpPr/>
          <p:nvPr/>
        </p:nvSpPr>
        <p:spPr>
          <a:xfrm>
            <a:off x="762000" y="3333750"/>
            <a:ext cx="10668000" cy="1028700"/>
          </a:xfrm>
          <a:prstGeom prst="roundRect">
            <a:avLst>
              <a:gd name="adj" fmla="val 5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762000" y="3333750"/>
            <a:ext cx="47625" cy="1028700"/>
          </a:xfrm>
          <a:prstGeom prst="rect">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990599" y="3467100"/>
            <a:ext cx="381000" cy="228600"/>
          </a:xfrm>
          <a:prstGeom prst="rect">
            <a:avLst/>
          </a:prstGeom>
          <a:noFill/>
        </p:spPr>
        <p:txBody>
          <a:bodyPr wrap="square" lIns="0" rIns="0" tIns="0" bIns="0" anchor="t">
            <a:spAutoFit/>
          </a:bodyPr>
          <a:lstStyle/>
          <a:p>
            <a:pPr algn="l">
              <a:lnSpc>
                <a:spcPct val="100000"/>
              </a:lnSpc>
            </a:pPr>
            <a:r>
              <a:rPr sz="1507" b="1" i="0">
                <a:solidFill>
                  <a:srgbClr val="C8A44D"/>
                </a:solidFill>
                <a:latin typeface="Georgia"/>
                <a:ea typeface="Georgia"/>
                <a:cs typeface="Georgia"/>
              </a:rPr>
              <a:t>03</a:t>
            </a:r>
          </a:p>
        </p:txBody>
      </p:sp>
      <p:sp>
        <p:nvSpPr>
          <p:cNvPr id="24" name="TextBox 23"/>
          <p:cNvSpPr txBox="1"/>
          <p:nvPr/>
        </p:nvSpPr>
        <p:spPr>
          <a:xfrm>
            <a:off x="1504950" y="3448050"/>
            <a:ext cx="9620250" cy="247649"/>
          </a:xfrm>
          <a:prstGeom prst="rect">
            <a:avLst/>
          </a:prstGeom>
          <a:noFill/>
        </p:spPr>
        <p:txBody>
          <a:bodyPr wrap="square" lIns="0" rIns="0" tIns="0" bIns="0" anchor="t">
            <a:spAutoFit/>
          </a:bodyPr>
          <a:lstStyle/>
          <a:p>
            <a:pPr algn="l">
              <a:lnSpc>
                <a:spcPct val="120000"/>
              </a:lnSpc>
            </a:pPr>
            <a:r>
              <a:rPr sz="1391" b="0" i="0">
                <a:solidFill>
                  <a:srgbClr val="0E2A47"/>
                </a:solidFill>
                <a:latin typeface="Arial"/>
                <a:ea typeface="Arial"/>
                <a:cs typeface="Arial"/>
              </a:rPr>
              <a:t>Would you accept 15 per cent contribution with 90 days of credit? What else do you need to know, and what terms would you counter with?</a:t>
            </a:r>
          </a:p>
        </p:txBody>
      </p:sp>
      <p:sp>
        <p:nvSpPr>
          <p:cNvPr id="25" name="TextBox 24"/>
          <p:cNvSpPr txBox="1"/>
          <p:nvPr/>
        </p:nvSpPr>
        <p:spPr>
          <a:xfrm>
            <a:off x="1504950" y="3771900"/>
            <a:ext cx="9620250" cy="209550"/>
          </a:xfrm>
          <a:prstGeom prst="rect">
            <a:avLst/>
          </a:prstGeom>
          <a:noFill/>
        </p:spPr>
        <p:txBody>
          <a:bodyPr wrap="square" lIns="0" rIns="0" tIns="0" bIns="0" anchor="t">
            <a:spAutoFit/>
          </a:bodyPr>
          <a:lstStyle/>
          <a:p>
            <a:pPr algn="l">
              <a:lnSpc>
                <a:spcPct val="120000"/>
              </a:lnSpc>
            </a:pPr>
            <a:r>
              <a:rPr sz="1152" b="0" i="0">
                <a:solidFill>
                  <a:srgbClr val="46586D"/>
                </a:solidFill>
                <a:latin typeface="微软雅黑"/>
                <a:ea typeface="微软雅黑"/>
                <a:cs typeface="微软雅黑"/>
              </a:rPr>
              <a:t>15% 的贡献配 90 天账期，你会接受吗？还需要知道什么？你会反提什么条款？</a:t>
            </a:r>
          </a:p>
        </p:txBody>
      </p:sp>
      <p:sp>
        <p:nvSpPr>
          <p:cNvPr id="26" name="TextBox 25"/>
          <p:cNvSpPr txBox="1"/>
          <p:nvPr/>
        </p:nvSpPr>
        <p:spPr>
          <a:xfrm>
            <a:off x="1504950" y="4038600"/>
            <a:ext cx="9620250" cy="209550"/>
          </a:xfrm>
          <a:prstGeom prst="rect">
            <a:avLst/>
          </a:prstGeom>
          <a:noFill/>
        </p:spPr>
        <p:txBody>
          <a:bodyPr wrap="square" lIns="0" rIns="0" tIns="0" bIns="0" anchor="t">
            <a:spAutoFit/>
          </a:bodyPr>
          <a:lstStyle/>
          <a:p>
            <a:pPr algn="l">
              <a:lnSpc>
                <a:spcPct val="110000"/>
              </a:lnSpc>
            </a:pPr>
            <a:r>
              <a:rPr sz="1090" b="0" i="1">
                <a:solidFill>
                  <a:srgbClr val="8695A8"/>
                </a:solidFill>
                <a:latin typeface="Arial"/>
                <a:ea typeface="Arial"/>
                <a:cs typeface="Arial"/>
              </a:rPr>
              <a:t>Answer with evidence and conditions, not with the size of the order.</a:t>
            </a:r>
          </a:p>
        </p:txBody>
      </p:sp>
      <p:sp>
        <p:nvSpPr>
          <p:cNvPr id="27" name="Rounded Rectangle 26"/>
          <p:cNvSpPr/>
          <p:nvPr/>
        </p:nvSpPr>
        <p:spPr>
          <a:xfrm>
            <a:off x="762000" y="4495800"/>
            <a:ext cx="10668000" cy="1028700"/>
          </a:xfrm>
          <a:prstGeom prst="roundRect">
            <a:avLst>
              <a:gd name="adj" fmla="val 5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762000" y="4495800"/>
            <a:ext cx="47625" cy="10287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990599" y="4629150"/>
            <a:ext cx="381000" cy="228600"/>
          </a:xfrm>
          <a:prstGeom prst="rect">
            <a:avLst/>
          </a:prstGeom>
          <a:noFill/>
        </p:spPr>
        <p:txBody>
          <a:bodyPr wrap="square" lIns="0" rIns="0" tIns="0" bIns="0" anchor="t">
            <a:spAutoFit/>
          </a:bodyPr>
          <a:lstStyle/>
          <a:p>
            <a:pPr algn="l">
              <a:lnSpc>
                <a:spcPct val="100000"/>
              </a:lnSpc>
            </a:pPr>
            <a:r>
              <a:rPr sz="1507" b="1" i="0">
                <a:solidFill>
                  <a:srgbClr val="C8A44D"/>
                </a:solidFill>
                <a:latin typeface="Georgia"/>
                <a:ea typeface="Georgia"/>
                <a:cs typeface="Georgia"/>
              </a:rPr>
              <a:t>04</a:t>
            </a:r>
          </a:p>
        </p:txBody>
      </p:sp>
      <p:sp>
        <p:nvSpPr>
          <p:cNvPr id="30" name="TextBox 29"/>
          <p:cNvSpPr txBox="1"/>
          <p:nvPr/>
        </p:nvSpPr>
        <p:spPr>
          <a:xfrm>
            <a:off x="1504950" y="4610100"/>
            <a:ext cx="9620250" cy="247649"/>
          </a:xfrm>
          <a:prstGeom prst="rect">
            <a:avLst/>
          </a:prstGeom>
          <a:noFill/>
        </p:spPr>
        <p:txBody>
          <a:bodyPr wrap="square" lIns="0" rIns="0" tIns="0" bIns="0" anchor="t">
            <a:spAutoFit/>
          </a:bodyPr>
          <a:lstStyle/>
          <a:p>
            <a:pPr algn="l">
              <a:lnSpc>
                <a:spcPct val="120000"/>
              </a:lnSpc>
            </a:pPr>
            <a:r>
              <a:rPr sz="1391" b="0" i="0">
                <a:solidFill>
                  <a:srgbClr val="0E2A47"/>
                </a:solidFill>
                <a:latin typeface="Arial"/>
                <a:ea typeface="Arial"/>
                <a:cs typeface="Arial"/>
              </a:rPr>
              <a:t>The buyer wants DDP because it is convenient. What would you propose instead, and how would you explain the trade-off without losing the order?</a:t>
            </a:r>
          </a:p>
        </p:txBody>
      </p:sp>
      <p:sp>
        <p:nvSpPr>
          <p:cNvPr id="31" name="TextBox 30"/>
          <p:cNvSpPr txBox="1"/>
          <p:nvPr/>
        </p:nvSpPr>
        <p:spPr>
          <a:xfrm>
            <a:off x="1504950" y="4933950"/>
            <a:ext cx="9620250" cy="209550"/>
          </a:xfrm>
          <a:prstGeom prst="rect">
            <a:avLst/>
          </a:prstGeom>
          <a:noFill/>
        </p:spPr>
        <p:txBody>
          <a:bodyPr wrap="square" lIns="0" rIns="0" tIns="0" bIns="0" anchor="t">
            <a:spAutoFit/>
          </a:bodyPr>
          <a:lstStyle/>
          <a:p>
            <a:pPr algn="l">
              <a:lnSpc>
                <a:spcPct val="120000"/>
              </a:lnSpc>
            </a:pPr>
            <a:r>
              <a:rPr sz="1152" b="0" i="0">
                <a:solidFill>
                  <a:srgbClr val="46586D"/>
                </a:solidFill>
                <a:latin typeface="微软雅黑"/>
                <a:ea typeface="微软雅黑"/>
                <a:cs typeface="微软雅黑"/>
              </a:rPr>
              <a:t>买家因为省事而要 DDP。你会改提什么方案？如何在不丢单的前提下解释这个权衡？</a:t>
            </a:r>
          </a:p>
        </p:txBody>
      </p:sp>
      <p:sp>
        <p:nvSpPr>
          <p:cNvPr id="32" name="TextBox 31"/>
          <p:cNvSpPr txBox="1"/>
          <p:nvPr/>
        </p:nvSpPr>
        <p:spPr>
          <a:xfrm>
            <a:off x="1504950" y="5200650"/>
            <a:ext cx="9620250" cy="209550"/>
          </a:xfrm>
          <a:prstGeom prst="rect">
            <a:avLst/>
          </a:prstGeom>
          <a:noFill/>
        </p:spPr>
        <p:txBody>
          <a:bodyPr wrap="square" lIns="0" rIns="0" tIns="0" bIns="0" anchor="t">
            <a:spAutoFit/>
          </a:bodyPr>
          <a:lstStyle/>
          <a:p>
            <a:pPr algn="l">
              <a:lnSpc>
                <a:spcPct val="110000"/>
              </a:lnSpc>
            </a:pPr>
            <a:r>
              <a:rPr sz="1090" b="0" i="1">
                <a:solidFill>
                  <a:srgbClr val="8695A8"/>
                </a:solidFill>
                <a:latin typeface="Arial"/>
                <a:ea typeface="Arial"/>
                <a:cs typeface="Arial"/>
              </a:rPr>
              <a:t>Answer with evidence and conditions, not with the size of the order.</a:t>
            </a:r>
          </a:p>
        </p:txBody>
      </p:sp>
      <p:sp>
        <p:nvSpPr>
          <p:cNvPr id="33" name="Rectangle 32"/>
          <p:cNvSpPr/>
          <p:nvPr/>
        </p:nvSpPr>
        <p:spPr>
          <a:xfrm>
            <a:off x="762000" y="5772150"/>
            <a:ext cx="38100" cy="438150"/>
          </a:xfrm>
          <a:prstGeom prst="rect">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Rectangle 33"/>
          <p:cNvSpPr/>
          <p:nvPr/>
        </p:nvSpPr>
        <p:spPr>
          <a:xfrm>
            <a:off x="800100" y="5772150"/>
            <a:ext cx="10629900" cy="438150"/>
          </a:xfrm>
          <a:prstGeom prst="rect">
            <a:avLst/>
          </a:prstGeom>
          <a:solidFill>
            <a:srgbClr val="E9F0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952500" y="5848350"/>
            <a:ext cx="10287000" cy="190500"/>
          </a:xfrm>
          <a:prstGeom prst="rect">
            <a:avLst/>
          </a:prstGeom>
          <a:noFill/>
        </p:spPr>
        <p:txBody>
          <a:bodyPr wrap="square" lIns="0" rIns="0" tIns="0" bIns="0" anchor="t">
            <a:spAutoFit/>
          </a:bodyPr>
          <a:lstStyle/>
          <a:p>
            <a:pPr algn="l">
              <a:lnSpc>
                <a:spcPct val="115000"/>
              </a:lnSpc>
            </a:pPr>
            <a:r>
              <a:rPr sz="1334" b="1" i="0">
                <a:solidFill>
                  <a:srgbClr val="0E2A47"/>
                </a:solidFill>
                <a:latin typeface="Arial"/>
                <a:ea typeface="Arial"/>
                <a:cs typeface="Arial"/>
              </a:rPr>
              <a:t>Refuse answers built on the buyer brand name. Ask what was verified, what was costed, and which conditions were written down.</a:t>
            </a:r>
          </a:p>
        </p:txBody>
      </p:sp>
      <p:sp>
        <p:nvSpPr>
          <p:cNvPr id="36" name="TextBox 35"/>
          <p:cNvSpPr txBox="1"/>
          <p:nvPr/>
        </p:nvSpPr>
        <p:spPr>
          <a:xfrm>
            <a:off x="952500" y="6076950"/>
            <a:ext cx="10287000" cy="171450"/>
          </a:xfrm>
          <a:prstGeom prst="rect">
            <a:avLst/>
          </a:prstGeom>
          <a:noFill/>
        </p:spPr>
        <p:txBody>
          <a:bodyPr wrap="square" lIns="0" rIns="0" tIns="0" bIns="0" anchor="t">
            <a:spAutoFit/>
          </a:bodyPr>
          <a:lstStyle/>
          <a:p>
            <a:pPr algn="l">
              <a:lnSpc>
                <a:spcPct val="115000"/>
              </a:lnSpc>
            </a:pPr>
            <a:r>
              <a:rPr sz="1200" b="0" i="0">
                <a:solidFill>
                  <a:srgbClr val="46586D"/>
                </a:solidFill>
                <a:latin typeface="微软雅黑"/>
                <a:ea typeface="微软雅黑"/>
                <a:cs typeface="微软雅黑"/>
              </a:rPr>
              <a:t>拒绝建立买家品牌名之上的答案：要问核实了什么、算了什么成本、写下了哪些条件。</a:t>
            </a:r>
          </a:p>
        </p:txBody>
      </p:sp>
      <p:sp>
        <p:nvSpPr>
          <p:cNvPr id="37" name="TextBox 36"/>
          <p:cNvSpPr txBox="1"/>
          <p:nvPr/>
        </p:nvSpPr>
        <p:spPr>
          <a:xfrm>
            <a:off x="762000" y="6572250"/>
            <a:ext cx="7620000" cy="152400"/>
          </a:xfrm>
          <a:prstGeom prst="rect">
            <a:avLst/>
          </a:prstGeom>
          <a:noFill/>
        </p:spPr>
        <p:txBody>
          <a:bodyPr wrap="square" lIns="0" rIns="0" tIns="0" bIns="0" anchor="t">
            <a:spAutoFit/>
          </a:bodyPr>
          <a:lstStyle/>
          <a:p>
            <a:pPr algn="l">
              <a:lnSpc>
                <a:spcPct val="100000"/>
              </a:lnSpc>
            </a:pPr>
            <a:r>
              <a:rPr sz="1102" b="0" i="0">
                <a:solidFill>
                  <a:srgbClr val="8695A8"/>
                </a:solidFill>
                <a:latin typeface="Arial"/>
                <a:ea typeface="Arial"/>
                <a:cs typeface="Arial"/>
              </a:rPr>
              <a:t>Cross-border Ecommerce  ·  Lesson 17  ·  跨境电商概论</a:t>
            </a:r>
          </a:p>
        </p:txBody>
      </p:sp>
      <p:sp>
        <p:nvSpPr>
          <p:cNvPr id="38" name="TextBox 37"/>
          <p:cNvSpPr txBox="1"/>
          <p:nvPr/>
        </p:nvSpPr>
        <p:spPr>
          <a:xfrm>
            <a:off x="9525000" y="6572250"/>
            <a:ext cx="1905000" cy="152400"/>
          </a:xfrm>
          <a:prstGeom prst="rect">
            <a:avLst/>
          </a:prstGeom>
          <a:noFill/>
        </p:spPr>
        <p:txBody>
          <a:bodyPr wrap="square" lIns="0" rIns="0" tIns="0" bIns="0" anchor="t">
            <a:spAutoFit/>
          </a:bodyPr>
          <a:lstStyle/>
          <a:p>
            <a:pPr algn="r">
              <a:lnSpc>
                <a:spcPct val="100000"/>
              </a:lnSpc>
            </a:pPr>
            <a:r>
              <a:rPr sz="1102" b="1" i="0">
                <a:solidFill>
                  <a:srgbClr val="3D7BD9"/>
                </a:solidFill>
                <a:latin typeface="Arial"/>
                <a:ea typeface="Arial"/>
                <a:cs typeface="Arial"/>
              </a:rPr>
              <a:t>23 / 28</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8001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00100"/>
            <a:ext cx="12192000" cy="19050"/>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3850" y="209550"/>
            <a:ext cx="628650" cy="381000"/>
          </a:xfrm>
          <a:prstGeom prst="roundRect">
            <a:avLst>
              <a:gd name="adj" fmla="val 16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323850" y="209550"/>
            <a:ext cx="628650" cy="381000"/>
          </a:xfrm>
          <a:prstGeom prst="rect">
            <a:avLst/>
          </a:prstGeom>
          <a:noFill/>
        </p:spPr>
        <p:txBody>
          <a:bodyPr wrap="none" lIns="0" rIns="0" tIns="0" bIns="0" anchor="ctr">
            <a:spAutoFit/>
          </a:bodyPr>
          <a:lstStyle/>
          <a:p>
            <a:pPr algn="ctr">
              <a:lnSpc>
                <a:spcPct val="100000"/>
              </a:lnSpc>
            </a:pPr>
            <a:r>
              <a:rPr sz="1391" b="1" i="0">
                <a:solidFill>
                  <a:srgbClr val="FFFFFF"/>
                </a:solidFill>
                <a:latin typeface="Arial"/>
                <a:ea typeface="Arial"/>
                <a:cs typeface="Arial"/>
              </a:rPr>
              <a:t>TASK</a:t>
            </a:r>
          </a:p>
        </p:txBody>
      </p:sp>
      <p:sp>
        <p:nvSpPr>
          <p:cNvPr id="6" name="TextBox 5"/>
          <p:cNvSpPr txBox="1"/>
          <p:nvPr/>
        </p:nvSpPr>
        <p:spPr>
          <a:xfrm>
            <a:off x="1085850" y="95250"/>
            <a:ext cx="7962900" cy="342900"/>
          </a:xfrm>
          <a:prstGeom prst="rect">
            <a:avLst/>
          </a:prstGeom>
          <a:noFill/>
        </p:spPr>
        <p:txBody>
          <a:bodyPr wrap="square" lIns="0" rIns="0" tIns="0" bIns="0" anchor="t">
            <a:spAutoFit/>
          </a:bodyPr>
          <a:lstStyle/>
          <a:p>
            <a:pPr algn="l">
              <a:lnSpc>
                <a:spcPct val="105000"/>
              </a:lnSpc>
            </a:pPr>
            <a:r>
              <a:rPr sz="2400" b="1" i="0">
                <a:solidFill>
                  <a:srgbClr val="FFFFFF"/>
                </a:solidFill>
                <a:latin typeface="Georgia"/>
                <a:ea typeface="Georgia"/>
                <a:cs typeface="Georgia"/>
              </a:rPr>
              <a:t>Write the conditional recommendation</a:t>
            </a:r>
          </a:p>
        </p:txBody>
      </p:sp>
      <p:sp>
        <p:nvSpPr>
          <p:cNvPr id="7" name="TextBox 6"/>
          <p:cNvSpPr txBox="1"/>
          <p:nvPr/>
        </p:nvSpPr>
        <p:spPr>
          <a:xfrm>
            <a:off x="1085850" y="457200"/>
            <a:ext cx="7962900" cy="247649"/>
          </a:xfrm>
          <a:prstGeom prst="rect">
            <a:avLst/>
          </a:prstGeom>
          <a:noFill/>
        </p:spPr>
        <p:txBody>
          <a:bodyPr wrap="square" lIns="0" rIns="0" tIns="0" bIns="0" anchor="t">
            <a:spAutoFit/>
          </a:bodyPr>
          <a:lstStyle/>
          <a:p>
            <a:pPr algn="l">
              <a:lnSpc>
                <a:spcPct val="100000"/>
              </a:lnSpc>
            </a:pPr>
            <a:r>
              <a:rPr sz="1560" b="0" i="0">
                <a:solidFill>
                  <a:srgbClr val="9DB6D6"/>
                </a:solidFill>
                <a:latin typeface="微软雅黑"/>
                <a:ea typeface="微软雅黑"/>
                <a:cs typeface="微软雅黑"/>
              </a:rPr>
              <a:t>写出有条件建议</a:t>
            </a:r>
          </a:p>
        </p:txBody>
      </p:sp>
      <p:sp>
        <p:nvSpPr>
          <p:cNvPr id="8" name="TextBox 7"/>
          <p:cNvSpPr txBox="1"/>
          <p:nvPr/>
        </p:nvSpPr>
        <p:spPr>
          <a:xfrm>
            <a:off x="8572500" y="266700"/>
            <a:ext cx="3295650" cy="247649"/>
          </a:xfrm>
          <a:prstGeom prst="rect">
            <a:avLst/>
          </a:prstGeom>
          <a:noFill/>
        </p:spPr>
        <p:txBody>
          <a:bodyPr wrap="square" lIns="0" rIns="0" tIns="0" bIns="0" anchor="t">
            <a:spAutoFit/>
          </a:bodyPr>
          <a:lstStyle/>
          <a:p>
            <a:pPr algn="r">
              <a:lnSpc>
                <a:spcPct val="100000"/>
              </a:lnSpc>
            </a:pPr>
            <a:r>
              <a:rPr sz="1218" b="0" i="0">
                <a:solidFill>
                  <a:srgbClr val="7E99BD"/>
                </a:solidFill>
                <a:latin typeface="Arial"/>
                <a:ea typeface="Arial"/>
                <a:cs typeface="Arial"/>
              </a:rPr>
              <a:t>12 minutes  ·  groups</a:t>
            </a:r>
          </a:p>
        </p:txBody>
      </p:sp>
      <p:sp>
        <p:nvSpPr>
          <p:cNvPr id="9" name="Rounded Rectangle 8"/>
          <p:cNvSpPr/>
          <p:nvPr/>
        </p:nvSpPr>
        <p:spPr>
          <a:xfrm>
            <a:off x="762000" y="1009650"/>
            <a:ext cx="10668000" cy="990599"/>
          </a:xfrm>
          <a:prstGeom prst="roundRect">
            <a:avLst>
              <a:gd name="adj" fmla="val 5000"/>
            </a:avLst>
          </a:prstGeom>
          <a:solidFill>
            <a:srgbClr val="F8FA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762000" y="1009650"/>
            <a:ext cx="533400" cy="990599"/>
          </a:xfrm>
          <a:prstGeom prst="roundRect">
            <a:avLst>
              <a:gd name="adj" fmla="val 5000"/>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62000" y="1009650"/>
            <a:ext cx="533400" cy="381000"/>
          </a:xfrm>
          <a:prstGeom prst="rect">
            <a:avLst/>
          </a:prstGeom>
          <a:noFill/>
        </p:spPr>
        <p:txBody>
          <a:bodyPr wrap="square" lIns="0" rIns="0" tIns="0" bIns="0" anchor="ctr">
            <a:spAutoFit/>
          </a:bodyPr>
          <a:lstStyle/>
          <a:p>
            <a:pPr algn="ctr">
              <a:lnSpc>
                <a:spcPct val="100000"/>
              </a:lnSpc>
            </a:pPr>
            <a:r>
              <a:rPr sz="2060" b="1" i="0">
                <a:solidFill>
                  <a:srgbClr val="FFFFFF"/>
                </a:solidFill>
                <a:latin typeface="Georgia"/>
                <a:ea typeface="Georgia"/>
                <a:cs typeface="Georgia"/>
              </a:rPr>
              <a:t>3</a:t>
            </a:r>
          </a:p>
        </p:txBody>
      </p:sp>
      <p:sp>
        <p:nvSpPr>
          <p:cNvPr id="12" name="TextBox 11"/>
          <p:cNvSpPr txBox="1"/>
          <p:nvPr/>
        </p:nvSpPr>
        <p:spPr>
          <a:xfrm>
            <a:off x="762000" y="1428750"/>
            <a:ext cx="533400" cy="190500"/>
          </a:xfrm>
          <a:prstGeom prst="rect">
            <a:avLst/>
          </a:prstGeom>
          <a:noFill/>
        </p:spPr>
        <p:txBody>
          <a:bodyPr wrap="square" lIns="0" rIns="0" tIns="0" bIns="0" anchor="t">
            <a:spAutoFit/>
          </a:bodyPr>
          <a:lstStyle/>
          <a:p>
            <a:pPr algn="ctr">
              <a:lnSpc>
                <a:spcPct val="100000"/>
              </a:lnSpc>
            </a:pPr>
            <a:r>
              <a:rPr sz="1000" b="0" i="0">
                <a:solidFill>
                  <a:srgbClr val="A8C0E8"/>
                </a:solidFill>
                <a:latin typeface="Arial"/>
                <a:ea typeface="Arial"/>
                <a:cs typeface="Arial"/>
              </a:rPr>
              <a:t>min</a:t>
            </a:r>
          </a:p>
        </p:txBody>
      </p:sp>
      <p:sp>
        <p:nvSpPr>
          <p:cNvPr id="13" name="TextBox 12"/>
          <p:cNvSpPr txBox="1"/>
          <p:nvPr/>
        </p:nvSpPr>
        <p:spPr>
          <a:xfrm>
            <a:off x="1485900" y="1143000"/>
            <a:ext cx="6667500" cy="247649"/>
          </a:xfrm>
          <a:prstGeom prst="rect">
            <a:avLst/>
          </a:prstGeom>
          <a:noFill/>
        </p:spPr>
        <p:txBody>
          <a:bodyPr wrap="square" lIns="0" rIns="0" tIns="0" bIns="0" anchor="t">
            <a:spAutoFit/>
          </a:bodyPr>
          <a:lstStyle/>
          <a:p>
            <a:pPr algn="l">
              <a:lnSpc>
                <a:spcPct val="120000"/>
              </a:lnSpc>
            </a:pPr>
            <a:r>
              <a:rPr sz="1322" b="0" i="0">
                <a:solidFill>
                  <a:srgbClr val="0E2A47"/>
                </a:solidFill>
                <a:latin typeface="Arial"/>
                <a:ea typeface="Arial"/>
                <a:cs typeface="Arial"/>
              </a:rPr>
              <a:t>Fill the five columns for DDP, CIF and FOB, including the lead-time starting point and the MOQ.</a:t>
            </a:r>
          </a:p>
        </p:txBody>
      </p:sp>
      <p:sp>
        <p:nvSpPr>
          <p:cNvPr id="14" name="TextBox 13"/>
          <p:cNvSpPr txBox="1"/>
          <p:nvPr/>
        </p:nvSpPr>
        <p:spPr>
          <a:xfrm>
            <a:off x="1485900" y="1447800"/>
            <a:ext cx="6667500" cy="209550"/>
          </a:xfrm>
          <a:prstGeom prst="rect">
            <a:avLst/>
          </a:prstGeom>
          <a:noFill/>
        </p:spPr>
        <p:txBody>
          <a:bodyPr wrap="square" lIns="0" rIns="0" tIns="0" bIns="0" anchor="t">
            <a:spAutoFit/>
          </a:bodyPr>
          <a:lstStyle/>
          <a:p>
            <a:pPr algn="l">
              <a:lnSpc>
                <a:spcPct val="120000"/>
              </a:lnSpc>
            </a:pPr>
            <a:r>
              <a:rPr sz="1128" b="0" i="0">
                <a:solidFill>
                  <a:srgbClr val="46586D"/>
                </a:solidFill>
                <a:latin typeface="微软雅黑"/>
                <a:ea typeface="微软雅黑"/>
                <a:cs typeface="微软雅黑"/>
              </a:rPr>
              <a:t>填出 DDP、CIF、FOB 的五列，包括交期起算点与起订量。</a:t>
            </a:r>
          </a:p>
        </p:txBody>
      </p:sp>
      <p:sp>
        <p:nvSpPr>
          <p:cNvPr id="15" name="TextBox 14"/>
          <p:cNvSpPr txBox="1"/>
          <p:nvPr/>
        </p:nvSpPr>
        <p:spPr>
          <a:xfrm>
            <a:off x="8343900" y="1143000"/>
            <a:ext cx="2857500" cy="209550"/>
          </a:xfrm>
          <a:prstGeom prst="rect">
            <a:avLst/>
          </a:prstGeom>
          <a:noFill/>
        </p:spPr>
        <p:txBody>
          <a:bodyPr wrap="square" lIns="0" rIns="0" tIns="0" bIns="0" anchor="t">
            <a:spAutoFit/>
          </a:bodyPr>
          <a:lstStyle/>
          <a:p>
            <a:pPr algn="l">
              <a:lnSpc>
                <a:spcPct val="100000"/>
              </a:lnSpc>
            </a:pPr>
            <a:r>
              <a:rPr sz="1000" b="1" i="0">
                <a:solidFill>
                  <a:srgbClr val="C8A44D"/>
                </a:solidFill>
                <a:latin typeface="Arial"/>
                <a:ea typeface="Arial"/>
                <a:cs typeface="Arial"/>
              </a:rPr>
              <a:t>OUTPUT  ·  产出</a:t>
            </a:r>
          </a:p>
        </p:txBody>
      </p:sp>
      <p:sp>
        <p:nvSpPr>
          <p:cNvPr id="16" name="TextBox 15"/>
          <p:cNvSpPr txBox="1"/>
          <p:nvPr/>
        </p:nvSpPr>
        <p:spPr>
          <a:xfrm>
            <a:off x="8343900" y="1352550"/>
            <a:ext cx="2857500" cy="476250"/>
          </a:xfrm>
          <a:prstGeom prst="rect">
            <a:avLst/>
          </a:prstGeom>
          <a:noFill/>
        </p:spPr>
        <p:txBody>
          <a:bodyPr wrap="square" lIns="0" rIns="0" tIns="0" bIns="0" anchor="t">
            <a:spAutoFit/>
          </a:bodyPr>
          <a:lstStyle/>
          <a:p>
            <a:pPr algn="l">
              <a:lnSpc>
                <a:spcPct val="115000"/>
              </a:lnSpc>
            </a:pPr>
            <a:r>
              <a:rPr sz="1113" b="0" i="1">
                <a:solidFill>
                  <a:srgbClr val="12202E"/>
                </a:solidFill>
                <a:latin typeface="Arial"/>
                <a:ea typeface="Arial"/>
                <a:cs typeface="Arial"/>
              </a:rPr>
              <a:t>Three complete columns sets.</a:t>
            </a:r>
          </a:p>
        </p:txBody>
      </p:sp>
      <p:sp>
        <p:nvSpPr>
          <p:cNvPr id="17" name="Rounded Rectangle 16"/>
          <p:cNvSpPr/>
          <p:nvPr/>
        </p:nvSpPr>
        <p:spPr>
          <a:xfrm>
            <a:off x="762000" y="2114550"/>
            <a:ext cx="10668000" cy="990599"/>
          </a:xfrm>
          <a:prstGeom prst="roundRect">
            <a:avLst>
              <a:gd name="adj" fmla="val 5000"/>
            </a:avLst>
          </a:prstGeom>
          <a:solidFill>
            <a:srgbClr val="F5F8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762000" y="2114550"/>
            <a:ext cx="533400" cy="990599"/>
          </a:xfrm>
          <a:prstGeom prst="roundRect">
            <a:avLst>
              <a:gd name="adj" fmla="val 5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62000" y="2114550"/>
            <a:ext cx="533400" cy="381000"/>
          </a:xfrm>
          <a:prstGeom prst="rect">
            <a:avLst/>
          </a:prstGeom>
          <a:noFill/>
        </p:spPr>
        <p:txBody>
          <a:bodyPr wrap="square" lIns="0" rIns="0" tIns="0" bIns="0" anchor="ctr">
            <a:spAutoFit/>
          </a:bodyPr>
          <a:lstStyle/>
          <a:p>
            <a:pPr algn="ctr">
              <a:lnSpc>
                <a:spcPct val="100000"/>
              </a:lnSpc>
            </a:pPr>
            <a:r>
              <a:rPr sz="2060" b="1" i="0">
                <a:solidFill>
                  <a:srgbClr val="FFFFFF"/>
                </a:solidFill>
                <a:latin typeface="Georgia"/>
                <a:ea typeface="Georgia"/>
                <a:cs typeface="Georgia"/>
              </a:rPr>
              <a:t>3</a:t>
            </a:r>
          </a:p>
        </p:txBody>
      </p:sp>
      <p:sp>
        <p:nvSpPr>
          <p:cNvPr id="20" name="TextBox 19"/>
          <p:cNvSpPr txBox="1"/>
          <p:nvPr/>
        </p:nvSpPr>
        <p:spPr>
          <a:xfrm>
            <a:off x="762000" y="2533650"/>
            <a:ext cx="533400" cy="190500"/>
          </a:xfrm>
          <a:prstGeom prst="rect">
            <a:avLst/>
          </a:prstGeom>
          <a:noFill/>
        </p:spPr>
        <p:txBody>
          <a:bodyPr wrap="square" lIns="0" rIns="0" tIns="0" bIns="0" anchor="t">
            <a:spAutoFit/>
          </a:bodyPr>
          <a:lstStyle/>
          <a:p>
            <a:pPr algn="ctr">
              <a:lnSpc>
                <a:spcPct val="100000"/>
              </a:lnSpc>
            </a:pPr>
            <a:r>
              <a:rPr sz="1000" b="0" i="0">
                <a:solidFill>
                  <a:srgbClr val="A8C0E8"/>
                </a:solidFill>
                <a:latin typeface="Arial"/>
                <a:ea typeface="Arial"/>
                <a:cs typeface="Arial"/>
              </a:rPr>
              <a:t>min</a:t>
            </a:r>
          </a:p>
        </p:txBody>
      </p:sp>
      <p:sp>
        <p:nvSpPr>
          <p:cNvPr id="21" name="TextBox 20"/>
          <p:cNvSpPr txBox="1"/>
          <p:nvPr/>
        </p:nvSpPr>
        <p:spPr>
          <a:xfrm>
            <a:off x="1485900" y="2247900"/>
            <a:ext cx="6667500" cy="247649"/>
          </a:xfrm>
          <a:prstGeom prst="rect">
            <a:avLst/>
          </a:prstGeom>
          <a:noFill/>
        </p:spPr>
        <p:txBody>
          <a:bodyPr wrap="square" lIns="0" rIns="0" tIns="0" bIns="0" anchor="t">
            <a:spAutoFit/>
          </a:bodyPr>
          <a:lstStyle/>
          <a:p>
            <a:pPr algn="l">
              <a:lnSpc>
                <a:spcPct val="120000"/>
              </a:lnSpc>
            </a:pPr>
            <a:r>
              <a:rPr sz="1322" b="0" i="0">
                <a:solidFill>
                  <a:srgbClr val="0E2A47"/>
                </a:solidFill>
                <a:latin typeface="Arial"/>
                <a:ea typeface="Arial"/>
                <a:cs typeface="Arial"/>
              </a:rPr>
              <a:t>Compute unit contribution and the cash tied up under DDP and FOB.</a:t>
            </a:r>
          </a:p>
        </p:txBody>
      </p:sp>
      <p:sp>
        <p:nvSpPr>
          <p:cNvPr id="22" name="TextBox 21"/>
          <p:cNvSpPr txBox="1"/>
          <p:nvPr/>
        </p:nvSpPr>
        <p:spPr>
          <a:xfrm>
            <a:off x="1485900" y="2552700"/>
            <a:ext cx="6667500" cy="209550"/>
          </a:xfrm>
          <a:prstGeom prst="rect">
            <a:avLst/>
          </a:prstGeom>
          <a:noFill/>
        </p:spPr>
        <p:txBody>
          <a:bodyPr wrap="square" lIns="0" rIns="0" tIns="0" bIns="0" anchor="t">
            <a:spAutoFit/>
          </a:bodyPr>
          <a:lstStyle/>
          <a:p>
            <a:pPr algn="l">
              <a:lnSpc>
                <a:spcPct val="120000"/>
              </a:lnSpc>
            </a:pPr>
            <a:r>
              <a:rPr sz="1128" b="0" i="0">
                <a:solidFill>
                  <a:srgbClr val="46586D"/>
                </a:solidFill>
                <a:latin typeface="微软雅黑"/>
                <a:ea typeface="微软雅黑"/>
                <a:cs typeface="微软雅黑"/>
              </a:rPr>
              <a:t>算出单位贡献，以及 DDP 与 FOB 下需垫付的现金。</a:t>
            </a:r>
          </a:p>
        </p:txBody>
      </p:sp>
      <p:sp>
        <p:nvSpPr>
          <p:cNvPr id="23" name="TextBox 22"/>
          <p:cNvSpPr txBox="1"/>
          <p:nvPr/>
        </p:nvSpPr>
        <p:spPr>
          <a:xfrm>
            <a:off x="8343900" y="2247900"/>
            <a:ext cx="2857500" cy="209550"/>
          </a:xfrm>
          <a:prstGeom prst="rect">
            <a:avLst/>
          </a:prstGeom>
          <a:noFill/>
        </p:spPr>
        <p:txBody>
          <a:bodyPr wrap="square" lIns="0" rIns="0" tIns="0" bIns="0" anchor="t">
            <a:spAutoFit/>
          </a:bodyPr>
          <a:lstStyle/>
          <a:p>
            <a:pPr algn="l">
              <a:lnSpc>
                <a:spcPct val="100000"/>
              </a:lnSpc>
            </a:pPr>
            <a:r>
              <a:rPr sz="1000" b="1" i="0">
                <a:solidFill>
                  <a:srgbClr val="C8A44D"/>
                </a:solidFill>
                <a:latin typeface="Arial"/>
                <a:ea typeface="Arial"/>
                <a:cs typeface="Arial"/>
              </a:rPr>
              <a:t>OUTPUT  ·  产出</a:t>
            </a:r>
          </a:p>
        </p:txBody>
      </p:sp>
      <p:sp>
        <p:nvSpPr>
          <p:cNvPr id="24" name="TextBox 23"/>
          <p:cNvSpPr txBox="1"/>
          <p:nvPr/>
        </p:nvSpPr>
        <p:spPr>
          <a:xfrm>
            <a:off x="8343900" y="2457450"/>
            <a:ext cx="2857500" cy="476250"/>
          </a:xfrm>
          <a:prstGeom prst="rect">
            <a:avLst/>
          </a:prstGeom>
          <a:noFill/>
        </p:spPr>
        <p:txBody>
          <a:bodyPr wrap="square" lIns="0" rIns="0" tIns="0" bIns="0" anchor="t">
            <a:spAutoFit/>
          </a:bodyPr>
          <a:lstStyle/>
          <a:p>
            <a:pPr algn="l">
              <a:lnSpc>
                <a:spcPct val="115000"/>
              </a:lnSpc>
            </a:pPr>
            <a:r>
              <a:rPr sz="1113" b="0" i="1">
                <a:solidFill>
                  <a:srgbClr val="12202E"/>
                </a:solidFill>
                <a:latin typeface="Arial"/>
                <a:ea typeface="Arial"/>
                <a:cs typeface="Arial"/>
              </a:rPr>
              <a:t>Contribution plus two cash figures.</a:t>
            </a:r>
          </a:p>
        </p:txBody>
      </p:sp>
      <p:sp>
        <p:nvSpPr>
          <p:cNvPr id="25" name="Rounded Rectangle 24"/>
          <p:cNvSpPr/>
          <p:nvPr/>
        </p:nvSpPr>
        <p:spPr>
          <a:xfrm>
            <a:off x="762000" y="3219450"/>
            <a:ext cx="10668000" cy="990599"/>
          </a:xfrm>
          <a:prstGeom prst="roundRect">
            <a:avLst>
              <a:gd name="adj" fmla="val 5000"/>
            </a:avLst>
          </a:prstGeom>
          <a:solidFill>
            <a:srgbClr val="F8FA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ounded Rectangle 25"/>
          <p:cNvSpPr/>
          <p:nvPr/>
        </p:nvSpPr>
        <p:spPr>
          <a:xfrm>
            <a:off x="762000" y="3219450"/>
            <a:ext cx="533400" cy="990599"/>
          </a:xfrm>
          <a:prstGeom prst="roundRect">
            <a:avLst>
              <a:gd name="adj" fmla="val 5000"/>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762000" y="3219450"/>
            <a:ext cx="533400" cy="381000"/>
          </a:xfrm>
          <a:prstGeom prst="rect">
            <a:avLst/>
          </a:prstGeom>
          <a:noFill/>
        </p:spPr>
        <p:txBody>
          <a:bodyPr wrap="square" lIns="0" rIns="0" tIns="0" bIns="0" anchor="ctr">
            <a:spAutoFit/>
          </a:bodyPr>
          <a:lstStyle/>
          <a:p>
            <a:pPr algn="ctr">
              <a:lnSpc>
                <a:spcPct val="100000"/>
              </a:lnSpc>
            </a:pPr>
            <a:r>
              <a:rPr sz="2060" b="1" i="0">
                <a:solidFill>
                  <a:srgbClr val="FFFFFF"/>
                </a:solidFill>
                <a:latin typeface="Georgia"/>
                <a:ea typeface="Georgia"/>
                <a:cs typeface="Georgia"/>
              </a:rPr>
              <a:t>4</a:t>
            </a:r>
          </a:p>
        </p:txBody>
      </p:sp>
      <p:sp>
        <p:nvSpPr>
          <p:cNvPr id="28" name="TextBox 27"/>
          <p:cNvSpPr txBox="1"/>
          <p:nvPr/>
        </p:nvSpPr>
        <p:spPr>
          <a:xfrm>
            <a:off x="762000" y="3638550"/>
            <a:ext cx="533400" cy="190500"/>
          </a:xfrm>
          <a:prstGeom prst="rect">
            <a:avLst/>
          </a:prstGeom>
          <a:noFill/>
        </p:spPr>
        <p:txBody>
          <a:bodyPr wrap="square" lIns="0" rIns="0" tIns="0" bIns="0" anchor="t">
            <a:spAutoFit/>
          </a:bodyPr>
          <a:lstStyle/>
          <a:p>
            <a:pPr algn="ctr">
              <a:lnSpc>
                <a:spcPct val="100000"/>
              </a:lnSpc>
            </a:pPr>
            <a:r>
              <a:rPr sz="1000" b="0" i="0">
                <a:solidFill>
                  <a:srgbClr val="A8C0E8"/>
                </a:solidFill>
                <a:latin typeface="Arial"/>
                <a:ea typeface="Arial"/>
                <a:cs typeface="Arial"/>
              </a:rPr>
              <a:t>min</a:t>
            </a:r>
          </a:p>
        </p:txBody>
      </p:sp>
      <p:sp>
        <p:nvSpPr>
          <p:cNvPr id="29" name="TextBox 28"/>
          <p:cNvSpPr txBox="1"/>
          <p:nvPr/>
        </p:nvSpPr>
        <p:spPr>
          <a:xfrm>
            <a:off x="1485900" y="3352800"/>
            <a:ext cx="6667500" cy="247649"/>
          </a:xfrm>
          <a:prstGeom prst="rect">
            <a:avLst/>
          </a:prstGeom>
          <a:noFill/>
        </p:spPr>
        <p:txBody>
          <a:bodyPr wrap="square" lIns="0" rIns="0" tIns="0" bIns="0" anchor="t">
            <a:spAutoFit/>
          </a:bodyPr>
          <a:lstStyle/>
          <a:p>
            <a:pPr algn="l">
              <a:lnSpc>
                <a:spcPct val="120000"/>
              </a:lnSpc>
            </a:pPr>
            <a:r>
              <a:rPr sz="1322" b="0" i="0">
                <a:solidFill>
                  <a:srgbClr val="0E2A47"/>
                </a:solidFill>
                <a:latin typeface="Arial"/>
                <a:ea typeface="Arial"/>
                <a:cs typeface="Arial"/>
              </a:rPr>
              <a:t>Add audit and sample cost, allocate the platform fee, and state the allocation base.</a:t>
            </a:r>
          </a:p>
        </p:txBody>
      </p:sp>
      <p:sp>
        <p:nvSpPr>
          <p:cNvPr id="30" name="TextBox 29"/>
          <p:cNvSpPr txBox="1"/>
          <p:nvPr/>
        </p:nvSpPr>
        <p:spPr>
          <a:xfrm>
            <a:off x="1485900" y="3657600"/>
            <a:ext cx="6667500" cy="209550"/>
          </a:xfrm>
          <a:prstGeom prst="rect">
            <a:avLst/>
          </a:prstGeom>
          <a:noFill/>
        </p:spPr>
        <p:txBody>
          <a:bodyPr wrap="square" lIns="0" rIns="0" tIns="0" bIns="0" anchor="t">
            <a:spAutoFit/>
          </a:bodyPr>
          <a:lstStyle/>
          <a:p>
            <a:pPr algn="l">
              <a:lnSpc>
                <a:spcPct val="120000"/>
              </a:lnSpc>
            </a:pPr>
            <a:r>
              <a:rPr sz="1128" b="0" i="0">
                <a:solidFill>
                  <a:srgbClr val="46586D"/>
                </a:solidFill>
                <a:latin typeface="微软雅黑"/>
                <a:ea typeface="微软雅黑"/>
                <a:cs typeface="微软雅黑"/>
              </a:rPr>
              <a:t>加入验厂与样品成本，分摊平台费，并写明分摊基础。</a:t>
            </a:r>
          </a:p>
        </p:txBody>
      </p:sp>
      <p:sp>
        <p:nvSpPr>
          <p:cNvPr id="31" name="TextBox 30"/>
          <p:cNvSpPr txBox="1"/>
          <p:nvPr/>
        </p:nvSpPr>
        <p:spPr>
          <a:xfrm>
            <a:off x="8343900" y="3352800"/>
            <a:ext cx="2857500" cy="209550"/>
          </a:xfrm>
          <a:prstGeom prst="rect">
            <a:avLst/>
          </a:prstGeom>
          <a:noFill/>
        </p:spPr>
        <p:txBody>
          <a:bodyPr wrap="square" lIns="0" rIns="0" tIns="0" bIns="0" anchor="t">
            <a:spAutoFit/>
          </a:bodyPr>
          <a:lstStyle/>
          <a:p>
            <a:pPr algn="l">
              <a:lnSpc>
                <a:spcPct val="100000"/>
              </a:lnSpc>
            </a:pPr>
            <a:r>
              <a:rPr sz="1000" b="1" i="0">
                <a:solidFill>
                  <a:srgbClr val="C8A44D"/>
                </a:solidFill>
                <a:latin typeface="Arial"/>
                <a:ea typeface="Arial"/>
                <a:cs typeface="Arial"/>
              </a:rPr>
              <a:t>OUTPUT  ·  产出</a:t>
            </a:r>
          </a:p>
        </p:txBody>
      </p:sp>
      <p:sp>
        <p:nvSpPr>
          <p:cNvPr id="32" name="TextBox 31"/>
          <p:cNvSpPr txBox="1"/>
          <p:nvPr/>
        </p:nvSpPr>
        <p:spPr>
          <a:xfrm>
            <a:off x="8343900" y="3562350"/>
            <a:ext cx="2857500" cy="476250"/>
          </a:xfrm>
          <a:prstGeom prst="rect">
            <a:avLst/>
          </a:prstGeom>
          <a:noFill/>
        </p:spPr>
        <p:txBody>
          <a:bodyPr wrap="square" lIns="0" rIns="0" tIns="0" bIns="0" anchor="t">
            <a:spAutoFit/>
          </a:bodyPr>
          <a:lstStyle/>
          <a:p>
            <a:pPr algn="l">
              <a:lnSpc>
                <a:spcPct val="115000"/>
              </a:lnSpc>
            </a:pPr>
            <a:r>
              <a:rPr sz="1113" b="0" i="1">
                <a:solidFill>
                  <a:srgbClr val="12202E"/>
                </a:solidFill>
                <a:latin typeface="Arial"/>
                <a:ea typeface="Arial"/>
                <a:cs typeface="Arial"/>
              </a:rPr>
              <a:t>A stated base, not a hidden one.</a:t>
            </a:r>
          </a:p>
        </p:txBody>
      </p:sp>
      <p:sp>
        <p:nvSpPr>
          <p:cNvPr id="33" name="Rounded Rectangle 32"/>
          <p:cNvSpPr/>
          <p:nvPr/>
        </p:nvSpPr>
        <p:spPr>
          <a:xfrm>
            <a:off x="762000" y="4324350"/>
            <a:ext cx="10668000" cy="990599"/>
          </a:xfrm>
          <a:prstGeom prst="roundRect">
            <a:avLst>
              <a:gd name="adj" fmla="val 5000"/>
            </a:avLst>
          </a:prstGeom>
          <a:solidFill>
            <a:srgbClr val="F5F8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Rounded Rectangle 33"/>
          <p:cNvSpPr/>
          <p:nvPr/>
        </p:nvSpPr>
        <p:spPr>
          <a:xfrm>
            <a:off x="762000" y="4324350"/>
            <a:ext cx="533400" cy="990599"/>
          </a:xfrm>
          <a:prstGeom prst="roundRect">
            <a:avLst>
              <a:gd name="adj" fmla="val 5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762000" y="4324350"/>
            <a:ext cx="533400" cy="381000"/>
          </a:xfrm>
          <a:prstGeom prst="rect">
            <a:avLst/>
          </a:prstGeom>
          <a:noFill/>
        </p:spPr>
        <p:txBody>
          <a:bodyPr wrap="square" lIns="0" rIns="0" tIns="0" bIns="0" anchor="ctr">
            <a:spAutoFit/>
          </a:bodyPr>
          <a:lstStyle/>
          <a:p>
            <a:pPr algn="ctr">
              <a:lnSpc>
                <a:spcPct val="100000"/>
              </a:lnSpc>
            </a:pPr>
            <a:r>
              <a:rPr sz="2060" b="1" i="0">
                <a:solidFill>
                  <a:srgbClr val="FFFFFF"/>
                </a:solidFill>
                <a:latin typeface="Georgia"/>
                <a:ea typeface="Georgia"/>
                <a:cs typeface="Georgia"/>
              </a:rPr>
              <a:t>2</a:t>
            </a:r>
          </a:p>
        </p:txBody>
      </p:sp>
      <p:sp>
        <p:nvSpPr>
          <p:cNvPr id="36" name="TextBox 35"/>
          <p:cNvSpPr txBox="1"/>
          <p:nvPr/>
        </p:nvSpPr>
        <p:spPr>
          <a:xfrm>
            <a:off x="762000" y="4743450"/>
            <a:ext cx="533400" cy="190500"/>
          </a:xfrm>
          <a:prstGeom prst="rect">
            <a:avLst/>
          </a:prstGeom>
          <a:noFill/>
        </p:spPr>
        <p:txBody>
          <a:bodyPr wrap="square" lIns="0" rIns="0" tIns="0" bIns="0" anchor="t">
            <a:spAutoFit/>
          </a:bodyPr>
          <a:lstStyle/>
          <a:p>
            <a:pPr algn="ctr">
              <a:lnSpc>
                <a:spcPct val="100000"/>
              </a:lnSpc>
            </a:pPr>
            <a:r>
              <a:rPr sz="1000" b="0" i="0">
                <a:solidFill>
                  <a:srgbClr val="A8C0E8"/>
                </a:solidFill>
                <a:latin typeface="Arial"/>
                <a:ea typeface="Arial"/>
                <a:cs typeface="Arial"/>
              </a:rPr>
              <a:t>min</a:t>
            </a:r>
          </a:p>
        </p:txBody>
      </p:sp>
      <p:sp>
        <p:nvSpPr>
          <p:cNvPr id="37" name="TextBox 36"/>
          <p:cNvSpPr txBox="1"/>
          <p:nvPr/>
        </p:nvSpPr>
        <p:spPr>
          <a:xfrm>
            <a:off x="1485900" y="4457700"/>
            <a:ext cx="6667500" cy="247649"/>
          </a:xfrm>
          <a:prstGeom prst="rect">
            <a:avLst/>
          </a:prstGeom>
          <a:noFill/>
        </p:spPr>
        <p:txBody>
          <a:bodyPr wrap="square" lIns="0" rIns="0" tIns="0" bIns="0" anchor="t">
            <a:spAutoFit/>
          </a:bodyPr>
          <a:lstStyle/>
          <a:p>
            <a:pPr algn="l">
              <a:lnSpc>
                <a:spcPct val="120000"/>
              </a:lnSpc>
            </a:pPr>
            <a:r>
              <a:rPr sz="1322" b="0" i="0">
                <a:solidFill>
                  <a:srgbClr val="0E2A47"/>
                </a:solidFill>
                <a:latin typeface="Arial"/>
                <a:ea typeface="Arial"/>
                <a:cs typeface="Arial"/>
              </a:rPr>
              <a:t>Write the recommendation in six lines, with at least four conditions.</a:t>
            </a:r>
          </a:p>
        </p:txBody>
      </p:sp>
      <p:sp>
        <p:nvSpPr>
          <p:cNvPr id="38" name="TextBox 37"/>
          <p:cNvSpPr txBox="1"/>
          <p:nvPr/>
        </p:nvSpPr>
        <p:spPr>
          <a:xfrm>
            <a:off x="1485900" y="4762500"/>
            <a:ext cx="6667500" cy="209550"/>
          </a:xfrm>
          <a:prstGeom prst="rect">
            <a:avLst/>
          </a:prstGeom>
          <a:noFill/>
        </p:spPr>
        <p:txBody>
          <a:bodyPr wrap="square" lIns="0" rIns="0" tIns="0" bIns="0" anchor="t">
            <a:spAutoFit/>
          </a:bodyPr>
          <a:lstStyle/>
          <a:p>
            <a:pPr algn="l">
              <a:lnSpc>
                <a:spcPct val="120000"/>
              </a:lnSpc>
            </a:pPr>
            <a:r>
              <a:rPr sz="1128" b="0" i="0">
                <a:solidFill>
                  <a:srgbClr val="46586D"/>
                </a:solidFill>
                <a:latin typeface="微软雅黑"/>
                <a:ea typeface="微软雅黑"/>
                <a:cs typeface="微软雅黑"/>
              </a:rPr>
              <a:t>用六行写出建议，至少包含四个条件。</a:t>
            </a:r>
          </a:p>
        </p:txBody>
      </p:sp>
      <p:sp>
        <p:nvSpPr>
          <p:cNvPr id="39" name="TextBox 38"/>
          <p:cNvSpPr txBox="1"/>
          <p:nvPr/>
        </p:nvSpPr>
        <p:spPr>
          <a:xfrm>
            <a:off x="8343900" y="4457700"/>
            <a:ext cx="2857500" cy="209550"/>
          </a:xfrm>
          <a:prstGeom prst="rect">
            <a:avLst/>
          </a:prstGeom>
          <a:noFill/>
        </p:spPr>
        <p:txBody>
          <a:bodyPr wrap="square" lIns="0" rIns="0" tIns="0" bIns="0" anchor="t">
            <a:spAutoFit/>
          </a:bodyPr>
          <a:lstStyle/>
          <a:p>
            <a:pPr algn="l">
              <a:lnSpc>
                <a:spcPct val="100000"/>
              </a:lnSpc>
            </a:pPr>
            <a:r>
              <a:rPr sz="1000" b="1" i="0">
                <a:solidFill>
                  <a:srgbClr val="C8A44D"/>
                </a:solidFill>
                <a:latin typeface="Arial"/>
                <a:ea typeface="Arial"/>
                <a:cs typeface="Arial"/>
              </a:rPr>
              <a:t>OUTPUT  ·  产出</a:t>
            </a:r>
          </a:p>
        </p:txBody>
      </p:sp>
      <p:sp>
        <p:nvSpPr>
          <p:cNvPr id="40" name="TextBox 39"/>
          <p:cNvSpPr txBox="1"/>
          <p:nvPr/>
        </p:nvSpPr>
        <p:spPr>
          <a:xfrm>
            <a:off x="8343900" y="4667250"/>
            <a:ext cx="2857500" cy="476250"/>
          </a:xfrm>
          <a:prstGeom prst="rect">
            <a:avLst/>
          </a:prstGeom>
          <a:noFill/>
        </p:spPr>
        <p:txBody>
          <a:bodyPr wrap="square" lIns="0" rIns="0" tIns="0" bIns="0" anchor="t">
            <a:spAutoFit/>
          </a:bodyPr>
          <a:lstStyle/>
          <a:p>
            <a:pPr algn="l">
              <a:lnSpc>
                <a:spcPct val="115000"/>
              </a:lnSpc>
            </a:pPr>
            <a:r>
              <a:rPr sz="1113" b="0" i="1">
                <a:solidFill>
                  <a:srgbClr val="12202E"/>
                </a:solidFill>
                <a:latin typeface="Arial"/>
                <a:ea typeface="Arial"/>
                <a:cs typeface="Arial"/>
              </a:rPr>
              <a:t>Six lines, four conditions.</a:t>
            </a:r>
          </a:p>
        </p:txBody>
      </p:sp>
      <p:sp>
        <p:nvSpPr>
          <p:cNvPr id="41" name="Rounded Rectangle 40"/>
          <p:cNvSpPr/>
          <p:nvPr/>
        </p:nvSpPr>
        <p:spPr>
          <a:xfrm>
            <a:off x="762000" y="5505450"/>
            <a:ext cx="10668000" cy="685800"/>
          </a:xfrm>
          <a:prstGeom prst="roundRect">
            <a:avLst>
              <a:gd name="adj" fmla="val 4000"/>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TextBox 41"/>
          <p:cNvSpPr txBox="1"/>
          <p:nvPr/>
        </p:nvSpPr>
        <p:spPr>
          <a:xfrm>
            <a:off x="990599" y="5619750"/>
            <a:ext cx="9525000" cy="190500"/>
          </a:xfrm>
          <a:prstGeom prst="rect">
            <a:avLst/>
          </a:prstGeom>
          <a:noFill/>
        </p:spPr>
        <p:txBody>
          <a:bodyPr wrap="square" lIns="0" rIns="0" tIns="0" bIns="0" anchor="t">
            <a:spAutoFit/>
          </a:bodyPr>
          <a:lstStyle/>
          <a:p>
            <a:pPr algn="l">
              <a:lnSpc>
                <a:spcPct val="100000"/>
              </a:lnSpc>
            </a:pPr>
            <a:r>
              <a:rPr sz="1020" b="1" i="0">
                <a:solidFill>
                  <a:srgbClr val="C8A44D"/>
                </a:solidFill>
                <a:latin typeface="Arial"/>
                <a:ea typeface="Arial"/>
                <a:cs typeface="Arial"/>
              </a:rPr>
              <a:t>STUDENT OUTPUT  ·  学生产出</a:t>
            </a:r>
          </a:p>
        </p:txBody>
      </p:sp>
      <p:sp>
        <p:nvSpPr>
          <p:cNvPr id="43" name="TextBox 42"/>
          <p:cNvSpPr txBox="1"/>
          <p:nvPr/>
        </p:nvSpPr>
        <p:spPr>
          <a:xfrm>
            <a:off x="990599" y="5829300"/>
            <a:ext cx="9906000" cy="323850"/>
          </a:xfrm>
          <a:prstGeom prst="rect">
            <a:avLst/>
          </a:prstGeom>
          <a:noFill/>
        </p:spPr>
        <p:txBody>
          <a:bodyPr wrap="square" lIns="0" rIns="0" tIns="0" bIns="0" anchor="t">
            <a:spAutoFit/>
          </a:bodyPr>
          <a:lstStyle/>
          <a:p>
            <a:pPr algn="l">
              <a:lnSpc>
                <a:spcPct val="120000"/>
              </a:lnSpc>
            </a:pPr>
            <a:r>
              <a:rPr sz="1345" b="0" i="0">
                <a:solidFill>
                  <a:srgbClr val="FFFFFF"/>
                </a:solidFill>
                <a:latin typeface="Arial"/>
                <a:ea typeface="Arial"/>
                <a:cs typeface="Arial"/>
              </a:rPr>
              <a:t>A five-column quotation table plus a six-line recommendation carrying at least four conditions.</a:t>
            </a:r>
          </a:p>
        </p:txBody>
      </p:sp>
      <p:sp>
        <p:nvSpPr>
          <p:cNvPr id="44" name="TextBox 43"/>
          <p:cNvSpPr txBox="1"/>
          <p:nvPr/>
        </p:nvSpPr>
        <p:spPr>
          <a:xfrm>
            <a:off x="762000" y="6572250"/>
            <a:ext cx="7620000" cy="152400"/>
          </a:xfrm>
          <a:prstGeom prst="rect">
            <a:avLst/>
          </a:prstGeom>
          <a:noFill/>
        </p:spPr>
        <p:txBody>
          <a:bodyPr wrap="square" lIns="0" rIns="0" tIns="0" bIns="0" anchor="t">
            <a:spAutoFit/>
          </a:bodyPr>
          <a:lstStyle/>
          <a:p>
            <a:pPr algn="l">
              <a:lnSpc>
                <a:spcPct val="100000"/>
              </a:lnSpc>
            </a:pPr>
            <a:r>
              <a:rPr sz="1102" b="0" i="0">
                <a:solidFill>
                  <a:srgbClr val="8695A8"/>
                </a:solidFill>
                <a:latin typeface="Arial"/>
                <a:ea typeface="Arial"/>
                <a:cs typeface="Arial"/>
              </a:rPr>
              <a:t>Cross-border Ecommerce  ·  Lesson 17  ·  跨境电商概论</a:t>
            </a:r>
          </a:p>
        </p:txBody>
      </p:sp>
      <p:sp>
        <p:nvSpPr>
          <p:cNvPr id="45" name="TextBox 44"/>
          <p:cNvSpPr txBox="1"/>
          <p:nvPr/>
        </p:nvSpPr>
        <p:spPr>
          <a:xfrm>
            <a:off x="9525000" y="6572250"/>
            <a:ext cx="1905000" cy="152400"/>
          </a:xfrm>
          <a:prstGeom prst="rect">
            <a:avLst/>
          </a:prstGeom>
          <a:noFill/>
        </p:spPr>
        <p:txBody>
          <a:bodyPr wrap="square" lIns="0" rIns="0" tIns="0" bIns="0" anchor="t">
            <a:spAutoFit/>
          </a:bodyPr>
          <a:lstStyle/>
          <a:p>
            <a:pPr algn="r">
              <a:lnSpc>
                <a:spcPct val="100000"/>
              </a:lnSpc>
            </a:pPr>
            <a:r>
              <a:rPr sz="1102" b="1" i="0">
                <a:solidFill>
                  <a:srgbClr val="3D7BD9"/>
                </a:solidFill>
                <a:latin typeface="Arial"/>
                <a:ea typeface="Arial"/>
                <a:cs typeface="Arial"/>
              </a:rPr>
              <a:t>24 / 28</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8001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00100"/>
            <a:ext cx="12192000" cy="19050"/>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3850" y="209550"/>
            <a:ext cx="628650" cy="381000"/>
          </a:xfrm>
          <a:prstGeom prst="roundRect">
            <a:avLst>
              <a:gd name="adj" fmla="val 16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323850" y="209550"/>
            <a:ext cx="628650" cy="381000"/>
          </a:xfrm>
          <a:prstGeom prst="rect">
            <a:avLst/>
          </a:prstGeom>
          <a:noFill/>
        </p:spPr>
        <p:txBody>
          <a:bodyPr wrap="none" lIns="0" rIns="0" tIns="0" bIns="0" anchor="ctr">
            <a:spAutoFit/>
          </a:bodyPr>
          <a:lstStyle/>
          <a:p>
            <a:pPr algn="ctr">
              <a:lnSpc>
                <a:spcPct val="100000"/>
              </a:lnSpc>
            </a:pPr>
            <a:r>
              <a:rPr sz="1391" b="1" i="0">
                <a:solidFill>
                  <a:srgbClr val="FFFFFF"/>
                </a:solidFill>
                <a:latin typeface="Arial"/>
                <a:ea typeface="Arial"/>
                <a:cs typeface="Arial"/>
              </a:rPr>
              <a:t>QUIZ</a:t>
            </a:r>
          </a:p>
        </p:txBody>
      </p:sp>
      <p:sp>
        <p:nvSpPr>
          <p:cNvPr id="6" name="TextBox 5"/>
          <p:cNvSpPr txBox="1"/>
          <p:nvPr/>
        </p:nvSpPr>
        <p:spPr>
          <a:xfrm>
            <a:off x="1085850" y="95250"/>
            <a:ext cx="7962900" cy="342900"/>
          </a:xfrm>
          <a:prstGeom prst="rect">
            <a:avLst/>
          </a:prstGeom>
          <a:noFill/>
        </p:spPr>
        <p:txBody>
          <a:bodyPr wrap="square" lIns="0" rIns="0" tIns="0" bIns="0" anchor="t">
            <a:spAutoFit/>
          </a:bodyPr>
          <a:lstStyle/>
          <a:p>
            <a:pPr algn="l">
              <a:lnSpc>
                <a:spcPct val="105000"/>
              </a:lnSpc>
            </a:pPr>
            <a:r>
              <a:rPr sz="2400" b="1" i="0">
                <a:solidFill>
                  <a:srgbClr val="FFFFFF"/>
                </a:solidFill>
                <a:latin typeface="Georgia"/>
                <a:ea typeface="Georgia"/>
                <a:cs typeface="Georgia"/>
              </a:rPr>
              <a:t>Five quick checks</a:t>
            </a:r>
          </a:p>
        </p:txBody>
      </p:sp>
      <p:sp>
        <p:nvSpPr>
          <p:cNvPr id="7" name="TextBox 6"/>
          <p:cNvSpPr txBox="1"/>
          <p:nvPr/>
        </p:nvSpPr>
        <p:spPr>
          <a:xfrm>
            <a:off x="1085850" y="457200"/>
            <a:ext cx="7962900" cy="247649"/>
          </a:xfrm>
          <a:prstGeom prst="rect">
            <a:avLst/>
          </a:prstGeom>
          <a:noFill/>
        </p:spPr>
        <p:txBody>
          <a:bodyPr wrap="square" lIns="0" rIns="0" tIns="0" bIns="0" anchor="t">
            <a:spAutoFit/>
          </a:bodyPr>
          <a:lstStyle/>
          <a:p>
            <a:pPr algn="l">
              <a:lnSpc>
                <a:spcPct val="100000"/>
              </a:lnSpc>
            </a:pPr>
            <a:r>
              <a:rPr sz="1560" b="0" i="0">
                <a:solidFill>
                  <a:srgbClr val="9DB6D6"/>
                </a:solidFill>
                <a:latin typeface="微软雅黑"/>
                <a:ea typeface="微软雅黑"/>
                <a:cs typeface="微软雅黑"/>
              </a:rPr>
              <a:t>本节自测</a:t>
            </a:r>
          </a:p>
        </p:txBody>
      </p:sp>
      <p:sp>
        <p:nvSpPr>
          <p:cNvPr id="8" name="TextBox 7"/>
          <p:cNvSpPr txBox="1"/>
          <p:nvPr/>
        </p:nvSpPr>
        <p:spPr>
          <a:xfrm>
            <a:off x="8572500" y="266700"/>
            <a:ext cx="3295650" cy="247649"/>
          </a:xfrm>
          <a:prstGeom prst="rect">
            <a:avLst/>
          </a:prstGeom>
          <a:noFill/>
        </p:spPr>
        <p:txBody>
          <a:bodyPr wrap="square" lIns="0" rIns="0" tIns="0" bIns="0" anchor="t">
            <a:spAutoFit/>
          </a:bodyPr>
          <a:lstStyle/>
          <a:p>
            <a:pPr algn="r">
              <a:lnSpc>
                <a:spcPct val="100000"/>
              </a:lnSpc>
            </a:pPr>
            <a:r>
              <a:rPr sz="1218" b="0" i="0">
                <a:solidFill>
                  <a:srgbClr val="7E99BD"/>
                </a:solidFill>
                <a:latin typeface="Arial"/>
                <a:ea typeface="Arial"/>
                <a:cs typeface="Arial"/>
              </a:rPr>
              <a:t>Answer before discussion  ·  先答再讨论</a:t>
            </a:r>
          </a:p>
        </p:txBody>
      </p:sp>
      <p:sp>
        <p:nvSpPr>
          <p:cNvPr id="9" name="Rounded Rectangle 8"/>
          <p:cNvSpPr/>
          <p:nvPr/>
        </p:nvSpPr>
        <p:spPr>
          <a:xfrm>
            <a:off x="762000" y="1009650"/>
            <a:ext cx="10668000" cy="838200"/>
          </a:xfrm>
          <a:prstGeom prst="roundRect">
            <a:avLst>
              <a:gd name="adj" fmla="val 5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90599" y="1143000"/>
            <a:ext cx="571500" cy="209550"/>
          </a:xfrm>
          <a:prstGeom prst="rect">
            <a:avLst/>
          </a:prstGeom>
          <a:noFill/>
        </p:spPr>
        <p:txBody>
          <a:bodyPr wrap="square" lIns="0" rIns="0" tIns="0" bIns="0" anchor="t">
            <a:spAutoFit/>
          </a:bodyPr>
          <a:lstStyle/>
          <a:p>
            <a:pPr algn="l">
              <a:lnSpc>
                <a:spcPct val="100000"/>
              </a:lnSpc>
            </a:pPr>
            <a:r>
              <a:rPr sz="1276" b="1" i="0">
                <a:solidFill>
                  <a:srgbClr val="C8A44D"/>
                </a:solidFill>
                <a:latin typeface="Georgia"/>
                <a:ea typeface="Georgia"/>
                <a:cs typeface="Georgia"/>
              </a:rPr>
              <a:t>Q1</a:t>
            </a:r>
          </a:p>
        </p:txBody>
      </p:sp>
      <p:sp>
        <p:nvSpPr>
          <p:cNvPr id="11" name="TextBox 10"/>
          <p:cNvSpPr txBox="1"/>
          <p:nvPr/>
        </p:nvSpPr>
        <p:spPr>
          <a:xfrm>
            <a:off x="1638300" y="1104900"/>
            <a:ext cx="9525000" cy="247649"/>
          </a:xfrm>
          <a:prstGeom prst="rect">
            <a:avLst/>
          </a:prstGeom>
          <a:noFill/>
        </p:spPr>
        <p:txBody>
          <a:bodyPr wrap="square" lIns="0" rIns="0" tIns="0" bIns="0" anchor="t">
            <a:spAutoFit/>
          </a:bodyPr>
          <a:lstStyle/>
          <a:p>
            <a:pPr algn="l">
              <a:lnSpc>
                <a:spcPct val="120000"/>
              </a:lnSpc>
            </a:pPr>
            <a:r>
              <a:rPr sz="1299" b="0" i="0">
                <a:solidFill>
                  <a:srgbClr val="0E2A47"/>
                </a:solidFill>
                <a:latin typeface="Arial"/>
                <a:ea typeface="Arial"/>
                <a:cs typeface="Arial"/>
              </a:rPr>
              <a:t>Is this a typical B2B inquiry? List the criteria it meets and three verifications you would run before quoting.</a:t>
            </a:r>
          </a:p>
        </p:txBody>
      </p:sp>
      <p:sp>
        <p:nvSpPr>
          <p:cNvPr id="12" name="TextBox 11"/>
          <p:cNvSpPr txBox="1"/>
          <p:nvPr/>
        </p:nvSpPr>
        <p:spPr>
          <a:xfrm>
            <a:off x="1638300" y="1428750"/>
            <a:ext cx="9525000" cy="209550"/>
          </a:xfrm>
          <a:prstGeom prst="rect">
            <a:avLst/>
          </a:prstGeom>
          <a:noFill/>
        </p:spPr>
        <p:txBody>
          <a:bodyPr wrap="square" lIns="0" rIns="0" tIns="0" bIns="0" anchor="t">
            <a:spAutoFit/>
          </a:bodyPr>
          <a:lstStyle/>
          <a:p>
            <a:pPr algn="l">
              <a:lnSpc>
                <a:spcPct val="120000"/>
              </a:lnSpc>
            </a:pPr>
            <a:r>
              <a:rPr sz="1104" b="0" i="0">
                <a:solidFill>
                  <a:srgbClr val="46586D"/>
                </a:solidFill>
                <a:latin typeface="微软雅黑"/>
                <a:ea typeface="微软雅黑"/>
                <a:cs typeface="微软雅黑"/>
              </a:rPr>
              <a:t>这是典型 B2B 询盘吗？列出它满足的判据，以及报价前你会做的三项核实。</a:t>
            </a:r>
          </a:p>
        </p:txBody>
      </p:sp>
      <p:sp>
        <p:nvSpPr>
          <p:cNvPr id="13" name="Rounded Rectangle 12"/>
          <p:cNvSpPr/>
          <p:nvPr/>
        </p:nvSpPr>
        <p:spPr>
          <a:xfrm>
            <a:off x="762000" y="1962150"/>
            <a:ext cx="10668000" cy="838200"/>
          </a:xfrm>
          <a:prstGeom prst="roundRect">
            <a:avLst>
              <a:gd name="adj" fmla="val 5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90599" y="2095499"/>
            <a:ext cx="571500" cy="209550"/>
          </a:xfrm>
          <a:prstGeom prst="rect">
            <a:avLst/>
          </a:prstGeom>
          <a:noFill/>
        </p:spPr>
        <p:txBody>
          <a:bodyPr wrap="square" lIns="0" rIns="0" tIns="0" bIns="0" anchor="t">
            <a:spAutoFit/>
          </a:bodyPr>
          <a:lstStyle/>
          <a:p>
            <a:pPr algn="l">
              <a:lnSpc>
                <a:spcPct val="100000"/>
              </a:lnSpc>
            </a:pPr>
            <a:r>
              <a:rPr sz="1276" b="1" i="0">
                <a:solidFill>
                  <a:srgbClr val="C8A44D"/>
                </a:solidFill>
                <a:latin typeface="Georgia"/>
                <a:ea typeface="Georgia"/>
                <a:cs typeface="Georgia"/>
              </a:rPr>
              <a:t>Q2</a:t>
            </a:r>
          </a:p>
        </p:txBody>
      </p:sp>
      <p:sp>
        <p:nvSpPr>
          <p:cNvPr id="15" name="TextBox 14"/>
          <p:cNvSpPr txBox="1"/>
          <p:nvPr/>
        </p:nvSpPr>
        <p:spPr>
          <a:xfrm>
            <a:off x="1638300" y="2057400"/>
            <a:ext cx="9525000" cy="247649"/>
          </a:xfrm>
          <a:prstGeom prst="rect">
            <a:avLst/>
          </a:prstGeom>
          <a:noFill/>
        </p:spPr>
        <p:txBody>
          <a:bodyPr wrap="square" lIns="0" rIns="0" tIns="0" bIns="0" anchor="t">
            <a:spAutoFit/>
          </a:bodyPr>
          <a:lstStyle/>
          <a:p>
            <a:pPr algn="l">
              <a:lnSpc>
                <a:spcPct val="120000"/>
              </a:lnSpc>
            </a:pPr>
            <a:r>
              <a:rPr sz="1299" b="0" i="0">
                <a:solidFill>
                  <a:srgbClr val="0E2A47"/>
                </a:solidFill>
                <a:latin typeface="Arial"/>
                <a:ea typeface="Arial"/>
                <a:cs typeface="Arial"/>
              </a:rPr>
              <a:t>Compare DDP, CIF and FOB by seller contribution and buyer landed cost, and explain why the two rankings reverse.</a:t>
            </a:r>
          </a:p>
        </p:txBody>
      </p:sp>
      <p:sp>
        <p:nvSpPr>
          <p:cNvPr id="16" name="TextBox 15"/>
          <p:cNvSpPr txBox="1"/>
          <p:nvPr/>
        </p:nvSpPr>
        <p:spPr>
          <a:xfrm>
            <a:off x="1638300" y="2381250"/>
            <a:ext cx="9525000" cy="209550"/>
          </a:xfrm>
          <a:prstGeom prst="rect">
            <a:avLst/>
          </a:prstGeom>
          <a:noFill/>
        </p:spPr>
        <p:txBody>
          <a:bodyPr wrap="square" lIns="0" rIns="0" tIns="0" bIns="0" anchor="t">
            <a:spAutoFit/>
          </a:bodyPr>
          <a:lstStyle/>
          <a:p>
            <a:pPr algn="l">
              <a:lnSpc>
                <a:spcPct val="120000"/>
              </a:lnSpc>
            </a:pPr>
            <a:r>
              <a:rPr sz="1104" b="0" i="0">
                <a:solidFill>
                  <a:srgbClr val="46586D"/>
                </a:solidFill>
                <a:latin typeface="微软雅黑"/>
                <a:ea typeface="微软雅黑"/>
                <a:cs typeface="微软雅黑"/>
              </a:rPr>
              <a:t>同时按卖家贡献与买家到岸成本比较三个报价，并解释排序为何相反。</a:t>
            </a:r>
          </a:p>
        </p:txBody>
      </p:sp>
      <p:sp>
        <p:nvSpPr>
          <p:cNvPr id="17" name="Rounded Rectangle 16"/>
          <p:cNvSpPr/>
          <p:nvPr/>
        </p:nvSpPr>
        <p:spPr>
          <a:xfrm>
            <a:off x="762000" y="2914650"/>
            <a:ext cx="10668000" cy="838200"/>
          </a:xfrm>
          <a:prstGeom prst="roundRect">
            <a:avLst>
              <a:gd name="adj" fmla="val 5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90599" y="3048000"/>
            <a:ext cx="571500" cy="209550"/>
          </a:xfrm>
          <a:prstGeom prst="rect">
            <a:avLst/>
          </a:prstGeom>
          <a:noFill/>
        </p:spPr>
        <p:txBody>
          <a:bodyPr wrap="square" lIns="0" rIns="0" tIns="0" bIns="0" anchor="t">
            <a:spAutoFit/>
          </a:bodyPr>
          <a:lstStyle/>
          <a:p>
            <a:pPr algn="l">
              <a:lnSpc>
                <a:spcPct val="100000"/>
              </a:lnSpc>
            </a:pPr>
            <a:r>
              <a:rPr sz="1276" b="1" i="0">
                <a:solidFill>
                  <a:srgbClr val="C8A44D"/>
                </a:solidFill>
                <a:latin typeface="Georgia"/>
                <a:ea typeface="Georgia"/>
                <a:cs typeface="Georgia"/>
              </a:rPr>
              <a:t>Q3</a:t>
            </a:r>
          </a:p>
        </p:txBody>
      </p:sp>
      <p:sp>
        <p:nvSpPr>
          <p:cNvPr id="19" name="TextBox 18"/>
          <p:cNvSpPr txBox="1"/>
          <p:nvPr/>
        </p:nvSpPr>
        <p:spPr>
          <a:xfrm>
            <a:off x="1638300" y="3009900"/>
            <a:ext cx="9525000" cy="247649"/>
          </a:xfrm>
          <a:prstGeom prst="rect">
            <a:avLst/>
          </a:prstGeom>
          <a:noFill/>
        </p:spPr>
        <p:txBody>
          <a:bodyPr wrap="square" lIns="0" rIns="0" tIns="0" bIns="0" anchor="t">
            <a:spAutoFit/>
          </a:bodyPr>
          <a:lstStyle/>
          <a:p>
            <a:pPr algn="l">
              <a:lnSpc>
                <a:spcPct val="120000"/>
              </a:lnSpc>
            </a:pPr>
            <a:r>
              <a:rPr sz="1299" b="0" i="0">
                <a:solidFill>
                  <a:srgbClr val="0E2A47"/>
                </a:solidFill>
                <a:latin typeface="Arial"/>
                <a:ea typeface="Arial"/>
                <a:cs typeface="Arial"/>
              </a:rPr>
              <a:t>How much cash must the seller fund under DDP and under FOB, and how long? How many such orders a year with 200,000 of working capital?</a:t>
            </a:r>
          </a:p>
        </p:txBody>
      </p:sp>
      <p:sp>
        <p:nvSpPr>
          <p:cNvPr id="20" name="TextBox 19"/>
          <p:cNvSpPr txBox="1"/>
          <p:nvPr/>
        </p:nvSpPr>
        <p:spPr>
          <a:xfrm>
            <a:off x="1638300" y="3333750"/>
            <a:ext cx="9525000" cy="209550"/>
          </a:xfrm>
          <a:prstGeom prst="rect">
            <a:avLst/>
          </a:prstGeom>
          <a:noFill/>
        </p:spPr>
        <p:txBody>
          <a:bodyPr wrap="square" lIns="0" rIns="0" tIns="0" bIns="0" anchor="t">
            <a:spAutoFit/>
          </a:bodyPr>
          <a:lstStyle/>
          <a:p>
            <a:pPr algn="l">
              <a:lnSpc>
                <a:spcPct val="120000"/>
              </a:lnSpc>
            </a:pPr>
            <a:r>
              <a:rPr sz="1104" b="0" i="0">
                <a:solidFill>
                  <a:srgbClr val="46586D"/>
                </a:solidFill>
                <a:latin typeface="微软雅黑"/>
                <a:ea typeface="微软雅黑"/>
                <a:cs typeface="微软雅黑"/>
              </a:rPr>
              <a:t>DDP 与 FOB 下卖家各需垫付多少现金、垫多久？只有 20 万营运资金时一年能跑几单？</a:t>
            </a:r>
          </a:p>
        </p:txBody>
      </p:sp>
      <p:sp>
        <p:nvSpPr>
          <p:cNvPr id="21" name="Rounded Rectangle 20"/>
          <p:cNvSpPr/>
          <p:nvPr/>
        </p:nvSpPr>
        <p:spPr>
          <a:xfrm>
            <a:off x="762000" y="3867150"/>
            <a:ext cx="10668000" cy="838200"/>
          </a:xfrm>
          <a:prstGeom prst="roundRect">
            <a:avLst>
              <a:gd name="adj" fmla="val 5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990599" y="4000500"/>
            <a:ext cx="571500" cy="209550"/>
          </a:xfrm>
          <a:prstGeom prst="rect">
            <a:avLst/>
          </a:prstGeom>
          <a:noFill/>
        </p:spPr>
        <p:txBody>
          <a:bodyPr wrap="square" lIns="0" rIns="0" tIns="0" bIns="0" anchor="t">
            <a:spAutoFit/>
          </a:bodyPr>
          <a:lstStyle/>
          <a:p>
            <a:pPr algn="l">
              <a:lnSpc>
                <a:spcPct val="100000"/>
              </a:lnSpc>
            </a:pPr>
            <a:r>
              <a:rPr sz="1276" b="1" i="0">
                <a:solidFill>
                  <a:srgbClr val="C8A44D"/>
                </a:solidFill>
                <a:latin typeface="Georgia"/>
                <a:ea typeface="Georgia"/>
                <a:cs typeface="Georgia"/>
              </a:rPr>
              <a:t>Q4</a:t>
            </a:r>
          </a:p>
        </p:txBody>
      </p:sp>
      <p:sp>
        <p:nvSpPr>
          <p:cNvPr id="23" name="TextBox 22"/>
          <p:cNvSpPr txBox="1"/>
          <p:nvPr/>
        </p:nvSpPr>
        <p:spPr>
          <a:xfrm>
            <a:off x="1638300" y="3962399"/>
            <a:ext cx="9525000" cy="247649"/>
          </a:xfrm>
          <a:prstGeom prst="rect">
            <a:avLst/>
          </a:prstGeom>
          <a:noFill/>
        </p:spPr>
        <p:txBody>
          <a:bodyPr wrap="square" lIns="0" rIns="0" tIns="0" bIns="0" anchor="t">
            <a:spAutoFit/>
          </a:bodyPr>
          <a:lstStyle/>
          <a:p>
            <a:pPr algn="l">
              <a:lnSpc>
                <a:spcPct val="120000"/>
              </a:lnSpc>
            </a:pPr>
            <a:r>
              <a:rPr sz="1299" b="0" i="0">
                <a:solidFill>
                  <a:srgbClr val="0E2A47"/>
                </a:solidFill>
                <a:latin typeface="Arial"/>
                <a:ea typeface="Arial"/>
                <a:cs typeface="Arial"/>
              </a:rPr>
              <a:t>The platform fee is about 21,000 a year. What is it per set on this order, and across 60,000 sets? What does it do to DDP contribution?</a:t>
            </a:r>
          </a:p>
        </p:txBody>
      </p:sp>
      <p:sp>
        <p:nvSpPr>
          <p:cNvPr id="24" name="TextBox 23"/>
          <p:cNvSpPr txBox="1"/>
          <p:nvPr/>
        </p:nvSpPr>
        <p:spPr>
          <a:xfrm>
            <a:off x="1638300" y="4286250"/>
            <a:ext cx="9525000" cy="209550"/>
          </a:xfrm>
          <a:prstGeom prst="rect">
            <a:avLst/>
          </a:prstGeom>
          <a:noFill/>
        </p:spPr>
        <p:txBody>
          <a:bodyPr wrap="square" lIns="0" rIns="0" tIns="0" bIns="0" anchor="t">
            <a:spAutoFit/>
          </a:bodyPr>
          <a:lstStyle/>
          <a:p>
            <a:pPr algn="l">
              <a:lnSpc>
                <a:spcPct val="120000"/>
              </a:lnSpc>
            </a:pPr>
            <a:r>
              <a:rPr sz="1104" b="0" i="0">
                <a:solidFill>
                  <a:srgbClr val="46586D"/>
                </a:solidFill>
                <a:latin typeface="微软雅黑"/>
                <a:ea typeface="微软雅黑"/>
                <a:cs typeface="微软雅黑"/>
              </a:rPr>
              <a:t>平台年费约 21,000 美元。摊到本单每套多少？按全年 6 万套呢？它把 DDP 贡献变成多少？</a:t>
            </a:r>
          </a:p>
        </p:txBody>
      </p:sp>
      <p:sp>
        <p:nvSpPr>
          <p:cNvPr id="25" name="Rounded Rectangle 24"/>
          <p:cNvSpPr/>
          <p:nvPr/>
        </p:nvSpPr>
        <p:spPr>
          <a:xfrm>
            <a:off x="762000" y="4819650"/>
            <a:ext cx="10668000" cy="838200"/>
          </a:xfrm>
          <a:prstGeom prst="roundRect">
            <a:avLst>
              <a:gd name="adj" fmla="val 5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990599" y="4953000"/>
            <a:ext cx="571500" cy="209550"/>
          </a:xfrm>
          <a:prstGeom prst="rect">
            <a:avLst/>
          </a:prstGeom>
          <a:noFill/>
        </p:spPr>
        <p:txBody>
          <a:bodyPr wrap="square" lIns="0" rIns="0" tIns="0" bIns="0" anchor="t">
            <a:spAutoFit/>
          </a:bodyPr>
          <a:lstStyle/>
          <a:p>
            <a:pPr algn="l">
              <a:lnSpc>
                <a:spcPct val="100000"/>
              </a:lnSpc>
            </a:pPr>
            <a:r>
              <a:rPr sz="1276" b="1" i="0">
                <a:solidFill>
                  <a:srgbClr val="C8A44D"/>
                </a:solidFill>
                <a:latin typeface="Georgia"/>
                <a:ea typeface="Georgia"/>
                <a:cs typeface="Georgia"/>
              </a:rPr>
              <a:t>Q5</a:t>
            </a:r>
          </a:p>
        </p:txBody>
      </p:sp>
      <p:sp>
        <p:nvSpPr>
          <p:cNvPr id="27" name="TextBox 26"/>
          <p:cNvSpPr txBox="1"/>
          <p:nvPr/>
        </p:nvSpPr>
        <p:spPr>
          <a:xfrm>
            <a:off x="1638300" y="4914900"/>
            <a:ext cx="9525000" cy="247649"/>
          </a:xfrm>
          <a:prstGeom prst="rect">
            <a:avLst/>
          </a:prstGeom>
          <a:noFill/>
        </p:spPr>
        <p:txBody>
          <a:bodyPr wrap="square" lIns="0" rIns="0" tIns="0" bIns="0" anchor="t">
            <a:spAutoFit/>
          </a:bodyPr>
          <a:lstStyle/>
          <a:p>
            <a:pPr algn="l">
              <a:lnSpc>
                <a:spcPct val="120000"/>
              </a:lnSpc>
            </a:pPr>
            <a:r>
              <a:rPr sz="1299" b="0" i="0">
                <a:solidFill>
                  <a:srgbClr val="0E2A47"/>
                </a:solidFill>
                <a:latin typeface="Arial"/>
                <a:ea typeface="Arial"/>
                <a:cs typeface="Arial"/>
              </a:rPr>
              <a:t>Write four conditions you would attach before accepting FOB at 15.60.</a:t>
            </a:r>
          </a:p>
        </p:txBody>
      </p:sp>
      <p:sp>
        <p:nvSpPr>
          <p:cNvPr id="28" name="TextBox 27"/>
          <p:cNvSpPr txBox="1"/>
          <p:nvPr/>
        </p:nvSpPr>
        <p:spPr>
          <a:xfrm>
            <a:off x="1638300" y="5238750"/>
            <a:ext cx="9525000" cy="209550"/>
          </a:xfrm>
          <a:prstGeom prst="rect">
            <a:avLst/>
          </a:prstGeom>
          <a:noFill/>
        </p:spPr>
        <p:txBody>
          <a:bodyPr wrap="square" lIns="0" rIns="0" tIns="0" bIns="0" anchor="t">
            <a:spAutoFit/>
          </a:bodyPr>
          <a:lstStyle/>
          <a:p>
            <a:pPr algn="l">
              <a:lnSpc>
                <a:spcPct val="120000"/>
              </a:lnSpc>
            </a:pPr>
            <a:r>
              <a:rPr sz="1104" b="0" i="0">
                <a:solidFill>
                  <a:srgbClr val="46586D"/>
                </a:solidFill>
                <a:latin typeface="微软雅黑"/>
                <a:ea typeface="微软雅黑"/>
                <a:cs typeface="微软雅黑"/>
              </a:rPr>
              <a:t>写出接受 FOB 15.60 之前你会附上的四个条件。</a:t>
            </a:r>
          </a:p>
        </p:txBody>
      </p:sp>
      <p:sp>
        <p:nvSpPr>
          <p:cNvPr id="29" name="Rectangle 28"/>
          <p:cNvSpPr/>
          <p:nvPr/>
        </p:nvSpPr>
        <p:spPr>
          <a:xfrm>
            <a:off x="762000" y="5886450"/>
            <a:ext cx="38100" cy="438150"/>
          </a:xfrm>
          <a:prstGeom prst="rect">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ectangle 29"/>
          <p:cNvSpPr/>
          <p:nvPr/>
        </p:nvSpPr>
        <p:spPr>
          <a:xfrm>
            <a:off x="800100" y="5886450"/>
            <a:ext cx="10629900" cy="438150"/>
          </a:xfrm>
          <a:prstGeom prst="rect">
            <a:avLst/>
          </a:prstGeom>
          <a:solidFill>
            <a:srgbClr val="E9F0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952500" y="5962650"/>
            <a:ext cx="10287000" cy="190500"/>
          </a:xfrm>
          <a:prstGeom prst="rect">
            <a:avLst/>
          </a:prstGeom>
          <a:noFill/>
        </p:spPr>
        <p:txBody>
          <a:bodyPr wrap="square" lIns="0" rIns="0" tIns="0" bIns="0" anchor="t">
            <a:spAutoFit/>
          </a:bodyPr>
          <a:lstStyle/>
          <a:p>
            <a:pPr algn="l">
              <a:lnSpc>
                <a:spcPct val="115000"/>
              </a:lnSpc>
            </a:pPr>
            <a:r>
              <a:rPr sz="1334" b="1" i="0">
                <a:solidFill>
                  <a:srgbClr val="0E2A47"/>
                </a:solidFill>
                <a:latin typeface="Arial"/>
                <a:ea typeface="Arial"/>
                <a:cs typeface="Arial"/>
              </a:rPr>
              <a:t>A correct answer gives the arithmetic, names the allocation base, and attaches conditions to every recommendation.</a:t>
            </a:r>
          </a:p>
        </p:txBody>
      </p:sp>
      <p:sp>
        <p:nvSpPr>
          <p:cNvPr id="32" name="TextBox 31"/>
          <p:cNvSpPr txBox="1"/>
          <p:nvPr/>
        </p:nvSpPr>
        <p:spPr>
          <a:xfrm>
            <a:off x="952500" y="6191250"/>
            <a:ext cx="10287000" cy="171450"/>
          </a:xfrm>
          <a:prstGeom prst="rect">
            <a:avLst/>
          </a:prstGeom>
          <a:noFill/>
        </p:spPr>
        <p:txBody>
          <a:bodyPr wrap="square" lIns="0" rIns="0" tIns="0" bIns="0" anchor="t">
            <a:spAutoFit/>
          </a:bodyPr>
          <a:lstStyle/>
          <a:p>
            <a:pPr algn="l">
              <a:lnSpc>
                <a:spcPct val="115000"/>
              </a:lnSpc>
            </a:pPr>
            <a:r>
              <a:rPr sz="1200" b="0" i="0">
                <a:solidFill>
                  <a:srgbClr val="46586D"/>
                </a:solidFill>
                <a:latin typeface="微软雅黑"/>
                <a:ea typeface="微软雅黑"/>
                <a:cs typeface="微软雅黑"/>
              </a:rPr>
              <a:t>正确的答案会给出算式、写明分摊基础，并给每条建议附上条件。</a:t>
            </a:r>
          </a:p>
        </p:txBody>
      </p:sp>
      <p:sp>
        <p:nvSpPr>
          <p:cNvPr id="33" name="TextBox 32"/>
          <p:cNvSpPr txBox="1"/>
          <p:nvPr/>
        </p:nvSpPr>
        <p:spPr>
          <a:xfrm>
            <a:off x="762000" y="6572250"/>
            <a:ext cx="7620000" cy="152400"/>
          </a:xfrm>
          <a:prstGeom prst="rect">
            <a:avLst/>
          </a:prstGeom>
          <a:noFill/>
        </p:spPr>
        <p:txBody>
          <a:bodyPr wrap="square" lIns="0" rIns="0" tIns="0" bIns="0" anchor="t">
            <a:spAutoFit/>
          </a:bodyPr>
          <a:lstStyle/>
          <a:p>
            <a:pPr algn="l">
              <a:lnSpc>
                <a:spcPct val="100000"/>
              </a:lnSpc>
            </a:pPr>
            <a:r>
              <a:rPr sz="1102" b="0" i="0">
                <a:solidFill>
                  <a:srgbClr val="8695A8"/>
                </a:solidFill>
                <a:latin typeface="Arial"/>
                <a:ea typeface="Arial"/>
                <a:cs typeface="Arial"/>
              </a:rPr>
              <a:t>Cross-border Ecommerce  ·  Lesson 17  ·  跨境电商概论</a:t>
            </a:r>
          </a:p>
        </p:txBody>
      </p:sp>
      <p:sp>
        <p:nvSpPr>
          <p:cNvPr id="34" name="TextBox 33"/>
          <p:cNvSpPr txBox="1"/>
          <p:nvPr/>
        </p:nvSpPr>
        <p:spPr>
          <a:xfrm>
            <a:off x="9525000" y="6572250"/>
            <a:ext cx="1905000" cy="152400"/>
          </a:xfrm>
          <a:prstGeom prst="rect">
            <a:avLst/>
          </a:prstGeom>
          <a:noFill/>
        </p:spPr>
        <p:txBody>
          <a:bodyPr wrap="square" lIns="0" rIns="0" tIns="0" bIns="0" anchor="t">
            <a:spAutoFit/>
          </a:bodyPr>
          <a:lstStyle/>
          <a:p>
            <a:pPr algn="r">
              <a:lnSpc>
                <a:spcPct val="100000"/>
              </a:lnSpc>
            </a:pPr>
            <a:r>
              <a:rPr sz="1102" b="1" i="0">
                <a:solidFill>
                  <a:srgbClr val="3D7BD9"/>
                </a:solidFill>
                <a:latin typeface="Arial"/>
                <a:ea typeface="Arial"/>
                <a:cs typeface="Arial"/>
              </a:rPr>
              <a:t>25 / 28</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8001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00100"/>
            <a:ext cx="12192000" cy="19050"/>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3850" y="209550"/>
            <a:ext cx="628650" cy="381000"/>
          </a:xfrm>
          <a:prstGeom prst="roundRect">
            <a:avLst>
              <a:gd name="adj" fmla="val 16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323850" y="209550"/>
            <a:ext cx="628650" cy="381000"/>
          </a:xfrm>
          <a:prstGeom prst="rect">
            <a:avLst/>
          </a:prstGeom>
          <a:noFill/>
        </p:spPr>
        <p:txBody>
          <a:bodyPr wrap="none" lIns="0" rIns="0" tIns="0" bIns="0" anchor="ctr">
            <a:spAutoFit/>
          </a:bodyPr>
          <a:lstStyle/>
          <a:p>
            <a:pPr algn="ctr">
              <a:lnSpc>
                <a:spcPct val="100000"/>
              </a:lnSpc>
            </a:pPr>
            <a:r>
              <a:rPr sz="1391" b="1" i="0">
                <a:solidFill>
                  <a:srgbClr val="FFFFFF"/>
                </a:solidFill>
                <a:latin typeface="Arial"/>
                <a:ea typeface="Arial"/>
                <a:cs typeface="Arial"/>
              </a:rPr>
              <a:t>WRAP</a:t>
            </a:r>
          </a:p>
        </p:txBody>
      </p:sp>
      <p:sp>
        <p:nvSpPr>
          <p:cNvPr id="6" name="TextBox 5"/>
          <p:cNvSpPr txBox="1"/>
          <p:nvPr/>
        </p:nvSpPr>
        <p:spPr>
          <a:xfrm>
            <a:off x="1085850" y="95250"/>
            <a:ext cx="7962900" cy="342900"/>
          </a:xfrm>
          <a:prstGeom prst="rect">
            <a:avLst/>
          </a:prstGeom>
          <a:noFill/>
        </p:spPr>
        <p:txBody>
          <a:bodyPr wrap="square" lIns="0" rIns="0" tIns="0" bIns="0" anchor="t">
            <a:spAutoFit/>
          </a:bodyPr>
          <a:lstStyle/>
          <a:p>
            <a:pPr algn="l">
              <a:lnSpc>
                <a:spcPct val="105000"/>
              </a:lnSpc>
            </a:pPr>
            <a:r>
              <a:rPr sz="2400" b="1" i="0">
                <a:solidFill>
                  <a:srgbClr val="FFFFFF"/>
                </a:solidFill>
                <a:latin typeface="Georgia"/>
                <a:ea typeface="Georgia"/>
                <a:cs typeface="Georgia"/>
              </a:rPr>
              <a:t>Take-aways</a:t>
            </a:r>
          </a:p>
        </p:txBody>
      </p:sp>
      <p:sp>
        <p:nvSpPr>
          <p:cNvPr id="7" name="TextBox 6"/>
          <p:cNvSpPr txBox="1"/>
          <p:nvPr/>
        </p:nvSpPr>
        <p:spPr>
          <a:xfrm>
            <a:off x="1085850" y="457200"/>
            <a:ext cx="7962900" cy="247649"/>
          </a:xfrm>
          <a:prstGeom prst="rect">
            <a:avLst/>
          </a:prstGeom>
          <a:noFill/>
        </p:spPr>
        <p:txBody>
          <a:bodyPr wrap="square" lIns="0" rIns="0" tIns="0" bIns="0" anchor="t">
            <a:spAutoFit/>
          </a:bodyPr>
          <a:lstStyle/>
          <a:p>
            <a:pPr algn="l">
              <a:lnSpc>
                <a:spcPct val="100000"/>
              </a:lnSpc>
            </a:pPr>
            <a:r>
              <a:rPr sz="1560" b="0" i="0">
                <a:solidFill>
                  <a:srgbClr val="9DB6D6"/>
                </a:solidFill>
                <a:latin typeface="微软雅黑"/>
                <a:ea typeface="微软雅黑"/>
                <a:cs typeface="微软雅黑"/>
              </a:rPr>
              <a:t>本课小结</a:t>
            </a:r>
          </a:p>
        </p:txBody>
      </p:sp>
      <p:sp>
        <p:nvSpPr>
          <p:cNvPr id="8" name="TextBox 7"/>
          <p:cNvSpPr txBox="1"/>
          <p:nvPr/>
        </p:nvSpPr>
        <p:spPr>
          <a:xfrm>
            <a:off x="8572500" y="266700"/>
            <a:ext cx="3295650" cy="247649"/>
          </a:xfrm>
          <a:prstGeom prst="rect">
            <a:avLst/>
          </a:prstGeom>
          <a:noFill/>
        </p:spPr>
        <p:txBody>
          <a:bodyPr wrap="square" lIns="0" rIns="0" tIns="0" bIns="0" anchor="t">
            <a:spAutoFit/>
          </a:bodyPr>
          <a:lstStyle/>
          <a:p>
            <a:pPr algn="r">
              <a:lnSpc>
                <a:spcPct val="100000"/>
              </a:lnSpc>
            </a:pPr>
            <a:r>
              <a:rPr sz="1218" b="0" i="0">
                <a:solidFill>
                  <a:srgbClr val="7E99BD"/>
                </a:solidFill>
                <a:latin typeface="Arial"/>
                <a:ea typeface="Arial"/>
                <a:cs typeface="Arial"/>
              </a:rPr>
              <a:t>What to carry into Lesson 18</a:t>
            </a:r>
          </a:p>
        </p:txBody>
      </p:sp>
      <p:sp>
        <p:nvSpPr>
          <p:cNvPr id="9" name="Rounded Rectangle 8"/>
          <p:cNvSpPr/>
          <p:nvPr/>
        </p:nvSpPr>
        <p:spPr>
          <a:xfrm>
            <a:off x="762000" y="990599"/>
            <a:ext cx="5143500" cy="2857500"/>
          </a:xfrm>
          <a:prstGeom prst="roundRect">
            <a:avLst>
              <a:gd name="adj" fmla="val 4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90599" y="1143000"/>
            <a:ext cx="4667250" cy="190500"/>
          </a:xfrm>
          <a:prstGeom prst="rect">
            <a:avLst/>
          </a:prstGeom>
          <a:noFill/>
        </p:spPr>
        <p:txBody>
          <a:bodyPr wrap="square" lIns="0" rIns="0" tIns="0" bIns="0" anchor="t">
            <a:spAutoFit/>
          </a:bodyPr>
          <a:lstStyle/>
          <a:p>
            <a:pPr algn="l">
              <a:lnSpc>
                <a:spcPct val="100000"/>
              </a:lnSpc>
            </a:pPr>
            <a:r>
              <a:rPr sz="1090" b="1" i="0">
                <a:solidFill>
                  <a:srgbClr val="2E7D5B"/>
                </a:solidFill>
                <a:latin typeface="Arial"/>
                <a:ea typeface="Arial"/>
                <a:cs typeface="Arial"/>
              </a:rPr>
              <a:t>THE ARGUMENT  ·  本课的结论</a:t>
            </a:r>
          </a:p>
        </p:txBody>
      </p:sp>
      <p:sp>
        <p:nvSpPr>
          <p:cNvPr id="11" name="Oval 10"/>
          <p:cNvSpPr/>
          <p:nvPr/>
        </p:nvSpPr>
        <p:spPr>
          <a:xfrm>
            <a:off x="1000125" y="1512215"/>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143000" y="1447800"/>
            <a:ext cx="4514850" cy="440990"/>
          </a:xfrm>
          <a:prstGeom prst="rect">
            <a:avLst/>
          </a:prstGeom>
          <a:noFill/>
        </p:spPr>
        <p:txBody>
          <a:bodyPr wrap="square" lIns="0" rIns="0" tIns="0" bIns="0" anchor="t">
            <a:spAutoFit/>
          </a:bodyPr>
          <a:lstStyle/>
          <a:p>
            <a:pPr algn="l">
              <a:lnSpc>
                <a:spcPct val="120000"/>
              </a:lnSpc>
            </a:pPr>
            <a:r>
              <a:rPr sz="1229" b="0" i="0">
                <a:solidFill>
                  <a:srgbClr val="12202E"/>
                </a:solidFill>
                <a:latin typeface="Arial"/>
                <a:ea typeface="Arial"/>
                <a:cs typeface="Arial"/>
              </a:rPr>
              <a:t>B2B is defined by who trades and why; verify the counterparty before discussing price.</a:t>
            </a:r>
          </a:p>
        </p:txBody>
      </p:sp>
      <p:sp>
        <p:nvSpPr>
          <p:cNvPr id="13" name="TextBox 12"/>
          <p:cNvSpPr txBox="1"/>
          <p:nvPr/>
        </p:nvSpPr>
        <p:spPr>
          <a:xfrm>
            <a:off x="1143000" y="1836791"/>
            <a:ext cx="4514850" cy="227380"/>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B2B 由交易主体与用途界定；谈价前必须先核实对手方。</a:t>
            </a:r>
          </a:p>
        </p:txBody>
      </p:sp>
      <p:sp>
        <p:nvSpPr>
          <p:cNvPr id="14" name="Oval 13"/>
          <p:cNvSpPr/>
          <p:nvPr/>
        </p:nvSpPr>
        <p:spPr>
          <a:xfrm>
            <a:off x="1000125" y="2205900"/>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143000" y="2141485"/>
            <a:ext cx="4514850" cy="440990"/>
          </a:xfrm>
          <a:prstGeom prst="rect">
            <a:avLst/>
          </a:prstGeom>
          <a:noFill/>
        </p:spPr>
        <p:txBody>
          <a:bodyPr wrap="square" lIns="0" rIns="0" tIns="0" bIns="0" anchor="t">
            <a:spAutoFit/>
          </a:bodyPr>
          <a:lstStyle/>
          <a:p>
            <a:pPr algn="l">
              <a:lnSpc>
                <a:spcPct val="120000"/>
              </a:lnSpc>
            </a:pPr>
            <a:r>
              <a:rPr sz="1229" b="0" i="0">
                <a:solidFill>
                  <a:srgbClr val="12202E"/>
                </a:solidFill>
                <a:latin typeface="Arial"/>
                <a:ea typeface="Arial"/>
                <a:cs typeface="Arial"/>
              </a:rPr>
              <a:t>A quotation has five columns, and the Incoterm decides who carries freight, insurance, duty and risk.</a:t>
            </a:r>
          </a:p>
        </p:txBody>
      </p:sp>
      <p:sp>
        <p:nvSpPr>
          <p:cNvPr id="16" name="TextBox 15"/>
          <p:cNvSpPr txBox="1"/>
          <p:nvPr/>
        </p:nvSpPr>
        <p:spPr>
          <a:xfrm>
            <a:off x="1143000" y="2530477"/>
            <a:ext cx="4514850" cy="227380"/>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报价有五列，贸易术语决定谁承担运费、保险、关税与风险。</a:t>
            </a:r>
          </a:p>
        </p:txBody>
      </p:sp>
      <p:sp>
        <p:nvSpPr>
          <p:cNvPr id="17" name="Oval 16"/>
          <p:cNvSpPr/>
          <p:nvPr/>
        </p:nvSpPr>
        <p:spPr>
          <a:xfrm>
            <a:off x="1000125" y="2899586"/>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143000" y="2835170"/>
            <a:ext cx="4514850" cy="440990"/>
          </a:xfrm>
          <a:prstGeom prst="rect">
            <a:avLst/>
          </a:prstGeom>
          <a:noFill/>
        </p:spPr>
        <p:txBody>
          <a:bodyPr wrap="square" lIns="0" rIns="0" tIns="0" bIns="0" anchor="t">
            <a:spAutoFit/>
          </a:bodyPr>
          <a:lstStyle/>
          <a:p>
            <a:pPr algn="l">
              <a:lnSpc>
                <a:spcPct val="120000"/>
              </a:lnSpc>
            </a:pPr>
            <a:r>
              <a:rPr sz="1229" b="0" i="0">
                <a:solidFill>
                  <a:srgbClr val="12202E"/>
                </a:solidFill>
                <a:latin typeface="Arial"/>
                <a:ea typeface="Arial"/>
                <a:cs typeface="Arial"/>
              </a:rPr>
              <a:t>Margin is not cash: contribution, deposit, credit period and platform fees decide whether the order is doable.</a:t>
            </a:r>
          </a:p>
        </p:txBody>
      </p:sp>
      <p:sp>
        <p:nvSpPr>
          <p:cNvPr id="19" name="TextBox 18"/>
          <p:cNvSpPr txBox="1"/>
          <p:nvPr/>
        </p:nvSpPr>
        <p:spPr>
          <a:xfrm>
            <a:off x="1143000" y="3224162"/>
            <a:ext cx="4514850" cy="227380"/>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毛利不是现金：贡献、定金、账期与平台费决定这笔订单是否可行。</a:t>
            </a:r>
          </a:p>
        </p:txBody>
      </p:sp>
      <p:sp>
        <p:nvSpPr>
          <p:cNvPr id="20" name="Rounded Rectangle 19"/>
          <p:cNvSpPr/>
          <p:nvPr/>
        </p:nvSpPr>
        <p:spPr>
          <a:xfrm>
            <a:off x="6286500" y="990599"/>
            <a:ext cx="5143500" cy="2857500"/>
          </a:xfrm>
          <a:prstGeom prst="roundRect">
            <a:avLst>
              <a:gd name="adj" fmla="val 4000"/>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515100" y="1143000"/>
            <a:ext cx="4667250" cy="190500"/>
          </a:xfrm>
          <a:prstGeom prst="rect">
            <a:avLst/>
          </a:prstGeom>
          <a:noFill/>
        </p:spPr>
        <p:txBody>
          <a:bodyPr wrap="square" lIns="0" rIns="0" tIns="0" bIns="0" anchor="t">
            <a:spAutoFit/>
          </a:bodyPr>
          <a:lstStyle/>
          <a:p>
            <a:pPr algn="l">
              <a:lnSpc>
                <a:spcPct val="100000"/>
              </a:lnSpc>
            </a:pPr>
            <a:r>
              <a:rPr sz="1090" b="1" i="0">
                <a:solidFill>
                  <a:srgbClr val="C8A44D"/>
                </a:solidFill>
                <a:latin typeface="Arial"/>
                <a:ea typeface="Arial"/>
                <a:cs typeface="Arial"/>
              </a:rPr>
              <a:t>WHAT TO DO WITH IT  ·  怎么用</a:t>
            </a:r>
          </a:p>
        </p:txBody>
      </p:sp>
      <p:sp>
        <p:nvSpPr>
          <p:cNvPr id="22" name="Oval 21"/>
          <p:cNvSpPr/>
          <p:nvPr/>
        </p:nvSpPr>
        <p:spPr>
          <a:xfrm>
            <a:off x="6524625" y="1512215"/>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667500" y="1447800"/>
            <a:ext cx="4514850" cy="239545"/>
          </a:xfrm>
          <a:prstGeom prst="rect">
            <a:avLst/>
          </a:prstGeom>
          <a:noFill/>
        </p:spPr>
        <p:txBody>
          <a:bodyPr wrap="square" lIns="0" rIns="0" tIns="0" bIns="0" anchor="t">
            <a:spAutoFit/>
          </a:bodyPr>
          <a:lstStyle/>
          <a:p>
            <a:pPr algn="l">
              <a:lnSpc>
                <a:spcPct val="120000"/>
              </a:lnSpc>
            </a:pPr>
            <a:r>
              <a:rPr sz="1229" b="0" i="0">
                <a:solidFill>
                  <a:srgbClr val="FFFFFF"/>
                </a:solidFill>
                <a:latin typeface="Arial"/>
                <a:ea typeface="Arial"/>
                <a:cs typeface="Arial"/>
              </a:rPr>
              <a:t>Build the five columns before any calculation.</a:t>
            </a:r>
          </a:p>
        </p:txBody>
      </p:sp>
      <p:sp>
        <p:nvSpPr>
          <p:cNvPr id="24" name="TextBox 23"/>
          <p:cNvSpPr txBox="1"/>
          <p:nvPr/>
        </p:nvSpPr>
        <p:spPr>
          <a:xfrm>
            <a:off x="6667500" y="1647058"/>
            <a:ext cx="4514850" cy="227380"/>
          </a:xfrm>
          <a:prstGeom prst="rect">
            <a:avLst/>
          </a:prstGeom>
          <a:noFill/>
        </p:spPr>
        <p:txBody>
          <a:bodyPr wrap="square" lIns="0" rIns="0" tIns="0" bIns="0" anchor="t">
            <a:spAutoFit/>
          </a:bodyPr>
          <a:lstStyle/>
          <a:p>
            <a:pPr algn="l">
              <a:lnSpc>
                <a:spcPct val="130000"/>
              </a:lnSpc>
            </a:pPr>
            <a:r>
              <a:rPr sz="1104" b="0" i="0">
                <a:solidFill>
                  <a:srgbClr val="A8C0E8"/>
                </a:solidFill>
                <a:latin typeface="微软雅黑"/>
                <a:ea typeface="微软雅黑"/>
                <a:cs typeface="微软雅黑"/>
              </a:rPr>
              <a:t>在任何计算之前先建五列。</a:t>
            </a:r>
          </a:p>
        </p:txBody>
      </p:sp>
      <p:sp>
        <p:nvSpPr>
          <p:cNvPr id="25" name="Oval 24"/>
          <p:cNvSpPr/>
          <p:nvPr/>
        </p:nvSpPr>
        <p:spPr>
          <a:xfrm>
            <a:off x="6524625" y="2016167"/>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6667500" y="1951751"/>
            <a:ext cx="4514850" cy="239545"/>
          </a:xfrm>
          <a:prstGeom prst="rect">
            <a:avLst/>
          </a:prstGeom>
          <a:noFill/>
        </p:spPr>
        <p:txBody>
          <a:bodyPr wrap="square" lIns="0" rIns="0" tIns="0" bIns="0" anchor="t">
            <a:spAutoFit/>
          </a:bodyPr>
          <a:lstStyle/>
          <a:p>
            <a:pPr algn="l">
              <a:lnSpc>
                <a:spcPct val="120000"/>
              </a:lnSpc>
            </a:pPr>
            <a:r>
              <a:rPr sz="1229" b="0" i="0">
                <a:solidFill>
                  <a:srgbClr val="FFFFFF"/>
                </a:solidFill>
                <a:latin typeface="Arial"/>
                <a:ea typeface="Arial"/>
                <a:cs typeface="Arial"/>
              </a:rPr>
              <a:t>Count the cash and name the date, not only the margin.</a:t>
            </a:r>
          </a:p>
        </p:txBody>
      </p:sp>
      <p:sp>
        <p:nvSpPr>
          <p:cNvPr id="27" name="TextBox 26"/>
          <p:cNvSpPr txBox="1"/>
          <p:nvPr/>
        </p:nvSpPr>
        <p:spPr>
          <a:xfrm>
            <a:off x="6667500" y="2151010"/>
            <a:ext cx="4514850" cy="227380"/>
          </a:xfrm>
          <a:prstGeom prst="rect">
            <a:avLst/>
          </a:prstGeom>
          <a:noFill/>
        </p:spPr>
        <p:txBody>
          <a:bodyPr wrap="square" lIns="0" rIns="0" tIns="0" bIns="0" anchor="t">
            <a:spAutoFit/>
          </a:bodyPr>
          <a:lstStyle/>
          <a:p>
            <a:pPr algn="l">
              <a:lnSpc>
                <a:spcPct val="130000"/>
              </a:lnSpc>
            </a:pPr>
            <a:r>
              <a:rPr sz="1104" b="0" i="0">
                <a:solidFill>
                  <a:srgbClr val="A8C0E8"/>
                </a:solidFill>
                <a:latin typeface="微软雅黑"/>
                <a:ea typeface="微软雅黑"/>
                <a:cs typeface="微软雅黑"/>
              </a:rPr>
              <a:t>数现金并写出日期，不只是毛利。</a:t>
            </a:r>
          </a:p>
        </p:txBody>
      </p:sp>
      <p:sp>
        <p:nvSpPr>
          <p:cNvPr id="28" name="Oval 27"/>
          <p:cNvSpPr/>
          <p:nvPr/>
        </p:nvSpPr>
        <p:spPr>
          <a:xfrm>
            <a:off x="6524625" y="2520119"/>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6667500" y="2455703"/>
            <a:ext cx="4514850" cy="440990"/>
          </a:xfrm>
          <a:prstGeom prst="rect">
            <a:avLst/>
          </a:prstGeom>
          <a:noFill/>
        </p:spPr>
        <p:txBody>
          <a:bodyPr wrap="square" lIns="0" rIns="0" tIns="0" bIns="0" anchor="t">
            <a:spAutoFit/>
          </a:bodyPr>
          <a:lstStyle/>
          <a:p>
            <a:pPr algn="l">
              <a:lnSpc>
                <a:spcPct val="120000"/>
              </a:lnSpc>
            </a:pPr>
            <a:r>
              <a:rPr sz="1229" b="0" i="0">
                <a:solidFill>
                  <a:srgbClr val="FFFFFF"/>
                </a:solidFill>
                <a:latin typeface="Arial"/>
                <a:ea typeface="Arial"/>
                <a:cs typeface="Arial"/>
              </a:rPr>
              <a:t>State the allocation base whenever an annual fee is spread over an order.</a:t>
            </a:r>
          </a:p>
        </p:txBody>
      </p:sp>
      <p:sp>
        <p:nvSpPr>
          <p:cNvPr id="30" name="TextBox 29"/>
          <p:cNvSpPr txBox="1"/>
          <p:nvPr/>
        </p:nvSpPr>
        <p:spPr>
          <a:xfrm>
            <a:off x="6667500" y="2844695"/>
            <a:ext cx="4514850" cy="227380"/>
          </a:xfrm>
          <a:prstGeom prst="rect">
            <a:avLst/>
          </a:prstGeom>
          <a:noFill/>
        </p:spPr>
        <p:txBody>
          <a:bodyPr wrap="square" lIns="0" rIns="0" tIns="0" bIns="0" anchor="t">
            <a:spAutoFit/>
          </a:bodyPr>
          <a:lstStyle/>
          <a:p>
            <a:pPr algn="l">
              <a:lnSpc>
                <a:spcPct val="130000"/>
              </a:lnSpc>
            </a:pPr>
            <a:r>
              <a:rPr sz="1104" b="0" i="0">
                <a:solidFill>
                  <a:srgbClr val="A8C0E8"/>
                </a:solidFill>
                <a:latin typeface="微软雅黑"/>
                <a:ea typeface="微软雅黑"/>
                <a:cs typeface="微软雅黑"/>
              </a:rPr>
              <a:t>把年度费用摊到订单时，必须写明分摊基础。</a:t>
            </a:r>
          </a:p>
        </p:txBody>
      </p:sp>
      <p:graphicFrame>
        <p:nvGraphicFramePr>
          <p:cNvPr id="31" name="Table 30"/>
          <p:cNvGraphicFramePr>
            <a:graphicFrameLocks noGrp="1"/>
          </p:cNvGraphicFramePr>
          <p:nvPr/>
        </p:nvGraphicFramePr>
        <p:xfrm>
          <a:off x="762000" y="4038600"/>
          <a:ext cx="10668000" cy="1998726"/>
        </p:xfrm>
        <a:graphic>
          <a:graphicData uri="http://schemas.openxmlformats.org/drawingml/2006/table">
            <a:tbl>
              <a:tblPr>
                <a:tableStyleId>{5C22544A-7EE6-4342-B048-85BDC9FD1C3A}</a:tableStyleId>
              </a:tblPr>
              <a:tblGrid>
                <a:gridCol w="2857500"/>
                <a:gridCol w="4000500"/>
                <a:gridCol w="3810000"/>
              </a:tblGrid>
              <a:tr h="395097">
                <a:tc>
                  <a:txBody>
                    <a:bodyPr wrap="square"/>
                    <a:lstStyle/>
                    <a:p>
                      <a:r>
                        <a:rPr sz="1102" b="1">
                          <a:solidFill>
                            <a:srgbClr val="FFFFFF"/>
                          </a:solidFill>
                          <a:latin typeface="Arial"/>
                          <a:ea typeface="Arial"/>
                          <a:cs typeface="Arial"/>
                        </a:rPr>
                        <a:t>Scheme 方案</a:t>
                      </a:r>
                    </a:p>
                    <a:p>
                      <a:r>
                        <a:rPr sz="940">
                          <a:solidFill>
                            <a:srgbClr val="9DB6D6"/>
                          </a:solidFill>
                          <a:latin typeface="微软雅黑"/>
                          <a:ea typeface="微软雅黑"/>
                          <a:cs typeface="微软雅黑"/>
                        </a:rPr>
                        <a:t>方案</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Numbers 数字</a:t>
                      </a:r>
                    </a:p>
                    <a:p>
                      <a:r>
                        <a:rPr sz="940">
                          <a:solidFill>
                            <a:srgbClr val="9DB6D6"/>
                          </a:solidFill>
                          <a:latin typeface="微软雅黑"/>
                          <a:ea typeface="微软雅黑"/>
                          <a:cs typeface="微软雅黑"/>
                        </a:rPr>
                        <a:t>数字</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Verdict 判定</a:t>
                      </a:r>
                    </a:p>
                    <a:p>
                      <a:r>
                        <a:rPr sz="940">
                          <a:solidFill>
                            <a:srgbClr val="9DB6D6"/>
                          </a:solidFill>
                          <a:latin typeface="微软雅黑"/>
                          <a:ea typeface="微软雅黑"/>
                          <a:cs typeface="微软雅黑"/>
                        </a:rPr>
                        <a:t>判定</a:t>
                      </a:r>
                    </a:p>
                  </a:txBody>
                  <a:tcPr marL="95250" marR="95250" marT="38100" marB="38100" anchor="ctr">
                    <a:solidFill>
                      <a:srgbClr val="0E2A47"/>
                    </a:solidFill>
                  </a:tcPr>
                </a:tc>
              </a:tr>
              <a:tr h="534543">
                <a:tc>
                  <a:txBody>
                    <a:bodyPr wrap="square"/>
                    <a:lstStyle/>
                    <a:p>
                      <a:pPr algn="l"/>
                      <a:r>
                        <a:rPr sz="1206" b="1">
                          <a:solidFill>
                            <a:srgbClr val="0E2A47"/>
                          </a:solidFill>
                          <a:latin typeface="Arial"/>
                          <a:ea typeface="Arial"/>
                          <a:cs typeface="Arial"/>
                        </a:rPr>
                        <a:t>DDP</a:t>
                      </a:r>
                    </a:p>
                    <a:p>
                      <a:pPr algn="l"/>
                      <a:r>
                        <a:rPr sz="1056">
                          <a:solidFill>
                            <a:srgbClr val="46586D"/>
                          </a:solidFill>
                          <a:latin typeface="微软雅黑"/>
                          <a:ea typeface="微软雅黑"/>
                          <a:cs typeface="微软雅黑"/>
                        </a:rPr>
                        <a:t>DDP</a:t>
                      </a:r>
                    </a:p>
                  </a:txBody>
                  <a:tcPr marL="95250" marR="95250" marT="28575" marB="28575" anchor="ctr">
                    <a:solidFill>
                      <a:srgbClr val="FFFFFF"/>
                    </a:solidFill>
                  </a:tcPr>
                </a:tc>
                <a:tc>
                  <a:txBody>
                    <a:bodyPr wrap="square"/>
                    <a:lstStyle/>
                    <a:p>
                      <a:pPr algn="l"/>
                      <a:r>
                        <a:rPr sz="1206" b="0">
                          <a:solidFill>
                            <a:srgbClr val="12202E"/>
                          </a:solidFill>
                          <a:latin typeface="Arial"/>
                          <a:ea typeface="Arial"/>
                          <a:cs typeface="Arial"/>
                        </a:rPr>
                        <a:t>Contribution 2.70; cash 198,000</a:t>
                      </a:r>
                    </a:p>
                    <a:p>
                      <a:pPr algn="l"/>
                      <a:r>
                        <a:rPr sz="1056">
                          <a:solidFill>
                            <a:srgbClr val="46586D"/>
                          </a:solidFill>
                          <a:latin typeface="微软雅黑"/>
                          <a:ea typeface="微软雅黑"/>
                          <a:cs typeface="微软雅黑"/>
                        </a:rPr>
                        <a:t>贡献 2.70；占用现金 198,000</a:t>
                      </a:r>
                    </a:p>
                  </a:txBody>
                  <a:tcPr marL="95250" marR="95250" marT="28575" marB="28575" anchor="ctr">
                    <a:solidFill>
                      <a:srgbClr val="FFFFFF"/>
                    </a:solidFill>
                  </a:tcPr>
                </a:tc>
                <a:tc>
                  <a:txBody>
                    <a:bodyPr wrap="square"/>
                    <a:lstStyle/>
                    <a:p>
                      <a:pPr algn="l"/>
                      <a:r>
                        <a:rPr sz="1206" b="0">
                          <a:solidFill>
                            <a:srgbClr val="12202E"/>
                          </a:solidFill>
                          <a:latin typeface="Arial"/>
                          <a:ea typeface="Arial"/>
                          <a:cs typeface="Arial"/>
                        </a:rPr>
                        <a:t>Cheapest for the buyer, heaviest for the seller</a:t>
                      </a:r>
                    </a:p>
                    <a:p>
                      <a:pPr algn="l"/>
                      <a:r>
                        <a:rPr sz="1056">
                          <a:solidFill>
                            <a:srgbClr val="46586D"/>
                          </a:solidFill>
                          <a:latin typeface="微软雅黑"/>
                          <a:ea typeface="微软雅黑"/>
                          <a:cs typeface="微软雅黑"/>
                        </a:rPr>
                        <a:t>买家最省，卖家最重</a:t>
                      </a:r>
                    </a:p>
                  </a:txBody>
                  <a:tcPr marL="95250" marR="95250" marT="28575" marB="28575" anchor="ctr">
                    <a:solidFill>
                      <a:srgbClr val="FFFFFF"/>
                    </a:solidFill>
                  </a:tcPr>
                </a:tc>
              </a:tr>
              <a:tr h="534543">
                <a:tc>
                  <a:txBody>
                    <a:bodyPr wrap="square"/>
                    <a:lstStyle/>
                    <a:p>
                      <a:pPr algn="l"/>
                      <a:r>
                        <a:rPr sz="1206" b="1">
                          <a:solidFill>
                            <a:srgbClr val="0E2A47"/>
                          </a:solidFill>
                          <a:latin typeface="Arial"/>
                          <a:ea typeface="Arial"/>
                          <a:cs typeface="Arial"/>
                        </a:rPr>
                        <a:t>CIF</a:t>
                      </a:r>
                    </a:p>
                    <a:p>
                      <a:pPr algn="l"/>
                      <a:r>
                        <a:rPr sz="1056">
                          <a:solidFill>
                            <a:srgbClr val="46586D"/>
                          </a:solidFill>
                          <a:latin typeface="微软雅黑"/>
                          <a:ea typeface="微软雅黑"/>
                          <a:cs typeface="微软雅黑"/>
                        </a:rPr>
                        <a:t>CIF</a:t>
                      </a:r>
                    </a:p>
                  </a:txBody>
                  <a:tcPr marL="95250" marR="95250" marT="28575" marB="28575" anchor="ctr">
                    <a:solidFill>
                      <a:srgbClr val="F5F8FC"/>
                    </a:solidFill>
                  </a:tcPr>
                </a:tc>
                <a:tc>
                  <a:txBody>
                    <a:bodyPr wrap="square"/>
                    <a:lstStyle/>
                    <a:p>
                      <a:pPr algn="l"/>
                      <a:r>
                        <a:rPr sz="1206" b="0">
                          <a:solidFill>
                            <a:srgbClr val="12202E"/>
                          </a:solidFill>
                          <a:latin typeface="Arial"/>
                          <a:ea typeface="Arial"/>
                          <a:cs typeface="Arial"/>
                        </a:rPr>
                        <a:t>Contribution 2.50; buyer landed 17.80</a:t>
                      </a:r>
                    </a:p>
                    <a:p>
                      <a:pPr algn="l"/>
                      <a:r>
                        <a:rPr sz="1056">
                          <a:solidFill>
                            <a:srgbClr val="46586D"/>
                          </a:solidFill>
                          <a:latin typeface="微软雅黑"/>
                          <a:ea typeface="微软雅黑"/>
                          <a:cs typeface="微软雅黑"/>
                        </a:rPr>
                        <a:t>贡献 2.50；买家到岸 17.80</a:t>
                      </a:r>
                    </a:p>
                  </a:txBody>
                  <a:tcPr marL="95250" marR="95250" marT="28575" marB="28575" anchor="ctr">
                    <a:solidFill>
                      <a:srgbClr val="F5F8FC"/>
                    </a:solidFill>
                  </a:tcPr>
                </a:tc>
                <a:tc>
                  <a:txBody>
                    <a:bodyPr wrap="square"/>
                    <a:lstStyle/>
                    <a:p>
                      <a:pPr algn="l"/>
                      <a:r>
                        <a:rPr sz="1206" b="0">
                          <a:solidFill>
                            <a:srgbClr val="12202E"/>
                          </a:solidFill>
                          <a:latin typeface="Arial"/>
                          <a:ea typeface="Arial"/>
                          <a:cs typeface="Arial"/>
                        </a:rPr>
                        <a:t>The compromise both sides can defend</a:t>
                      </a:r>
                    </a:p>
                    <a:p>
                      <a:pPr algn="l"/>
                      <a:r>
                        <a:rPr sz="1056">
                          <a:solidFill>
                            <a:srgbClr val="46586D"/>
                          </a:solidFill>
                          <a:latin typeface="微软雅黑"/>
                          <a:ea typeface="微软雅黑"/>
                          <a:cs typeface="微软雅黑"/>
                        </a:rPr>
                        <a:t>双方都能辩护的折中</a:t>
                      </a:r>
                    </a:p>
                  </a:txBody>
                  <a:tcPr marL="95250" marR="95250" marT="28575" marB="28575" anchor="ctr">
                    <a:solidFill>
                      <a:srgbClr val="F5F8FC"/>
                    </a:solidFill>
                  </a:tcPr>
                </a:tc>
              </a:tr>
              <a:tr h="534543">
                <a:tc>
                  <a:txBody>
                    <a:bodyPr wrap="square"/>
                    <a:lstStyle/>
                    <a:p>
                      <a:pPr algn="l"/>
                      <a:r>
                        <a:rPr sz="1206" b="1">
                          <a:solidFill>
                            <a:srgbClr val="0E2A47"/>
                          </a:solidFill>
                          <a:latin typeface="Arial"/>
                          <a:ea typeface="Arial"/>
                          <a:cs typeface="Arial"/>
                        </a:rPr>
                        <a:t>FOB</a:t>
                      </a:r>
                    </a:p>
                    <a:p>
                      <a:pPr algn="l"/>
                      <a:r>
                        <a:rPr sz="1056">
                          <a:solidFill>
                            <a:srgbClr val="46586D"/>
                          </a:solidFill>
                          <a:latin typeface="微软雅黑"/>
                          <a:ea typeface="微软雅黑"/>
                          <a:cs typeface="微软雅黑"/>
                        </a:rPr>
                        <a:t>FOB</a:t>
                      </a:r>
                    </a:p>
                  </a:txBody>
                  <a:tcPr marL="95250" marR="95250" marT="28575" marB="28575" anchor="ctr">
                    <a:solidFill>
                      <a:srgbClr val="FFFFFF"/>
                    </a:solidFill>
                  </a:tcPr>
                </a:tc>
                <a:tc>
                  <a:txBody>
                    <a:bodyPr wrap="square"/>
                    <a:lstStyle/>
                    <a:p>
                      <a:pPr algn="l"/>
                      <a:r>
                        <a:rPr sz="1206" b="0">
                          <a:solidFill>
                            <a:srgbClr val="12202E"/>
                          </a:solidFill>
                          <a:latin typeface="Arial"/>
                          <a:ea typeface="Arial"/>
                          <a:cs typeface="Arial"/>
                        </a:rPr>
                        <a:t>Contribution 2.90; cash 160,400</a:t>
                      </a:r>
                    </a:p>
                    <a:p>
                      <a:pPr algn="l"/>
                      <a:r>
                        <a:rPr sz="1056">
                          <a:solidFill>
                            <a:srgbClr val="46586D"/>
                          </a:solidFill>
                          <a:latin typeface="微软雅黑"/>
                          <a:ea typeface="微软雅黑"/>
                          <a:cs typeface="微软雅黑"/>
                        </a:rPr>
                        <a:t>贡献 2.90；占用现金 160,400</a:t>
                      </a:r>
                    </a:p>
                  </a:txBody>
                  <a:tcPr marL="95250" marR="95250" marT="28575" marB="28575" anchor="ctr">
                    <a:solidFill>
                      <a:srgbClr val="FFFFFF"/>
                    </a:solidFill>
                  </a:tcPr>
                </a:tc>
                <a:tc>
                  <a:txBody>
                    <a:bodyPr wrap="square"/>
                    <a:lstStyle/>
                    <a:p>
                      <a:pPr algn="l"/>
                      <a:r>
                        <a:rPr sz="1206" b="0">
                          <a:solidFill>
                            <a:srgbClr val="12202E"/>
                          </a:solidFill>
                          <a:latin typeface="Arial"/>
                          <a:ea typeface="Arial"/>
                          <a:cs typeface="Arial"/>
                        </a:rPr>
                        <a:t>Best for the seller, resisted by the buyer</a:t>
                      </a:r>
                    </a:p>
                    <a:p>
                      <a:pPr algn="l"/>
                      <a:r>
                        <a:rPr sz="1056">
                          <a:solidFill>
                            <a:srgbClr val="46586D"/>
                          </a:solidFill>
                          <a:latin typeface="微软雅黑"/>
                          <a:ea typeface="微软雅黑"/>
                          <a:cs typeface="微软雅黑"/>
                        </a:rPr>
                        <a:t>卖家最优，买家抵制</a:t>
                      </a:r>
                    </a:p>
                  </a:txBody>
                  <a:tcPr marL="95250" marR="95250" marT="28575" marB="28575" anchor="ctr">
                    <a:solidFill>
                      <a:srgbClr val="FFFFFF"/>
                    </a:solidFill>
                  </a:tcPr>
                </a:tc>
              </a:tr>
            </a:tbl>
          </a:graphicData>
        </a:graphic>
      </p:graphicFrame>
      <p:sp>
        <p:nvSpPr>
          <p:cNvPr id="32" name="Rectangle 31"/>
          <p:cNvSpPr/>
          <p:nvPr/>
        </p:nvSpPr>
        <p:spPr>
          <a:xfrm>
            <a:off x="762000" y="5638800"/>
            <a:ext cx="38100" cy="600075"/>
          </a:xfrm>
          <a:prstGeom prst="rect">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800100" y="5638800"/>
            <a:ext cx="10629900" cy="600075"/>
          </a:xfrm>
          <a:prstGeom prst="rect">
            <a:avLst/>
          </a:prstGeom>
          <a:solidFill>
            <a:srgbClr val="E9F0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952500" y="5715000"/>
            <a:ext cx="10287000" cy="190500"/>
          </a:xfrm>
          <a:prstGeom prst="rect">
            <a:avLst/>
          </a:prstGeom>
          <a:noFill/>
        </p:spPr>
        <p:txBody>
          <a:bodyPr wrap="square" lIns="0" rIns="0" tIns="0" bIns="0" anchor="t">
            <a:spAutoFit/>
          </a:bodyPr>
          <a:lstStyle/>
          <a:p>
            <a:pPr algn="l">
              <a:lnSpc>
                <a:spcPct val="115000"/>
              </a:lnSpc>
            </a:pPr>
            <a:r>
              <a:rPr sz="1334" b="1" i="0">
                <a:solidFill>
                  <a:srgbClr val="0E2A47"/>
                </a:solidFill>
                <a:latin typeface="Arial"/>
                <a:ea typeface="Arial"/>
                <a:cs typeface="Arial"/>
              </a:rPr>
              <a:t>A supplier writes conditions; a hopeful exporter writes enthusiasm. Lesson 18 turns to the other side of the counter: launching a consumer product with the same discipline.</a:t>
            </a:r>
          </a:p>
        </p:txBody>
      </p:sp>
      <p:sp>
        <p:nvSpPr>
          <p:cNvPr id="35" name="TextBox 34"/>
          <p:cNvSpPr txBox="1"/>
          <p:nvPr/>
        </p:nvSpPr>
        <p:spPr>
          <a:xfrm>
            <a:off x="952500" y="6105525"/>
            <a:ext cx="10287000" cy="171450"/>
          </a:xfrm>
          <a:prstGeom prst="rect">
            <a:avLst/>
          </a:prstGeom>
          <a:noFill/>
        </p:spPr>
        <p:txBody>
          <a:bodyPr wrap="square" lIns="0" rIns="0" tIns="0" bIns="0" anchor="t">
            <a:spAutoFit/>
          </a:bodyPr>
          <a:lstStyle/>
          <a:p>
            <a:pPr algn="l">
              <a:lnSpc>
                <a:spcPct val="115000"/>
              </a:lnSpc>
            </a:pPr>
            <a:r>
              <a:rPr sz="1200" b="0" i="0">
                <a:solidFill>
                  <a:srgbClr val="46586D"/>
                </a:solidFill>
                <a:latin typeface="微软雅黑"/>
                <a:ea typeface="微软雅黑"/>
                <a:cs typeface="微软雅黑"/>
              </a:rPr>
              <a:t>供应商写条件，满怀希望的出口商写热情。第 18 课转向柜台的另一侧：用同样的纪律做一次消费品上市。</a:t>
            </a:r>
          </a:p>
        </p:txBody>
      </p:sp>
      <p:sp>
        <p:nvSpPr>
          <p:cNvPr id="36" name="TextBox 35"/>
          <p:cNvSpPr txBox="1"/>
          <p:nvPr/>
        </p:nvSpPr>
        <p:spPr>
          <a:xfrm>
            <a:off x="762000" y="6572250"/>
            <a:ext cx="7620000" cy="152400"/>
          </a:xfrm>
          <a:prstGeom prst="rect">
            <a:avLst/>
          </a:prstGeom>
          <a:noFill/>
        </p:spPr>
        <p:txBody>
          <a:bodyPr wrap="square" lIns="0" rIns="0" tIns="0" bIns="0" anchor="t">
            <a:spAutoFit/>
          </a:bodyPr>
          <a:lstStyle/>
          <a:p>
            <a:pPr algn="l">
              <a:lnSpc>
                <a:spcPct val="100000"/>
              </a:lnSpc>
            </a:pPr>
            <a:r>
              <a:rPr sz="1102" b="0" i="0">
                <a:solidFill>
                  <a:srgbClr val="8695A8"/>
                </a:solidFill>
                <a:latin typeface="Arial"/>
                <a:ea typeface="Arial"/>
                <a:cs typeface="Arial"/>
              </a:rPr>
              <a:t>Cross-border Ecommerce  ·  Lesson 17  ·  跨境电商概论</a:t>
            </a:r>
          </a:p>
        </p:txBody>
      </p:sp>
      <p:sp>
        <p:nvSpPr>
          <p:cNvPr id="37" name="TextBox 36"/>
          <p:cNvSpPr txBox="1"/>
          <p:nvPr/>
        </p:nvSpPr>
        <p:spPr>
          <a:xfrm>
            <a:off x="9525000" y="6572250"/>
            <a:ext cx="1905000" cy="152400"/>
          </a:xfrm>
          <a:prstGeom prst="rect">
            <a:avLst/>
          </a:prstGeom>
          <a:noFill/>
        </p:spPr>
        <p:txBody>
          <a:bodyPr wrap="square" lIns="0" rIns="0" tIns="0" bIns="0" anchor="t">
            <a:spAutoFit/>
          </a:bodyPr>
          <a:lstStyle/>
          <a:p>
            <a:pPr algn="r">
              <a:lnSpc>
                <a:spcPct val="100000"/>
              </a:lnSpc>
            </a:pPr>
            <a:r>
              <a:rPr sz="1102" b="1" i="0">
                <a:solidFill>
                  <a:srgbClr val="3D7BD9"/>
                </a:solidFill>
                <a:latin typeface="Arial"/>
                <a:ea typeface="Arial"/>
                <a:cs typeface="Arial"/>
              </a:rPr>
              <a:t>26 / 28</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8001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00100"/>
            <a:ext cx="12192000" cy="19050"/>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3850" y="209550"/>
            <a:ext cx="495299" cy="381000"/>
          </a:xfrm>
          <a:prstGeom prst="roundRect">
            <a:avLst>
              <a:gd name="adj" fmla="val 16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323850" y="209550"/>
            <a:ext cx="495299" cy="381000"/>
          </a:xfrm>
          <a:prstGeom prst="rect">
            <a:avLst/>
          </a:prstGeom>
          <a:noFill/>
        </p:spPr>
        <p:txBody>
          <a:bodyPr wrap="none" lIns="0" rIns="0" tIns="0" bIns="0" anchor="ctr">
            <a:spAutoFit/>
          </a:bodyPr>
          <a:lstStyle/>
          <a:p>
            <a:pPr algn="ctr">
              <a:lnSpc>
                <a:spcPct val="100000"/>
              </a:lnSpc>
            </a:pPr>
            <a:r>
              <a:rPr sz="1605" b="1" i="0">
                <a:solidFill>
                  <a:srgbClr val="FFFFFF"/>
                </a:solidFill>
                <a:latin typeface="Arial"/>
                <a:ea typeface="Arial"/>
                <a:cs typeface="Arial"/>
              </a:rPr>
              <a:t>SRC</a:t>
            </a:r>
          </a:p>
        </p:txBody>
      </p:sp>
      <p:sp>
        <p:nvSpPr>
          <p:cNvPr id="6" name="TextBox 5"/>
          <p:cNvSpPr txBox="1"/>
          <p:nvPr/>
        </p:nvSpPr>
        <p:spPr>
          <a:xfrm>
            <a:off x="952500" y="95250"/>
            <a:ext cx="8096249" cy="342900"/>
          </a:xfrm>
          <a:prstGeom prst="rect">
            <a:avLst/>
          </a:prstGeom>
          <a:noFill/>
        </p:spPr>
        <p:txBody>
          <a:bodyPr wrap="square" lIns="0" rIns="0" tIns="0" bIns="0" anchor="t">
            <a:spAutoFit/>
          </a:bodyPr>
          <a:lstStyle/>
          <a:p>
            <a:pPr algn="l">
              <a:lnSpc>
                <a:spcPct val="105000"/>
              </a:lnSpc>
            </a:pPr>
            <a:r>
              <a:rPr sz="2400" b="1" i="0">
                <a:solidFill>
                  <a:srgbClr val="FFFFFF"/>
                </a:solidFill>
                <a:latin typeface="Georgia"/>
                <a:ea typeface="Georgia"/>
                <a:cs typeface="Georgia"/>
              </a:rPr>
              <a:t>Sources and calibre</a:t>
            </a:r>
          </a:p>
        </p:txBody>
      </p:sp>
      <p:sp>
        <p:nvSpPr>
          <p:cNvPr id="7" name="TextBox 6"/>
          <p:cNvSpPr txBox="1"/>
          <p:nvPr/>
        </p:nvSpPr>
        <p:spPr>
          <a:xfrm>
            <a:off x="952500" y="457200"/>
            <a:ext cx="8096249" cy="247649"/>
          </a:xfrm>
          <a:prstGeom prst="rect">
            <a:avLst/>
          </a:prstGeom>
          <a:noFill/>
        </p:spPr>
        <p:txBody>
          <a:bodyPr wrap="square" lIns="0" rIns="0" tIns="0" bIns="0" anchor="t">
            <a:spAutoFit/>
          </a:bodyPr>
          <a:lstStyle/>
          <a:p>
            <a:pPr algn="l">
              <a:lnSpc>
                <a:spcPct val="100000"/>
              </a:lnSpc>
            </a:pPr>
            <a:r>
              <a:rPr sz="1560" b="0" i="0">
                <a:solidFill>
                  <a:srgbClr val="9DB6D6"/>
                </a:solidFill>
                <a:latin typeface="微软雅黑"/>
                <a:ea typeface="微软雅黑"/>
                <a:cs typeface="微软雅黑"/>
              </a:rPr>
              <a:t>来源与口径</a:t>
            </a:r>
          </a:p>
        </p:txBody>
      </p:sp>
      <p:sp>
        <p:nvSpPr>
          <p:cNvPr id="8" name="TextBox 7"/>
          <p:cNvSpPr txBox="1"/>
          <p:nvPr/>
        </p:nvSpPr>
        <p:spPr>
          <a:xfrm>
            <a:off x="8572500" y="266700"/>
            <a:ext cx="3295650" cy="247649"/>
          </a:xfrm>
          <a:prstGeom prst="rect">
            <a:avLst/>
          </a:prstGeom>
          <a:noFill/>
        </p:spPr>
        <p:txBody>
          <a:bodyPr wrap="square" lIns="0" rIns="0" tIns="0" bIns="0" anchor="t">
            <a:spAutoFit/>
          </a:bodyPr>
          <a:lstStyle/>
          <a:p>
            <a:pPr algn="r">
              <a:lnSpc>
                <a:spcPct val="100000"/>
              </a:lnSpc>
            </a:pPr>
            <a:r>
              <a:rPr sz="1218" b="0" i="0">
                <a:solidFill>
                  <a:srgbClr val="7E99BD"/>
                </a:solidFill>
                <a:latin typeface="Arial"/>
                <a:ea typeface="Arial"/>
                <a:cs typeface="Arial"/>
              </a:rPr>
              <a:t>Where each figure comes from</a:t>
            </a:r>
          </a:p>
        </p:txBody>
      </p:sp>
      <p:graphicFrame>
        <p:nvGraphicFramePr>
          <p:cNvPr id="9" name="Table 8"/>
          <p:cNvGraphicFramePr>
            <a:graphicFrameLocks noGrp="1"/>
          </p:cNvGraphicFramePr>
          <p:nvPr/>
        </p:nvGraphicFramePr>
        <p:xfrm>
          <a:off x="762000" y="990599"/>
          <a:ext cx="10667999" cy="4043934"/>
        </p:xfrm>
        <a:graphic>
          <a:graphicData uri="http://schemas.openxmlformats.org/drawingml/2006/table">
            <a:tbl>
              <a:tblPr>
                <a:tableStyleId>{5C22544A-7EE6-4342-B048-85BDC9FD1C3A}</a:tableStyleId>
              </a:tblPr>
              <a:tblGrid>
                <a:gridCol w="2095499"/>
                <a:gridCol w="1714500"/>
                <a:gridCol w="4000500"/>
                <a:gridCol w="2857500"/>
              </a:tblGrid>
              <a:tr h="418338">
                <a:tc>
                  <a:txBody>
                    <a:bodyPr wrap="square"/>
                    <a:lstStyle/>
                    <a:p>
                      <a:r>
                        <a:rPr sz="1102" b="1">
                          <a:solidFill>
                            <a:srgbClr val="FFFFFF"/>
                          </a:solidFill>
                          <a:latin typeface="Arial"/>
                          <a:ea typeface="Arial"/>
                          <a:cs typeface="Arial"/>
                        </a:rPr>
                        <a:t>Source 来源</a:t>
                      </a:r>
                    </a:p>
                    <a:p>
                      <a:r>
                        <a:rPr sz="940">
                          <a:solidFill>
                            <a:srgbClr val="9DB6D6"/>
                          </a:solidFill>
                          <a:latin typeface="微软雅黑"/>
                          <a:ea typeface="微软雅黑"/>
                          <a:cs typeface="微软雅黑"/>
                        </a:rPr>
                        <a:t>来源</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Section 位置</a:t>
                      </a:r>
                    </a:p>
                    <a:p>
                      <a:r>
                        <a:rPr sz="940">
                          <a:solidFill>
                            <a:srgbClr val="9DB6D6"/>
                          </a:solidFill>
                          <a:latin typeface="微软雅黑"/>
                          <a:ea typeface="微软雅黑"/>
                          <a:cs typeface="微软雅黑"/>
                        </a:rPr>
                        <a:t>位置</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What it states 原文内容</a:t>
                      </a:r>
                    </a:p>
                    <a:p>
                      <a:r>
                        <a:rPr sz="940">
                          <a:solidFill>
                            <a:srgbClr val="9DB6D6"/>
                          </a:solidFill>
                          <a:latin typeface="微软雅黑"/>
                          <a:ea typeface="微软雅黑"/>
                          <a:cs typeface="微软雅黑"/>
                        </a:rPr>
                        <a:t>内容</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Used for 用途</a:t>
                      </a:r>
                    </a:p>
                    <a:p>
                      <a:r>
                        <a:rPr sz="940">
                          <a:solidFill>
                            <a:srgbClr val="9DB6D6"/>
                          </a:solidFill>
                          <a:latin typeface="微软雅黑"/>
                          <a:ea typeface="微软雅黑"/>
                          <a:cs typeface="微软雅黑"/>
                        </a:rPr>
                        <a:t>用途</a:t>
                      </a:r>
                    </a:p>
                  </a:txBody>
                  <a:tcPr marL="95250" marR="95250" marT="38100" marB="38100" anchor="ctr">
                    <a:solidFill>
                      <a:srgbClr val="0E2A47"/>
                    </a:solidFill>
                  </a:tcPr>
                </a:tc>
              </a:tr>
              <a:tr h="604266">
                <a:tc>
                  <a:txBody>
                    <a:bodyPr wrap="square"/>
                    <a:lstStyle/>
                    <a:p>
                      <a:pPr algn="l"/>
                      <a:r>
                        <a:rPr sz="1136" b="1">
                          <a:solidFill>
                            <a:srgbClr val="0E2A47"/>
                          </a:solidFill>
                          <a:latin typeface="Arial"/>
                          <a:ea typeface="Arial"/>
                          <a:cs typeface="Arial"/>
                        </a:rPr>
                        <a:t>SRC-002</a:t>
                      </a:r>
                    </a:p>
                    <a:p>
                      <a:pPr algn="l"/>
                      <a:r>
                        <a:rPr sz="1008">
                          <a:solidFill>
                            <a:srgbClr val="46586D"/>
                          </a:solidFill>
                          <a:latin typeface="微软雅黑"/>
                          <a:ea typeface="微软雅黑"/>
                          <a:cs typeface="微软雅黑"/>
                        </a:rPr>
                        <a:t>§2.3.1</a:t>
                      </a:r>
                    </a:p>
                  </a:txBody>
                  <a:tcPr marL="95250" marR="95250" marT="28575" marB="28575" anchor="ctr">
                    <a:solidFill>
                      <a:srgbClr val="FFFFFF"/>
                    </a:solidFill>
                  </a:tcPr>
                </a:tc>
                <a:tc>
                  <a:txBody>
                    <a:bodyPr wrap="square"/>
                    <a:lstStyle/>
                    <a:p>
                      <a:pPr algn="l"/>
                      <a:r>
                        <a:rPr sz="1136" b="0">
                          <a:solidFill>
                            <a:srgbClr val="12202E"/>
                          </a:solidFill>
                          <a:latin typeface="Arial"/>
                          <a:ea typeface="Arial"/>
                          <a:cs typeface="Arial"/>
                        </a:rPr>
                        <a:t>B2B as transactions between enterprises; larger quantity, more specification, longer lead time, continuing supply</a:t>
                      </a:r>
                    </a:p>
                    <a:p>
                      <a:pPr algn="l"/>
                      <a:r>
                        <a:rPr sz="1008">
                          <a:solidFill>
                            <a:srgbClr val="46586D"/>
                          </a:solidFill>
                          <a:latin typeface="微软雅黑"/>
                          <a:ea typeface="微软雅黑"/>
                          <a:cs typeface="微软雅黑"/>
                        </a:rPr>
                        <a:t>B2B 是企业之间的交易；数量更大、规格更多、交期更长、可能需持续供货</a:t>
                      </a:r>
                    </a:p>
                  </a:txBody>
                  <a:tcPr marL="95250" marR="95250" marT="28575" marB="28575" anchor="ctr">
                    <a:solidFill>
                      <a:srgbClr val="FFFFFF"/>
                    </a:solidFill>
                  </a:tcPr>
                </a:tc>
                <a:tc>
                  <a:txBody>
                    <a:bodyPr wrap="square"/>
                    <a:lstStyle/>
                    <a:p>
                      <a:pPr algn="l"/>
                      <a:r>
                        <a:rPr sz="1136" b="0">
                          <a:solidFill>
                            <a:srgbClr val="12202E"/>
                          </a:solidFill>
                          <a:latin typeface="Arial"/>
                          <a:ea typeface="Arial"/>
                          <a:cs typeface="Arial"/>
                        </a:rPr>
                        <a:t>Criteria applied to the inquiry</a:t>
                      </a:r>
                    </a:p>
                    <a:p>
                      <a:pPr algn="l"/>
                      <a:r>
                        <a:rPr sz="1008">
                          <a:solidFill>
                            <a:srgbClr val="46586D"/>
                          </a:solidFill>
                          <a:latin typeface="微软雅黑"/>
                          <a:ea typeface="微软雅黑"/>
                          <a:cs typeface="微软雅黑"/>
                        </a:rPr>
                        <a:t>用于判断询盘的判据</a:t>
                      </a:r>
                    </a:p>
                  </a:txBody>
                  <a:tcPr marL="95250" marR="95250" marT="28575" marB="28575" anchor="ctr">
                    <a:solidFill>
                      <a:srgbClr val="FFFFFF"/>
                    </a:solidFill>
                  </a:tcPr>
                </a:tc>
                <a:tc>
                  <a:txBody>
                    <a:bodyPr/>
                    <a:lstStyle/>
                    <a:p/>
                  </a:txBody>
                  <a:tcPr/>
                </a:tc>
              </a:tr>
              <a:tr h="604266">
                <a:tc>
                  <a:txBody>
                    <a:bodyPr wrap="square"/>
                    <a:lstStyle/>
                    <a:p>
                      <a:pPr algn="l"/>
                      <a:r>
                        <a:rPr sz="1136" b="1">
                          <a:solidFill>
                            <a:srgbClr val="0E2A47"/>
                          </a:solidFill>
                          <a:latin typeface="Arial"/>
                          <a:ea typeface="Arial"/>
                          <a:cs typeface="Arial"/>
                        </a:rPr>
                        <a:t>SRC-002</a:t>
                      </a:r>
                    </a:p>
                    <a:p>
                      <a:pPr algn="l"/>
                      <a:r>
                        <a:rPr sz="1008">
                          <a:solidFill>
                            <a:srgbClr val="46586D"/>
                          </a:solidFill>
                          <a:latin typeface="微软雅黑"/>
                          <a:ea typeface="微软雅黑"/>
                          <a:cs typeface="微软雅黑"/>
                        </a:rPr>
                        <a:t>§2.3.4</a:t>
                      </a:r>
                    </a:p>
                  </a:txBody>
                  <a:tcPr marL="95250" marR="95250" marT="28575" marB="28575" anchor="ctr">
                    <a:solidFill>
                      <a:srgbClr val="F5F8FC"/>
                    </a:solidFill>
                  </a:tcPr>
                </a:tc>
                <a:tc>
                  <a:txBody>
                    <a:bodyPr wrap="square"/>
                    <a:lstStyle/>
                    <a:p>
                      <a:pPr algn="l"/>
                      <a:r>
                        <a:rPr sz="1136" b="0">
                          <a:solidFill>
                            <a:srgbClr val="12202E"/>
                          </a:solidFill>
                          <a:latin typeface="Arial"/>
                          <a:ea typeface="Arial"/>
                          <a:cs typeface="Arial"/>
                        </a:rPr>
                        <a:t>B2C end user is an individual for personal use; B2B end user is an enterprise; approval and negotiated price</a:t>
                      </a:r>
                    </a:p>
                    <a:p>
                      <a:pPr algn="l"/>
                      <a:r>
                        <a:rPr sz="1008">
                          <a:solidFill>
                            <a:srgbClr val="46586D"/>
                          </a:solidFill>
                          <a:latin typeface="微软雅黑"/>
                          <a:ea typeface="微软雅黑"/>
                          <a:cs typeface="微软雅黑"/>
                        </a:rPr>
                        <a:t>B2C 终端用户是为个人使用而购买的个人；B2B 终端用户是企业；审批与议价</a:t>
                      </a:r>
                    </a:p>
                  </a:txBody>
                  <a:tcPr marL="95250" marR="95250" marT="28575" marB="28575" anchor="ctr">
                    <a:solidFill>
                      <a:srgbClr val="F5F8FC"/>
                    </a:solidFill>
                  </a:tcPr>
                </a:tc>
                <a:tc>
                  <a:txBody>
                    <a:bodyPr wrap="square"/>
                    <a:lstStyle/>
                    <a:p>
                      <a:pPr algn="l"/>
                      <a:r>
                        <a:rPr sz="1136" b="0">
                          <a:solidFill>
                            <a:srgbClr val="12202E"/>
                          </a:solidFill>
                          <a:latin typeface="Arial"/>
                          <a:ea typeface="Arial"/>
                          <a:cs typeface="Arial"/>
                        </a:rPr>
                        <a:t>The B2B / B2C contrast</a:t>
                      </a:r>
                    </a:p>
                    <a:p>
                      <a:pPr algn="l"/>
                      <a:r>
                        <a:rPr sz="1008">
                          <a:solidFill>
                            <a:srgbClr val="46586D"/>
                          </a:solidFill>
                          <a:latin typeface="微软雅黑"/>
                          <a:ea typeface="微软雅黑"/>
                          <a:cs typeface="微软雅黑"/>
                        </a:rPr>
                        <a:t>B2B 与 B2C 的对比</a:t>
                      </a:r>
                    </a:p>
                  </a:txBody>
                  <a:tcPr marL="95250" marR="95250" marT="28575" marB="28575" anchor="ctr">
                    <a:solidFill>
                      <a:srgbClr val="F5F8FC"/>
                    </a:solidFill>
                  </a:tcPr>
                </a:tc>
                <a:tc>
                  <a:txBody>
                    <a:bodyPr/>
                    <a:lstStyle/>
                    <a:p/>
                  </a:txBody>
                  <a:tcPr/>
                </a:tc>
              </a:tr>
              <a:tr h="604266">
                <a:tc>
                  <a:txBody>
                    <a:bodyPr wrap="square"/>
                    <a:lstStyle/>
                    <a:p>
                      <a:pPr algn="l"/>
                      <a:r>
                        <a:rPr sz="1136" b="1">
                          <a:solidFill>
                            <a:srgbClr val="0E2A47"/>
                          </a:solidFill>
                          <a:latin typeface="Arial"/>
                          <a:ea typeface="Arial"/>
                          <a:cs typeface="Arial"/>
                        </a:rPr>
                        <a:t>SRC-003</a:t>
                      </a:r>
                    </a:p>
                    <a:p>
                      <a:pPr algn="l"/>
                      <a:r>
                        <a:rPr sz="1008">
                          <a:solidFill>
                            <a:srgbClr val="46586D"/>
                          </a:solidFill>
                          <a:latin typeface="微软雅黑"/>
                          <a:ea typeface="微软雅黑"/>
                          <a:cs typeface="微软雅黑"/>
                        </a:rPr>
                        <a:t>§3.4.1</a:t>
                      </a:r>
                    </a:p>
                  </a:txBody>
                  <a:tcPr marL="95250" marR="95250" marT="28575" marB="28575" anchor="ctr">
                    <a:solidFill>
                      <a:srgbClr val="FFFFFF"/>
                    </a:solidFill>
                  </a:tcPr>
                </a:tc>
                <a:tc>
                  <a:txBody>
                    <a:bodyPr wrap="square"/>
                    <a:lstStyle/>
                    <a:p>
                      <a:pPr algn="l"/>
                      <a:r>
                        <a:rPr sz="1136" b="0">
                          <a:solidFill>
                            <a:srgbClr val="12202E"/>
                          </a:solidFill>
                          <a:latin typeface="Arial"/>
                          <a:ea typeface="Arial"/>
                          <a:cs typeface="Arial"/>
                        </a:rPr>
                        <a:t>Funnel as awareness, interest, consideration, intent, evaluation and purchase</a:t>
                      </a:r>
                    </a:p>
                    <a:p>
                      <a:pPr algn="l"/>
                      <a:r>
                        <a:rPr sz="1008">
                          <a:solidFill>
                            <a:srgbClr val="46586D"/>
                          </a:solidFill>
                          <a:latin typeface="微软雅黑"/>
                          <a:ea typeface="微软雅黑"/>
                          <a:cs typeface="微软雅黑"/>
                        </a:rPr>
                        <a:t>漏斗为认知、兴趣、考虑、意向、评估与购买</a:t>
                      </a:r>
                    </a:p>
                  </a:txBody>
                  <a:tcPr marL="95250" marR="95250" marT="28575" marB="28575" anchor="ctr">
                    <a:solidFill>
                      <a:srgbClr val="FFFFFF"/>
                    </a:solidFill>
                  </a:tcPr>
                </a:tc>
                <a:tc>
                  <a:txBody>
                    <a:bodyPr wrap="square"/>
                    <a:lstStyle/>
                    <a:p>
                      <a:pPr algn="l"/>
                      <a:r>
                        <a:rPr sz="1136" b="0">
                          <a:solidFill>
                            <a:srgbClr val="12202E"/>
                          </a:solidFill>
                          <a:latin typeface="Arial"/>
                          <a:ea typeface="Arial"/>
                          <a:cs typeface="Arial"/>
                        </a:rPr>
                        <a:t>Mapping the seven supply steps</a:t>
                      </a:r>
                    </a:p>
                    <a:p>
                      <a:pPr algn="l"/>
                      <a:r>
                        <a:rPr sz="1008">
                          <a:solidFill>
                            <a:srgbClr val="46586D"/>
                          </a:solidFill>
                          <a:latin typeface="微软雅黑"/>
                          <a:ea typeface="微软雅黑"/>
                          <a:cs typeface="微软雅黑"/>
                        </a:rPr>
                        <a:t>用于映射七个供货环节</a:t>
                      </a:r>
                    </a:p>
                  </a:txBody>
                  <a:tcPr marL="95250" marR="95250" marT="28575" marB="28575" anchor="ctr">
                    <a:solidFill>
                      <a:srgbClr val="FFFFFF"/>
                    </a:solidFill>
                  </a:tcPr>
                </a:tc>
                <a:tc>
                  <a:txBody>
                    <a:bodyPr/>
                    <a:lstStyle/>
                    <a:p/>
                  </a:txBody>
                  <a:tcPr/>
                </a:tc>
              </a:tr>
              <a:tr h="604266">
                <a:tc>
                  <a:txBody>
                    <a:bodyPr wrap="square"/>
                    <a:lstStyle/>
                    <a:p>
                      <a:pPr algn="l"/>
                      <a:r>
                        <a:rPr sz="1136" b="1">
                          <a:solidFill>
                            <a:srgbClr val="0E2A47"/>
                          </a:solidFill>
                          <a:latin typeface="Arial"/>
                          <a:ea typeface="Arial"/>
                          <a:cs typeface="Arial"/>
                        </a:rPr>
                        <a:t>SRC-002</a:t>
                      </a:r>
                    </a:p>
                    <a:p>
                      <a:pPr algn="l"/>
                      <a:r>
                        <a:rPr sz="1008">
                          <a:solidFill>
                            <a:srgbClr val="46586D"/>
                          </a:solidFill>
                          <a:latin typeface="微软雅黑"/>
                          <a:ea typeface="微软雅黑"/>
                          <a:cs typeface="微软雅黑"/>
                        </a:rPr>
                        <a:t>§2.3</a:t>
                      </a:r>
                    </a:p>
                  </a:txBody>
                  <a:tcPr marL="95250" marR="95250" marT="28575" marB="28575" anchor="ctr">
                    <a:solidFill>
                      <a:srgbClr val="F5F8FC"/>
                    </a:solidFill>
                  </a:tcPr>
                </a:tc>
                <a:tc>
                  <a:txBody>
                    <a:bodyPr wrap="square"/>
                    <a:lstStyle/>
                    <a:p>
                      <a:pPr algn="l"/>
                      <a:r>
                        <a:rPr sz="1136" b="0">
                          <a:solidFill>
                            <a:srgbClr val="12202E"/>
                          </a:solidFill>
                          <a:latin typeface="Arial"/>
                          <a:ea typeface="Arial"/>
                          <a:cs typeface="Arial"/>
                        </a:rPr>
                        <a:t>Platform commission up to 150,000 RMB a year by category, plus advertising revenue</a:t>
                      </a:r>
                    </a:p>
                    <a:p>
                      <a:pPr algn="l"/>
                      <a:r>
                        <a:rPr sz="1008">
                          <a:solidFill>
                            <a:srgbClr val="46586D"/>
                          </a:solidFill>
                          <a:latin typeface="微软雅黑"/>
                          <a:ea typeface="微软雅黑"/>
                          <a:cs typeface="微软雅黑"/>
                        </a:rPr>
                        <a:t>平台佣金最高可达每年 15 万元人民币，因品类而异，此外还有广告收入</a:t>
                      </a:r>
                    </a:p>
                  </a:txBody>
                  <a:tcPr marL="95250" marR="95250" marT="28575" marB="28575" anchor="ctr">
                    <a:solidFill>
                      <a:srgbClr val="F5F8FC"/>
                    </a:solidFill>
                  </a:tcPr>
                </a:tc>
                <a:tc>
                  <a:txBody>
                    <a:bodyPr wrap="square"/>
                    <a:lstStyle/>
                    <a:p>
                      <a:pPr algn="l"/>
                      <a:r>
                        <a:rPr sz="1136" b="0">
                          <a:solidFill>
                            <a:srgbClr val="12202E"/>
                          </a:solidFill>
                          <a:latin typeface="Arial"/>
                          <a:ea typeface="Arial"/>
                          <a:cs typeface="Arial"/>
                        </a:rPr>
                        <a:t>The annual fee that must be allocated</a:t>
                      </a:r>
                    </a:p>
                    <a:p>
                      <a:pPr algn="l"/>
                      <a:r>
                        <a:rPr sz="1008">
                          <a:solidFill>
                            <a:srgbClr val="46586D"/>
                          </a:solidFill>
                          <a:latin typeface="微软雅黑"/>
                          <a:ea typeface="微软雅黑"/>
                          <a:cs typeface="微软雅黑"/>
                        </a:rPr>
                        <a:t>必须分摊的年度费用</a:t>
                      </a:r>
                    </a:p>
                  </a:txBody>
                  <a:tcPr marL="95250" marR="95250" marT="28575" marB="28575" anchor="ctr">
                    <a:solidFill>
                      <a:srgbClr val="F5F8FC"/>
                    </a:solidFill>
                  </a:tcPr>
                </a:tc>
                <a:tc>
                  <a:txBody>
                    <a:bodyPr/>
                    <a:lstStyle/>
                    <a:p/>
                  </a:txBody>
                  <a:tcPr/>
                </a:tc>
              </a:tr>
              <a:tr h="604266">
                <a:tc>
                  <a:txBody>
                    <a:bodyPr wrap="square"/>
                    <a:lstStyle/>
                    <a:p>
                      <a:pPr algn="l"/>
                      <a:r>
                        <a:rPr sz="1136" b="1">
                          <a:solidFill>
                            <a:srgbClr val="0E2A47"/>
                          </a:solidFill>
                          <a:latin typeface="Arial"/>
                          <a:ea typeface="Arial"/>
                          <a:cs typeface="Arial"/>
                        </a:rPr>
                        <a:t>SRC-003</a:t>
                      </a:r>
                    </a:p>
                    <a:p>
                      <a:pPr algn="l"/>
                      <a:r>
                        <a:rPr sz="1008">
                          <a:solidFill>
                            <a:srgbClr val="46586D"/>
                          </a:solidFill>
                          <a:latin typeface="微软雅黑"/>
                          <a:ea typeface="微软雅黑"/>
                          <a:cs typeface="微软雅黑"/>
                        </a:rPr>
                        <a:t>§3.6</a:t>
                      </a:r>
                    </a:p>
                  </a:txBody>
                  <a:tcPr marL="95250" marR="95250" marT="28575" marB="28575" anchor="ctr">
                    <a:solidFill>
                      <a:srgbClr val="FFFFFF"/>
                    </a:solidFill>
                  </a:tcPr>
                </a:tc>
                <a:tc>
                  <a:txBody>
                    <a:bodyPr wrap="square"/>
                    <a:lstStyle/>
                    <a:p>
                      <a:pPr algn="l"/>
                      <a:r>
                        <a:rPr sz="1136" b="0">
                          <a:solidFill>
                            <a:srgbClr val="12202E"/>
                          </a:solidFill>
                          <a:latin typeface="Arial"/>
                          <a:ea typeface="Arial"/>
                          <a:cs typeface="Arial"/>
                        </a:rPr>
                        <a:t>Pricing within marketing strategy; terms as part of the price</a:t>
                      </a:r>
                    </a:p>
                    <a:p>
                      <a:pPr algn="l"/>
                      <a:r>
                        <a:rPr sz="1008">
                          <a:solidFill>
                            <a:srgbClr val="46586D"/>
                          </a:solidFill>
                          <a:latin typeface="微软雅黑"/>
                          <a:ea typeface="微软雅黑"/>
                          <a:cs typeface="微软雅黑"/>
                        </a:rPr>
                        <a:t>定价属于营销战略；条款是价格的一部分</a:t>
                      </a:r>
                    </a:p>
                  </a:txBody>
                  <a:tcPr marL="95250" marR="95250" marT="28575" marB="28575" anchor="ctr">
                    <a:solidFill>
                      <a:srgbClr val="FFFFFF"/>
                    </a:solidFill>
                  </a:tcPr>
                </a:tc>
                <a:tc>
                  <a:txBody>
                    <a:bodyPr wrap="square"/>
                    <a:lstStyle/>
                    <a:p>
                      <a:pPr algn="l"/>
                      <a:r>
                        <a:rPr sz="1136" b="0">
                          <a:solidFill>
                            <a:srgbClr val="12202E"/>
                          </a:solidFill>
                          <a:latin typeface="Arial"/>
                          <a:ea typeface="Arial"/>
                          <a:cs typeface="Arial"/>
                        </a:rPr>
                        <a:t>Why payment terms are priced</a:t>
                      </a:r>
                    </a:p>
                    <a:p>
                      <a:pPr algn="l"/>
                      <a:r>
                        <a:rPr sz="1008">
                          <a:solidFill>
                            <a:srgbClr val="46586D"/>
                          </a:solidFill>
                          <a:latin typeface="微软雅黑"/>
                          <a:ea typeface="微软雅黑"/>
                          <a:cs typeface="微软雅黑"/>
                        </a:rPr>
                        <a:t>说明付款条件为何要计价</a:t>
                      </a:r>
                    </a:p>
                  </a:txBody>
                  <a:tcPr marL="95250" marR="95250" marT="28575" marB="28575" anchor="ctr">
                    <a:solidFill>
                      <a:srgbClr val="FFFFFF"/>
                    </a:solidFill>
                  </a:tcPr>
                </a:tc>
                <a:tc>
                  <a:txBody>
                    <a:bodyPr/>
                    <a:lstStyle/>
                    <a:p/>
                  </a:txBody>
                  <a:tcPr/>
                </a:tc>
              </a:tr>
              <a:tr h="604266">
                <a:tc>
                  <a:txBody>
                    <a:bodyPr wrap="square"/>
                    <a:lstStyle/>
                    <a:p>
                      <a:pPr algn="l"/>
                      <a:r>
                        <a:rPr sz="1136" b="1">
                          <a:solidFill>
                            <a:srgbClr val="0E2A47"/>
                          </a:solidFill>
                          <a:latin typeface="Arial"/>
                          <a:ea typeface="Arial"/>
                          <a:cs typeface="Arial"/>
                        </a:rPr>
                        <a:t>Course case</a:t>
                      </a:r>
                    </a:p>
                    <a:p>
                      <a:pPr algn="l"/>
                      <a:r>
                        <a:rPr sz="1008">
                          <a:solidFill>
                            <a:srgbClr val="46586D"/>
                          </a:solidFill>
                          <a:latin typeface="微软雅黑"/>
                          <a:ea typeface="微软雅黑"/>
                          <a:cs typeface="微软雅黑"/>
                        </a:rPr>
                        <a:t>Teaching case</a:t>
                      </a:r>
                    </a:p>
                  </a:txBody>
                  <a:tcPr marL="95250" marR="95250" marT="28575" marB="28575" anchor="ctr">
                    <a:solidFill>
                      <a:srgbClr val="F5F8FC"/>
                    </a:solidFill>
                  </a:tcPr>
                </a:tc>
                <a:tc>
                  <a:txBody>
                    <a:bodyPr wrap="square"/>
                    <a:lstStyle/>
                    <a:p>
                      <a:pPr algn="l"/>
                      <a:r>
                        <a:rPr sz="1136" b="0">
                          <a:solidFill>
                            <a:srgbClr val="12202E"/>
                          </a:solidFill>
                          <a:latin typeface="Arial"/>
                          <a:ea typeface="Arial"/>
                          <a:cs typeface="Arial"/>
                        </a:rPr>
                        <a:t>Zhongshan factory, German hotel buyer and all figures fictional; costs simulated</a:t>
                      </a:r>
                    </a:p>
                    <a:p>
                      <a:pPr algn="l"/>
                      <a:r>
                        <a:rPr sz="1008">
                          <a:solidFill>
                            <a:srgbClr val="46586D"/>
                          </a:solidFill>
                          <a:latin typeface="微软雅黑"/>
                          <a:ea typeface="微软雅黑"/>
                          <a:cs typeface="微软雅黑"/>
                        </a:rPr>
                        <a:t>中山工厂、德国酒店买家与全部数字均为虚构；成本为模拟</a:t>
                      </a:r>
                    </a:p>
                  </a:txBody>
                  <a:tcPr marL="95250" marR="95250" marT="28575" marB="28575" anchor="ctr">
                    <a:solidFill>
                      <a:srgbClr val="F5F8FC"/>
                    </a:solidFill>
                  </a:tcPr>
                </a:tc>
                <a:tc>
                  <a:txBody>
                    <a:bodyPr wrap="square"/>
                    <a:lstStyle/>
                    <a:p>
                      <a:pPr algn="l"/>
                      <a:r>
                        <a:rPr sz="1136" b="0">
                          <a:solidFill>
                            <a:srgbClr val="12202E"/>
                          </a:solidFill>
                          <a:latin typeface="Arial"/>
                          <a:ea typeface="Arial"/>
                          <a:cs typeface="Arial"/>
                        </a:rPr>
                        <a:t>Arithmetic practice only</a:t>
                      </a:r>
                    </a:p>
                    <a:p>
                      <a:pPr algn="l"/>
                      <a:r>
                        <a:rPr sz="1008">
                          <a:solidFill>
                            <a:srgbClr val="46586D"/>
                          </a:solidFill>
                          <a:latin typeface="微软雅黑"/>
                          <a:ea typeface="微软雅黑"/>
                          <a:cs typeface="微软雅黑"/>
                        </a:rPr>
                        <a:t>仅用于算术练习</a:t>
                      </a:r>
                    </a:p>
                  </a:txBody>
                  <a:tcPr marL="95250" marR="95250" marT="28575" marB="28575" anchor="ctr">
                    <a:solidFill>
                      <a:srgbClr val="F5F8FC"/>
                    </a:solidFill>
                  </a:tcPr>
                </a:tc>
                <a:tc>
                  <a:txBody>
                    <a:bodyPr/>
                    <a:lstStyle/>
                    <a:p/>
                  </a:txBody>
                  <a:tcPr/>
                </a:tc>
              </a:tr>
            </a:tbl>
          </a:graphicData>
        </a:graphic>
      </p:graphicFrame>
      <p:graphicFrame>
        <p:nvGraphicFramePr>
          <p:cNvPr id="10" name="Table 9"/>
          <p:cNvGraphicFramePr>
            <a:graphicFrameLocks noGrp="1"/>
          </p:cNvGraphicFramePr>
          <p:nvPr/>
        </p:nvGraphicFramePr>
        <p:xfrm>
          <a:off x="762000" y="4210050"/>
          <a:ext cx="10668000" cy="1905762"/>
        </p:xfrm>
        <a:graphic>
          <a:graphicData uri="http://schemas.openxmlformats.org/drawingml/2006/table">
            <a:tbl>
              <a:tblPr>
                <a:tableStyleId>{5C22544A-7EE6-4342-B048-85BDC9FD1C3A}</a:tableStyleId>
              </a:tblPr>
              <a:tblGrid>
                <a:gridCol w="2667000"/>
                <a:gridCol w="3238500"/>
                <a:gridCol w="4762500"/>
              </a:tblGrid>
              <a:tr h="371856">
                <a:tc>
                  <a:txBody>
                    <a:bodyPr wrap="square"/>
                    <a:lstStyle/>
                    <a:p>
                      <a:r>
                        <a:rPr sz="1102" b="1">
                          <a:solidFill>
                            <a:srgbClr val="FFFFFF"/>
                          </a:solidFill>
                          <a:latin typeface="Arial"/>
                          <a:ea typeface="Arial"/>
                          <a:cs typeface="Arial"/>
                        </a:rPr>
                        <a:t>Number 数字</a:t>
                      </a:r>
                    </a:p>
                    <a:p>
                      <a:r>
                        <a:rPr sz="940">
                          <a:solidFill>
                            <a:srgbClr val="9DB6D6"/>
                          </a:solidFill>
                          <a:latin typeface="微软雅黑"/>
                          <a:ea typeface="微软雅黑"/>
                          <a:cs typeface="微软雅黑"/>
                        </a:rPr>
                        <a:t>数字</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Status 性质</a:t>
                      </a:r>
                    </a:p>
                    <a:p>
                      <a:r>
                        <a:rPr sz="940">
                          <a:solidFill>
                            <a:srgbClr val="9DB6D6"/>
                          </a:solidFill>
                          <a:latin typeface="微软雅黑"/>
                          <a:ea typeface="微软雅黑"/>
                          <a:cs typeface="微软雅黑"/>
                        </a:rPr>
                        <a:t>性质</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Warning 提醒</a:t>
                      </a:r>
                    </a:p>
                    <a:p>
                      <a:r>
                        <a:rPr sz="940">
                          <a:solidFill>
                            <a:srgbClr val="9DB6D6"/>
                          </a:solidFill>
                          <a:latin typeface="微软雅黑"/>
                          <a:ea typeface="微软雅黑"/>
                          <a:cs typeface="微软雅黑"/>
                        </a:rPr>
                        <a:t>提醒</a:t>
                      </a:r>
                    </a:p>
                  </a:txBody>
                  <a:tcPr marL="95250" marR="95250" marT="38100" marB="38100" anchor="ctr">
                    <a:solidFill>
                      <a:srgbClr val="0E2A47"/>
                    </a:solidFill>
                  </a:tcPr>
                </a:tc>
              </a:tr>
              <a:tr h="511302">
                <a:tc>
                  <a:txBody>
                    <a:bodyPr wrap="square"/>
                    <a:lstStyle/>
                    <a:p>
                      <a:pPr algn="l"/>
                      <a:r>
                        <a:rPr sz="1160" b="1">
                          <a:solidFill>
                            <a:srgbClr val="0E2A47"/>
                          </a:solidFill>
                          <a:latin typeface="Arial"/>
                          <a:ea typeface="Arial"/>
                          <a:cs typeface="Arial"/>
                        </a:rPr>
                        <a:t>20,000 sets, 90 days</a:t>
                      </a:r>
                    </a:p>
                    <a:p>
                      <a:pPr algn="l"/>
                      <a:r>
                        <a:rPr sz="1031">
                          <a:solidFill>
                            <a:srgbClr val="46586D"/>
                          </a:solidFill>
                          <a:latin typeface="微软雅黑"/>
                          <a:ea typeface="微软雅黑"/>
                          <a:cs typeface="微软雅黑"/>
                        </a:rPr>
                        <a:t>2 万套、90 天账期</a:t>
                      </a:r>
                    </a:p>
                  </a:txBody>
                  <a:tcPr marL="95250" marR="95250" marT="28575" marB="28575" anchor="ctr">
                    <a:solidFill>
                      <a:srgbClr val="FFFFFF"/>
                    </a:solidFill>
                  </a:tcPr>
                </a:tc>
                <a:tc>
                  <a:txBody>
                    <a:bodyPr wrap="square"/>
                    <a:lstStyle/>
                    <a:p>
                      <a:pPr algn="l"/>
                      <a:r>
                        <a:rPr sz="1160" b="0">
                          <a:solidFill>
                            <a:srgbClr val="12202E"/>
                          </a:solidFill>
                          <a:latin typeface="Arial"/>
                          <a:ea typeface="Arial"/>
                          <a:cs typeface="Arial"/>
                        </a:rPr>
                        <a:t>Teaching case, invented for this lesson</a:t>
                      </a:r>
                    </a:p>
                    <a:p>
                      <a:pPr algn="l"/>
                      <a:r>
                        <a:rPr sz="1031">
                          <a:solidFill>
                            <a:srgbClr val="46586D"/>
                          </a:solidFill>
                          <a:latin typeface="微软雅黑"/>
                          <a:ea typeface="微软雅黑"/>
                          <a:cs typeface="微软雅黑"/>
                        </a:rPr>
                        <a:t>为本课虚构的教学案例</a:t>
                      </a:r>
                    </a:p>
                  </a:txBody>
                  <a:tcPr marL="95250" marR="95250" marT="28575" marB="28575" anchor="ctr">
                    <a:solidFill>
                      <a:srgbClr val="FFFFFF"/>
                    </a:solidFill>
                  </a:tcPr>
                </a:tc>
                <a:tc>
                  <a:txBody>
                    <a:bodyPr wrap="square"/>
                    <a:lstStyle/>
                    <a:p>
                      <a:pPr algn="l"/>
                      <a:r>
                        <a:rPr sz="1160" b="0">
                          <a:solidFill>
                            <a:srgbClr val="12202E"/>
                          </a:solidFill>
                          <a:latin typeface="Arial"/>
                          <a:ea typeface="Arial"/>
                          <a:cs typeface="Arial"/>
                        </a:rPr>
                        <a:t>Not a real order</a:t>
                      </a:r>
                    </a:p>
                    <a:p>
                      <a:pPr algn="l"/>
                      <a:r>
                        <a:rPr sz="1031">
                          <a:solidFill>
                            <a:srgbClr val="46586D"/>
                          </a:solidFill>
                          <a:latin typeface="微软雅黑"/>
                          <a:ea typeface="微软雅黑"/>
                          <a:cs typeface="微软雅黑"/>
                        </a:rPr>
                        <a:t>不是真实订单</a:t>
                      </a:r>
                    </a:p>
                  </a:txBody>
                  <a:tcPr marL="95250" marR="95250" marT="28575" marB="28575" anchor="ctr">
                    <a:solidFill>
                      <a:srgbClr val="FFFFFF"/>
                    </a:solidFill>
                  </a:tcPr>
                </a:tc>
              </a:tr>
              <a:tr h="511302">
                <a:tc>
                  <a:txBody>
                    <a:bodyPr wrap="square"/>
                    <a:lstStyle/>
                    <a:p>
                      <a:pPr algn="l"/>
                      <a:r>
                        <a:rPr sz="1160" b="1">
                          <a:solidFill>
                            <a:srgbClr val="0E2A47"/>
                          </a:solidFill>
                          <a:latin typeface="Arial"/>
                          <a:ea typeface="Arial"/>
                          <a:cs typeface="Arial"/>
                        </a:rPr>
                        <a:t>Costs 12.00, 0.40, 1.60, 1.00, 0.30</a:t>
                      </a:r>
                    </a:p>
                    <a:p>
                      <a:pPr algn="l"/>
                      <a:r>
                        <a:rPr sz="1031">
                          <a:solidFill>
                            <a:srgbClr val="46586D"/>
                          </a:solidFill>
                          <a:latin typeface="微软雅黑"/>
                          <a:ea typeface="微软雅黑"/>
                          <a:cs typeface="微软雅黑"/>
                        </a:rPr>
                        <a:t>五项单位成本</a:t>
                      </a:r>
                    </a:p>
                  </a:txBody>
                  <a:tcPr marL="95250" marR="95250" marT="28575" marB="28575" anchor="ctr">
                    <a:solidFill>
                      <a:srgbClr val="F5F8FC"/>
                    </a:solidFill>
                  </a:tcPr>
                </a:tc>
                <a:tc>
                  <a:txBody>
                    <a:bodyPr wrap="square"/>
                    <a:lstStyle/>
                    <a:p>
                      <a:pPr algn="l"/>
                      <a:r>
                        <a:rPr sz="1160" b="0">
                          <a:solidFill>
                            <a:srgbClr val="12202E"/>
                          </a:solidFill>
                          <a:latin typeface="Arial"/>
                          <a:ea typeface="Arial"/>
                          <a:cs typeface="Arial"/>
                        </a:rPr>
                        <a:t>Simulated inputs stated as simulated</a:t>
                      </a:r>
                    </a:p>
                    <a:p>
                      <a:pPr algn="l"/>
                      <a:r>
                        <a:rPr sz="1031">
                          <a:solidFill>
                            <a:srgbClr val="46586D"/>
                          </a:solidFill>
                          <a:latin typeface="微软雅黑"/>
                          <a:ea typeface="微软雅黑"/>
                          <a:cs typeface="微软雅黑"/>
                        </a:rPr>
                        <a:t>已标明为模拟输入</a:t>
                      </a:r>
                    </a:p>
                  </a:txBody>
                  <a:tcPr marL="95250" marR="95250" marT="28575" marB="28575" anchor="ctr">
                    <a:solidFill>
                      <a:srgbClr val="F5F8FC"/>
                    </a:solidFill>
                  </a:tcPr>
                </a:tc>
                <a:tc>
                  <a:txBody>
                    <a:bodyPr wrap="square"/>
                    <a:lstStyle/>
                    <a:p>
                      <a:pPr algn="l"/>
                      <a:r>
                        <a:rPr sz="1160" b="0">
                          <a:solidFill>
                            <a:srgbClr val="12202E"/>
                          </a:solidFill>
                          <a:latin typeface="Arial"/>
                          <a:ea typeface="Arial"/>
                          <a:cs typeface="Arial"/>
                        </a:rPr>
                        <a:t>Never quote as a price list</a:t>
                      </a:r>
                    </a:p>
                    <a:p>
                      <a:pPr algn="l"/>
                      <a:r>
                        <a:rPr sz="1031">
                          <a:solidFill>
                            <a:srgbClr val="46586D"/>
                          </a:solidFill>
                          <a:latin typeface="微软雅黑"/>
                          <a:ea typeface="微软雅黑"/>
                          <a:cs typeface="微软雅黑"/>
                        </a:rPr>
                        <a:t>不可当价目表引用</a:t>
                      </a:r>
                    </a:p>
                  </a:txBody>
                  <a:tcPr marL="95250" marR="95250" marT="28575" marB="28575" anchor="ctr">
                    <a:solidFill>
                      <a:srgbClr val="F5F8FC"/>
                    </a:solidFill>
                  </a:tcPr>
                </a:tc>
              </a:tr>
              <a:tr h="511302">
                <a:tc>
                  <a:txBody>
                    <a:bodyPr wrap="square"/>
                    <a:lstStyle/>
                    <a:p>
                      <a:pPr algn="l"/>
                      <a:r>
                        <a:rPr sz="1160" b="1">
                          <a:solidFill>
                            <a:srgbClr val="0E2A47"/>
                          </a:solidFill>
                          <a:latin typeface="Arial"/>
                          <a:ea typeface="Arial"/>
                          <a:cs typeface="Arial"/>
                        </a:rPr>
                        <a:t>21,000 dollars a year</a:t>
                      </a:r>
                    </a:p>
                    <a:p>
                      <a:pPr algn="l"/>
                      <a:r>
                        <a:rPr sz="1031">
                          <a:solidFill>
                            <a:srgbClr val="46586D"/>
                          </a:solidFill>
                          <a:latin typeface="微软雅黑"/>
                          <a:ea typeface="微软雅黑"/>
                          <a:cs typeface="微软雅黑"/>
                        </a:rPr>
                        <a:t>每年 21,000 美元</a:t>
                      </a:r>
                    </a:p>
                  </a:txBody>
                  <a:tcPr marL="95250" marR="95250" marT="28575" marB="28575" anchor="ctr">
                    <a:solidFill>
                      <a:srgbClr val="FFFFFF"/>
                    </a:solidFill>
                  </a:tcPr>
                </a:tc>
                <a:tc>
                  <a:txBody>
                    <a:bodyPr wrap="square"/>
                    <a:lstStyle/>
                    <a:p>
                      <a:pPr algn="l"/>
                      <a:r>
                        <a:rPr sz="1160" b="0">
                          <a:solidFill>
                            <a:srgbClr val="12202E"/>
                          </a:solidFill>
                          <a:latin typeface="Arial"/>
                          <a:ea typeface="Arial"/>
                          <a:cs typeface="Arial"/>
                        </a:rPr>
                        <a:t>150,000 RMB converted at about 7.1</a:t>
                      </a:r>
                    </a:p>
                    <a:p>
                      <a:pPr algn="l"/>
                      <a:r>
                        <a:rPr sz="1031">
                          <a:solidFill>
                            <a:srgbClr val="46586D"/>
                          </a:solidFill>
                          <a:latin typeface="微软雅黑"/>
                          <a:ea typeface="微软雅黑"/>
                          <a:cs typeface="微软雅黑"/>
                        </a:rPr>
                        <a:t>15 万元人民币按约 7.1 折算</a:t>
                      </a:r>
                    </a:p>
                  </a:txBody>
                  <a:tcPr marL="95250" marR="95250" marT="28575" marB="28575" anchor="ctr">
                    <a:solidFill>
                      <a:srgbClr val="FFFFFF"/>
                    </a:solidFill>
                  </a:tcPr>
                </a:tc>
                <a:tc>
                  <a:txBody>
                    <a:bodyPr wrap="square"/>
                    <a:lstStyle/>
                    <a:p>
                      <a:pPr algn="l"/>
                      <a:r>
                        <a:rPr sz="1160" b="0">
                          <a:solidFill>
                            <a:srgbClr val="12202E"/>
                          </a:solidFill>
                          <a:latin typeface="Arial"/>
                          <a:ea typeface="Arial"/>
                          <a:cs typeface="Arial"/>
                        </a:rPr>
                        <a:t>State the rate when quoting</a:t>
                      </a:r>
                    </a:p>
                    <a:p>
                      <a:pPr algn="l"/>
                      <a:r>
                        <a:rPr sz="1031">
                          <a:solidFill>
                            <a:srgbClr val="46586D"/>
                          </a:solidFill>
                          <a:latin typeface="微软雅黑"/>
                          <a:ea typeface="微软雅黑"/>
                          <a:cs typeface="微软雅黑"/>
                        </a:rPr>
                        <a:t>引用时写明汇率</a:t>
                      </a:r>
                    </a:p>
                  </a:txBody>
                  <a:tcPr marL="95250" marR="95250" marT="28575" marB="28575" anchor="ctr">
                    <a:solidFill>
                      <a:srgbClr val="FFFFFF"/>
                    </a:solidFill>
                  </a:tcPr>
                </a:tc>
              </a:tr>
            </a:tbl>
          </a:graphicData>
        </a:graphic>
      </p:graphicFrame>
      <p:sp>
        <p:nvSpPr>
          <p:cNvPr id="11" name="Rectangle 10"/>
          <p:cNvSpPr/>
          <p:nvPr/>
        </p:nvSpPr>
        <p:spPr>
          <a:xfrm>
            <a:off x="762000" y="6115050"/>
            <a:ext cx="38100" cy="438150"/>
          </a:xfrm>
          <a:prstGeom prst="rect">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800100" y="6115050"/>
            <a:ext cx="10629900" cy="438150"/>
          </a:xfrm>
          <a:prstGeom prst="rect">
            <a:avLst/>
          </a:prstGeom>
          <a:solidFill>
            <a:srgbClr val="E9F0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52500" y="6191250"/>
            <a:ext cx="10287000" cy="190500"/>
          </a:xfrm>
          <a:prstGeom prst="rect">
            <a:avLst/>
          </a:prstGeom>
          <a:noFill/>
        </p:spPr>
        <p:txBody>
          <a:bodyPr wrap="square" lIns="0" rIns="0" tIns="0" bIns="0" anchor="t">
            <a:spAutoFit/>
          </a:bodyPr>
          <a:lstStyle/>
          <a:p>
            <a:pPr algn="l">
              <a:lnSpc>
                <a:spcPct val="115000"/>
              </a:lnSpc>
            </a:pPr>
            <a:r>
              <a:rPr sz="1334" b="1" i="0">
                <a:solidFill>
                  <a:srgbClr val="0E2A47"/>
                </a:solidFill>
                <a:latin typeface="Arial"/>
                <a:ea typeface="Arial"/>
                <a:cs typeface="Arial"/>
              </a:rPr>
              <a:t>Teaching simulations and illustration figures must be labelled as such every time they are quoted.</a:t>
            </a:r>
          </a:p>
        </p:txBody>
      </p:sp>
      <p:sp>
        <p:nvSpPr>
          <p:cNvPr id="14" name="TextBox 13"/>
          <p:cNvSpPr txBox="1"/>
          <p:nvPr/>
        </p:nvSpPr>
        <p:spPr>
          <a:xfrm>
            <a:off x="952500" y="6419850"/>
            <a:ext cx="10287000" cy="171450"/>
          </a:xfrm>
          <a:prstGeom prst="rect">
            <a:avLst/>
          </a:prstGeom>
          <a:noFill/>
        </p:spPr>
        <p:txBody>
          <a:bodyPr wrap="square" lIns="0" rIns="0" tIns="0" bIns="0" anchor="t">
            <a:spAutoFit/>
          </a:bodyPr>
          <a:lstStyle/>
          <a:p>
            <a:pPr algn="l">
              <a:lnSpc>
                <a:spcPct val="115000"/>
              </a:lnSpc>
            </a:pPr>
            <a:r>
              <a:rPr sz="1200" b="0" i="0">
                <a:solidFill>
                  <a:srgbClr val="46586D"/>
                </a:solidFill>
                <a:latin typeface="微软雅黑"/>
                <a:ea typeface="微软雅黑"/>
                <a:cs typeface="微软雅黑"/>
              </a:rPr>
              <a:t>教学模拟与示意数字每次被引用时必须写明性质。</a:t>
            </a:r>
          </a:p>
        </p:txBody>
      </p:sp>
      <p:sp>
        <p:nvSpPr>
          <p:cNvPr id="15" name="TextBox 14"/>
          <p:cNvSpPr txBox="1"/>
          <p:nvPr/>
        </p:nvSpPr>
        <p:spPr>
          <a:xfrm>
            <a:off x="762000" y="6572250"/>
            <a:ext cx="7620000" cy="152400"/>
          </a:xfrm>
          <a:prstGeom prst="rect">
            <a:avLst/>
          </a:prstGeom>
          <a:noFill/>
        </p:spPr>
        <p:txBody>
          <a:bodyPr wrap="square" lIns="0" rIns="0" tIns="0" bIns="0" anchor="t">
            <a:spAutoFit/>
          </a:bodyPr>
          <a:lstStyle/>
          <a:p>
            <a:pPr algn="l">
              <a:lnSpc>
                <a:spcPct val="100000"/>
              </a:lnSpc>
            </a:pPr>
            <a:r>
              <a:rPr sz="1102" b="0" i="0">
                <a:solidFill>
                  <a:srgbClr val="8695A8"/>
                </a:solidFill>
                <a:latin typeface="Arial"/>
                <a:ea typeface="Arial"/>
                <a:cs typeface="Arial"/>
              </a:rPr>
              <a:t>Cross-border Ecommerce  ·  Lesson 17  ·  跨境电商概论</a:t>
            </a:r>
          </a:p>
        </p:txBody>
      </p:sp>
      <p:sp>
        <p:nvSpPr>
          <p:cNvPr id="16" name="TextBox 15"/>
          <p:cNvSpPr txBox="1"/>
          <p:nvPr/>
        </p:nvSpPr>
        <p:spPr>
          <a:xfrm>
            <a:off x="9525000" y="6572250"/>
            <a:ext cx="1905000" cy="152400"/>
          </a:xfrm>
          <a:prstGeom prst="rect">
            <a:avLst/>
          </a:prstGeom>
          <a:noFill/>
        </p:spPr>
        <p:txBody>
          <a:bodyPr wrap="square" lIns="0" rIns="0" tIns="0" bIns="0" anchor="t">
            <a:spAutoFit/>
          </a:bodyPr>
          <a:lstStyle/>
          <a:p>
            <a:pPr algn="r">
              <a:lnSpc>
                <a:spcPct val="100000"/>
              </a:lnSpc>
            </a:pPr>
            <a:r>
              <a:rPr sz="1102" b="1" i="0">
                <a:solidFill>
                  <a:srgbClr val="3D7BD9"/>
                </a:solidFill>
                <a:latin typeface="Arial"/>
                <a:ea typeface="Arial"/>
                <a:cs typeface="Arial"/>
              </a:rPr>
              <a:t>27 / 28</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0E2A47"/>
        </a:solidFill>
        <a:effectLst/>
      </p:bgPr>
    </p:bg>
    <p:spTree>
      <p:nvGrpSpPr>
        <p:cNvPr id="1" name=""/>
        <p:cNvGrpSpPr/>
        <p:nvPr/>
      </p:nvGrpSpPr>
      <p:grpSpPr/>
      <p:sp>
        <p:nvSpPr>
          <p:cNvPr id="2" name="Oval 1"/>
          <p:cNvSpPr/>
          <p:nvPr/>
        </p:nvSpPr>
        <p:spPr>
          <a:xfrm>
            <a:off x="8572500" y="-1333500"/>
            <a:ext cx="4953000" cy="4953000"/>
          </a:xfrm>
          <a:prstGeom prst="ellipse">
            <a:avLst/>
          </a:prstGeom>
          <a:noFill/>
          <a:ln w="19050">
            <a:solidFill>
              <a:srgbClr val="1B3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9620250" y="-285750"/>
            <a:ext cx="2857500" cy="2857500"/>
          </a:xfrm>
          <a:prstGeom prst="ellipse">
            <a:avLst/>
          </a:prstGeom>
          <a:noFill/>
          <a:ln w="15240">
            <a:solidFill>
              <a:srgbClr val="24507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1143000" y="4762500"/>
            <a:ext cx="3810000" cy="3810000"/>
          </a:xfrm>
          <a:prstGeom prst="ellipse">
            <a:avLst/>
          </a:prstGeom>
          <a:noFill/>
          <a:ln w="19050">
            <a:solidFill>
              <a:srgbClr val="16375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62000" y="990599"/>
            <a:ext cx="438150" cy="28575"/>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62000" y="1143000"/>
            <a:ext cx="8572500" cy="190500"/>
          </a:xfrm>
          <a:prstGeom prst="rect">
            <a:avLst/>
          </a:prstGeom>
          <a:noFill/>
        </p:spPr>
        <p:txBody>
          <a:bodyPr wrap="square" lIns="0" rIns="0" tIns="0" bIns="0" anchor="t">
            <a:spAutoFit/>
          </a:bodyPr>
          <a:lstStyle/>
          <a:p>
            <a:pPr algn="l">
              <a:lnSpc>
                <a:spcPct val="100000"/>
              </a:lnSpc>
            </a:pPr>
            <a:r>
              <a:rPr sz="1276" b="1" i="0">
                <a:solidFill>
                  <a:srgbClr val="C8A44D"/>
                </a:solidFill>
                <a:latin typeface="Arial"/>
                <a:ea typeface="Arial"/>
                <a:cs typeface="Arial"/>
              </a:rPr>
              <a:t>LESSON 17  ·  A B2B INQUIRY</a:t>
            </a:r>
          </a:p>
        </p:txBody>
      </p:sp>
      <p:sp>
        <p:nvSpPr>
          <p:cNvPr id="7" name="TextBox 6"/>
          <p:cNvSpPr txBox="1"/>
          <p:nvPr/>
        </p:nvSpPr>
        <p:spPr>
          <a:xfrm>
            <a:off x="762000" y="1524000"/>
            <a:ext cx="9525000" cy="914400"/>
          </a:xfrm>
          <a:prstGeom prst="rect">
            <a:avLst/>
          </a:prstGeom>
          <a:noFill/>
        </p:spPr>
        <p:txBody>
          <a:bodyPr wrap="square" lIns="0" rIns="0" tIns="0" bIns="0" anchor="t">
            <a:spAutoFit/>
          </a:bodyPr>
          <a:lstStyle/>
          <a:p>
            <a:pPr algn="l">
              <a:lnSpc>
                <a:spcPct val="108000"/>
              </a:lnSpc>
            </a:pPr>
            <a:r>
              <a:rPr sz="3000" b="1" i="0">
                <a:solidFill>
                  <a:srgbClr val="FFFFFF"/>
                </a:solidFill>
                <a:latin typeface="Georgia"/>
                <a:ea typeface="Georgia"/>
                <a:cs typeface="Georgia"/>
              </a:rPr>
              <a:t>Verify first, quote second,</a:t>
            </a:r>
          </a:p>
          <a:p>
            <a:pPr algn="l">
              <a:lnSpc>
                <a:spcPct val="108000"/>
              </a:lnSpc>
            </a:pPr>
            <a:r>
              <a:rPr sz="3000" b="1" i="0">
                <a:solidFill>
                  <a:srgbClr val="FFFFFF"/>
                </a:solidFill>
                <a:latin typeface="Georgia"/>
                <a:ea typeface="Georgia"/>
                <a:cs typeface="Georgia"/>
              </a:rPr>
              <a:t>then count the cash.</a:t>
            </a:r>
          </a:p>
        </p:txBody>
      </p:sp>
      <p:sp>
        <p:nvSpPr>
          <p:cNvPr id="8" name="TextBox 7"/>
          <p:cNvSpPr txBox="1"/>
          <p:nvPr/>
        </p:nvSpPr>
        <p:spPr>
          <a:xfrm>
            <a:off x="762000" y="2552700"/>
            <a:ext cx="8572500" cy="285750"/>
          </a:xfrm>
          <a:prstGeom prst="rect">
            <a:avLst/>
          </a:prstGeom>
          <a:noFill/>
        </p:spPr>
        <p:txBody>
          <a:bodyPr wrap="square" lIns="0" rIns="0" tIns="0" bIns="0" anchor="t">
            <a:spAutoFit/>
          </a:bodyPr>
          <a:lstStyle/>
          <a:p>
            <a:pPr algn="l">
              <a:lnSpc>
                <a:spcPct val="100000"/>
              </a:lnSpc>
            </a:pPr>
            <a:r>
              <a:rPr sz="1680" b="0" i="0">
                <a:solidFill>
                  <a:srgbClr val="A8C0E8"/>
                </a:solidFill>
                <a:latin typeface="微软雅黑"/>
                <a:ea typeface="微软雅黑"/>
                <a:cs typeface="微软雅黑"/>
              </a:rPr>
              <a:t>先核实，再报价，最后数现金。</a:t>
            </a:r>
          </a:p>
        </p:txBody>
      </p:sp>
      <p:sp>
        <p:nvSpPr>
          <p:cNvPr id="9" name="Rectangle 8"/>
          <p:cNvSpPr/>
          <p:nvPr/>
        </p:nvSpPr>
        <p:spPr>
          <a:xfrm>
            <a:off x="762000" y="3009900"/>
            <a:ext cx="10668000" cy="9525"/>
          </a:xfrm>
          <a:prstGeom prst="rect">
            <a:avLst/>
          </a:prstGeom>
          <a:solidFill>
            <a:srgbClr val="2A558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62000" y="3238500"/>
            <a:ext cx="5905500" cy="209550"/>
          </a:xfrm>
          <a:prstGeom prst="rect">
            <a:avLst/>
          </a:prstGeom>
          <a:noFill/>
        </p:spPr>
        <p:txBody>
          <a:bodyPr wrap="square" lIns="0" rIns="0" tIns="0" bIns="0" anchor="t">
            <a:spAutoFit/>
          </a:bodyPr>
          <a:lstStyle/>
          <a:p>
            <a:pPr algn="l">
              <a:lnSpc>
                <a:spcPct val="100000"/>
              </a:lnSpc>
            </a:pPr>
            <a:r>
              <a:rPr sz="1160" b="1" i="0">
                <a:solidFill>
                  <a:srgbClr val="5F7DA3"/>
                </a:solidFill>
                <a:latin typeface="Arial"/>
                <a:ea typeface="Arial"/>
                <a:cs typeface="Arial"/>
              </a:rPr>
              <a:t>NEXT: LESSON 18  ·  下一课</a:t>
            </a:r>
          </a:p>
        </p:txBody>
      </p:sp>
      <p:sp>
        <p:nvSpPr>
          <p:cNvPr id="11" name="TextBox 10"/>
          <p:cNvSpPr txBox="1"/>
          <p:nvPr/>
        </p:nvSpPr>
        <p:spPr>
          <a:xfrm>
            <a:off x="762000" y="3486150"/>
            <a:ext cx="8572500" cy="285750"/>
          </a:xfrm>
          <a:prstGeom prst="rect">
            <a:avLst/>
          </a:prstGeom>
          <a:noFill/>
        </p:spPr>
        <p:txBody>
          <a:bodyPr wrap="square" lIns="0" rIns="0" tIns="0" bIns="0" anchor="t">
            <a:spAutoFit/>
          </a:bodyPr>
          <a:lstStyle/>
          <a:p>
            <a:pPr algn="l">
              <a:lnSpc>
                <a:spcPct val="115000"/>
              </a:lnSpc>
            </a:pPr>
            <a:r>
              <a:rPr sz="1605" b="0" i="0">
                <a:solidFill>
                  <a:srgbClr val="FFFFFF"/>
                </a:solidFill>
                <a:latin typeface="Georgia"/>
                <a:ea typeface="Georgia"/>
                <a:cs typeface="Georgia"/>
              </a:rPr>
              <a:t>Launching a 29-dollar tumbler: form, funnel and unit economics.</a:t>
            </a:r>
          </a:p>
        </p:txBody>
      </p:sp>
      <p:sp>
        <p:nvSpPr>
          <p:cNvPr id="12" name="TextBox 11"/>
          <p:cNvSpPr txBox="1"/>
          <p:nvPr/>
        </p:nvSpPr>
        <p:spPr>
          <a:xfrm>
            <a:off x="762000" y="3810000"/>
            <a:ext cx="8572500" cy="266700"/>
          </a:xfrm>
          <a:prstGeom prst="rect">
            <a:avLst/>
          </a:prstGeom>
          <a:noFill/>
        </p:spPr>
        <p:txBody>
          <a:bodyPr wrap="square" lIns="0" rIns="0" tIns="0" bIns="0" anchor="t">
            <a:spAutoFit/>
          </a:bodyPr>
          <a:lstStyle/>
          <a:p>
            <a:pPr algn="l">
              <a:lnSpc>
                <a:spcPct val="120000"/>
              </a:lnSpc>
            </a:pPr>
            <a:r>
              <a:rPr sz="1380" b="0" i="0">
                <a:solidFill>
                  <a:srgbClr val="7E99BD"/>
                </a:solidFill>
                <a:latin typeface="微软雅黑"/>
                <a:ea typeface="微软雅黑"/>
                <a:cs typeface="微软雅黑"/>
              </a:rPr>
              <a:t>29 美元保温杯上市：运作形式、漏斗与单位经济。</a:t>
            </a:r>
          </a:p>
        </p:txBody>
      </p:sp>
      <p:sp>
        <p:nvSpPr>
          <p:cNvPr id="13" name="TextBox 12"/>
          <p:cNvSpPr txBox="1"/>
          <p:nvPr/>
        </p:nvSpPr>
        <p:spPr>
          <a:xfrm>
            <a:off x="762000" y="4476750"/>
            <a:ext cx="8572500" cy="228600"/>
          </a:xfrm>
          <a:prstGeom prst="rect">
            <a:avLst/>
          </a:prstGeom>
          <a:noFill/>
        </p:spPr>
        <p:txBody>
          <a:bodyPr wrap="square" lIns="0" rIns="0" tIns="0" bIns="0" anchor="t">
            <a:spAutoFit/>
          </a:bodyPr>
          <a:lstStyle/>
          <a:p>
            <a:pPr algn="l">
              <a:lnSpc>
                <a:spcPct val="100000"/>
              </a:lnSpc>
            </a:pPr>
            <a:r>
              <a:rPr sz="1160" b="0" i="0">
                <a:solidFill>
                  <a:srgbClr val="5F7DA3"/>
                </a:solidFill>
                <a:latin typeface="Arial"/>
                <a:ea typeface="Arial"/>
                <a:cs typeface="Arial"/>
              </a:rPr>
              <a:t>跨境电商概论  ·  Cross-border Ecommerce  ·  Guilin Tourism University</a:t>
            </a:r>
          </a:p>
        </p:txBody>
      </p:sp>
      <p:sp>
        <p:nvSpPr>
          <p:cNvPr id="14" name="TextBox 13"/>
          <p:cNvSpPr txBox="1"/>
          <p:nvPr/>
        </p:nvSpPr>
        <p:spPr>
          <a:xfrm>
            <a:off x="762000" y="4724400"/>
            <a:ext cx="8572500" cy="228600"/>
          </a:xfrm>
          <a:prstGeom prst="rect">
            <a:avLst/>
          </a:prstGeom>
          <a:noFill/>
        </p:spPr>
        <p:txBody>
          <a:bodyPr wrap="square" lIns="0" rIns="0" tIns="0" bIns="0" anchor="t">
            <a:spAutoFit/>
          </a:bodyPr>
          <a:lstStyle/>
          <a:p>
            <a:pPr algn="l">
              <a:lnSpc>
                <a:spcPct val="100000"/>
              </a:lnSpc>
            </a:pPr>
            <a:r>
              <a:rPr sz="1200" b="0" i="0">
                <a:solidFill>
                  <a:srgbClr val="5F7DA3"/>
                </a:solidFill>
                <a:latin typeface="微软雅黑"/>
                <a:ea typeface="微软雅黑"/>
                <a:cs typeface="微软雅黑"/>
              </a:rPr>
              <a:t>授课教师  宋友开   ·   2026—2027 学年第一学期</a:t>
            </a:r>
          </a:p>
        </p:txBody>
      </p:sp>
      <p:sp>
        <p:nvSpPr>
          <p:cNvPr id="15" name="TextBox 14"/>
          <p:cNvSpPr txBox="1"/>
          <p:nvPr/>
        </p:nvSpPr>
        <p:spPr>
          <a:xfrm>
            <a:off x="762000" y="5334000"/>
            <a:ext cx="10096500" cy="571500"/>
          </a:xfrm>
          <a:prstGeom prst="rect">
            <a:avLst/>
          </a:prstGeom>
          <a:noFill/>
        </p:spPr>
        <p:txBody>
          <a:bodyPr wrap="square" lIns="0" rIns="0" tIns="0" bIns="0" anchor="t">
            <a:spAutoFit/>
          </a:bodyPr>
          <a:lstStyle/>
          <a:p>
            <a:pPr algn="l">
              <a:lnSpc>
                <a:spcPct val="130000"/>
              </a:lnSpc>
            </a:pPr>
            <a:r>
              <a:rPr sz="1391" b="1" i="1">
                <a:solidFill>
                  <a:srgbClr val="8FA9C8"/>
                </a:solidFill>
                <a:latin typeface="Georgia"/>
                <a:ea typeface="Georgia"/>
                <a:cs typeface="Georgia"/>
              </a:rPr>
              <a:t>“A brand name is not a credit rating, and a slogan about quality is not evidence.”</a:t>
            </a:r>
          </a:p>
          <a:p>
            <a:pPr algn="l">
              <a:lnSpc>
                <a:spcPct val="140000"/>
              </a:lnSpc>
            </a:pPr>
            <a:r>
              <a:rPr sz="1152" b="0" i="0">
                <a:solidFill>
                  <a:srgbClr val="5F7DA3"/>
                </a:solidFill>
                <a:latin typeface="微软雅黑"/>
                <a:ea typeface="微软雅黑"/>
                <a:cs typeface="微软雅黑"/>
              </a:rPr>
              <a:t>收束一句话：品牌名不是信用评级，质量的宣传语也不是证据。</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