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Oval 1"/>
          <p:cNvSpPr/>
          <p:nvPr/>
        </p:nvSpPr>
        <p:spPr>
          <a:xfrm>
            <a:off x="7905750" y="-1143000"/>
            <a:ext cx="5334000" cy="53340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953500" y="-95250"/>
            <a:ext cx="3238500" cy="32385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810750" y="762000"/>
            <a:ext cx="1524000" cy="1524000"/>
          </a:xfrm>
          <a:prstGeom prst="ellipse">
            <a:avLst/>
          </a:prstGeom>
          <a:noFill/>
          <a:ln w="15240">
            <a:solidFill>
              <a:srgbClr val="245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333500" y="4476750"/>
            <a:ext cx="4000500" cy="4000500"/>
          </a:xfrm>
          <a:prstGeom prst="ellipse">
            <a:avLst/>
          </a:prstGeom>
          <a:noFill/>
          <a:ln w="19050">
            <a:solidFill>
              <a:srgbClr val="1637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62000" y="914400"/>
            <a:ext cx="438150" cy="28575"/>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1047749"/>
            <a:ext cx="6096000" cy="171450"/>
          </a:xfrm>
          <a:prstGeom prst="rect">
            <a:avLst/>
          </a:prstGeom>
          <a:noFill/>
        </p:spPr>
        <p:txBody>
          <a:bodyPr wrap="square" lIns="0" rIns="0" tIns="0" bIns="0" anchor="t">
            <a:spAutoFit/>
          </a:bodyPr>
          <a:lstStyle/>
          <a:p>
            <a:pPr algn="l">
              <a:lnSpc>
                <a:spcPct val="100000"/>
              </a:lnSpc>
            </a:pPr>
            <a:r>
              <a:rPr sz="1090" b="0" i="0">
                <a:solidFill>
                  <a:srgbClr val="9DB6D6"/>
                </a:solidFill>
                <a:latin typeface="Arial"/>
                <a:ea typeface="Arial"/>
                <a:cs typeface="Arial"/>
              </a:rPr>
              <a:t>GUILIN TOURISM UNIVERSITY   ·   桂林旅游学院</a:t>
            </a:r>
          </a:p>
        </p:txBody>
      </p:sp>
      <p:sp>
        <p:nvSpPr>
          <p:cNvPr id="8" name="TextBox 7"/>
          <p:cNvSpPr txBox="1"/>
          <p:nvPr/>
        </p:nvSpPr>
        <p:spPr>
          <a:xfrm>
            <a:off x="762000" y="1428750"/>
            <a:ext cx="10287000" cy="190500"/>
          </a:xfrm>
          <a:prstGeom prst="rect">
            <a:avLst/>
          </a:prstGeom>
          <a:noFill/>
        </p:spPr>
        <p:txBody>
          <a:bodyPr wrap="square" lIns="0" rIns="0" tIns="0" bIns="0" anchor="t">
            <a:spAutoFit/>
          </a:bodyPr>
          <a:lstStyle/>
          <a:p>
            <a:pPr algn="l">
              <a:lnSpc>
                <a:spcPct val="100000"/>
              </a:lnSpc>
            </a:pPr>
            <a:r>
              <a:rPr sz="1391" b="1" i="0">
                <a:solidFill>
                  <a:srgbClr val="C8A44D"/>
                </a:solidFill>
                <a:latin typeface="Arial"/>
                <a:ea typeface="Arial"/>
                <a:cs typeface="Arial"/>
              </a:rPr>
              <a:t>L E S S O N   1 8</a:t>
            </a:r>
          </a:p>
        </p:txBody>
      </p:sp>
      <p:sp>
        <p:nvSpPr>
          <p:cNvPr id="9" name="TextBox 8"/>
          <p:cNvSpPr txBox="1"/>
          <p:nvPr/>
        </p:nvSpPr>
        <p:spPr>
          <a:xfrm>
            <a:off x="762000" y="1695450"/>
            <a:ext cx="10858500" cy="1428750"/>
          </a:xfrm>
          <a:prstGeom prst="rect">
            <a:avLst/>
          </a:prstGeom>
          <a:noFill/>
        </p:spPr>
        <p:txBody>
          <a:bodyPr wrap="square" lIns="0" rIns="0" tIns="0" bIns="0" anchor="t">
            <a:spAutoFit/>
          </a:bodyPr>
          <a:lstStyle/>
          <a:p>
            <a:pPr algn="l">
              <a:lnSpc>
                <a:spcPct val="108000"/>
              </a:lnSpc>
            </a:pPr>
            <a:r>
              <a:rPr sz="3600" b="1" i="0">
                <a:solidFill>
                  <a:srgbClr val="FFFFFF"/>
                </a:solidFill>
                <a:latin typeface="Georgia"/>
                <a:ea typeface="Georgia"/>
                <a:cs typeface="Georgia"/>
              </a:rPr>
              <a:t>A twenty-nine dollar bottle,</a:t>
            </a:r>
          </a:p>
          <a:p>
            <a:pPr algn="l">
              <a:lnSpc>
                <a:spcPct val="108000"/>
              </a:lnSpc>
            </a:pPr>
            <a:r>
              <a:rPr sz="3600" b="1" i="0">
                <a:solidFill>
                  <a:srgbClr val="FFFFFF"/>
                </a:solidFill>
                <a:latin typeface="Georgia"/>
                <a:ea typeface="Georgia"/>
                <a:cs typeface="Georgia"/>
              </a:rPr>
              <a:t>and six months of cash</a:t>
            </a:r>
          </a:p>
        </p:txBody>
      </p:sp>
      <p:sp>
        <p:nvSpPr>
          <p:cNvPr id="10" name="TextBox 9"/>
          <p:cNvSpPr txBox="1"/>
          <p:nvPr/>
        </p:nvSpPr>
        <p:spPr>
          <a:xfrm>
            <a:off x="762000" y="3143250"/>
            <a:ext cx="9906000" cy="381000"/>
          </a:xfrm>
          <a:prstGeom prst="rect">
            <a:avLst/>
          </a:prstGeom>
          <a:noFill/>
        </p:spPr>
        <p:txBody>
          <a:bodyPr wrap="square" lIns="0" rIns="0" tIns="0" bIns="0" anchor="t">
            <a:spAutoFit/>
          </a:bodyPr>
          <a:lstStyle/>
          <a:p>
            <a:pPr algn="l">
              <a:lnSpc>
                <a:spcPct val="100000"/>
              </a:lnSpc>
            </a:pPr>
            <a:r>
              <a:rPr sz="1926" b="0" i="0">
                <a:solidFill>
                  <a:srgbClr val="A8C0E8"/>
                </a:solidFill>
                <a:latin typeface="微软雅黑"/>
                <a:ea typeface="微软雅黑"/>
                <a:cs typeface="微软雅黑"/>
              </a:rPr>
              <a:t>B2C 上市  ·  运作形式、移动优先与上市账本</a:t>
            </a:r>
          </a:p>
        </p:txBody>
      </p:sp>
      <p:sp>
        <p:nvSpPr>
          <p:cNvPr id="11" name="TextBox 10"/>
          <p:cNvSpPr txBox="1"/>
          <p:nvPr/>
        </p:nvSpPr>
        <p:spPr>
          <a:xfrm>
            <a:off x="762000" y="3505200"/>
            <a:ext cx="9906000" cy="228600"/>
          </a:xfrm>
          <a:prstGeom prst="rect">
            <a:avLst/>
          </a:prstGeom>
          <a:noFill/>
        </p:spPr>
        <p:txBody>
          <a:bodyPr wrap="square" lIns="0" rIns="0" tIns="0" bIns="0" anchor="t">
            <a:spAutoFit/>
          </a:bodyPr>
          <a:lstStyle/>
          <a:p>
            <a:pPr algn="l">
              <a:lnSpc>
                <a:spcPct val="100000"/>
              </a:lnSpc>
            </a:pPr>
            <a:r>
              <a:rPr sz="1276" b="0" i="0">
                <a:solidFill>
                  <a:srgbClr val="7E99BD"/>
                </a:solidFill>
                <a:latin typeface="Arial"/>
                <a:ea typeface="Arial"/>
                <a:cs typeface="Arial"/>
              </a:rPr>
              <a:t>Textbook §2.2–2.2.6 and §3.1.1, §3.3, §3.4.1   ·   a 90-minute bilingual lesson</a:t>
            </a:r>
          </a:p>
        </p:txBody>
      </p:sp>
      <p:sp>
        <p:nvSpPr>
          <p:cNvPr id="12" name="Rectangle 11"/>
          <p:cNvSpPr/>
          <p:nvPr/>
        </p:nvSpPr>
        <p:spPr>
          <a:xfrm>
            <a:off x="762000" y="4000500"/>
            <a:ext cx="28575" cy="3810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53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90 minutes</a:t>
            </a:r>
          </a:p>
        </p:txBody>
      </p:sp>
      <p:sp>
        <p:nvSpPr>
          <p:cNvPr id="14" name="TextBox 13"/>
          <p:cNvSpPr txBox="1"/>
          <p:nvPr/>
        </p:nvSpPr>
        <p:spPr>
          <a:xfrm>
            <a:off x="8953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一课时</a:t>
            </a:r>
          </a:p>
        </p:txBody>
      </p:sp>
      <p:sp>
        <p:nvSpPr>
          <p:cNvPr id="15" name="Rectangle 14"/>
          <p:cNvSpPr/>
          <p:nvPr/>
        </p:nvSpPr>
        <p:spPr>
          <a:xfrm>
            <a:off x="33147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4480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English first, Chinese support</a:t>
            </a:r>
          </a:p>
        </p:txBody>
      </p:sp>
      <p:sp>
        <p:nvSpPr>
          <p:cNvPr id="17" name="TextBox 16"/>
          <p:cNvSpPr txBox="1"/>
          <p:nvPr/>
        </p:nvSpPr>
        <p:spPr>
          <a:xfrm>
            <a:off x="34480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英文在前 · 中文在后</a:t>
            </a:r>
          </a:p>
        </p:txBody>
      </p:sp>
      <p:sp>
        <p:nvSpPr>
          <p:cNvPr id="18" name="Rectangle 17"/>
          <p:cNvSpPr/>
          <p:nvPr/>
        </p:nvSpPr>
        <p:spPr>
          <a:xfrm>
            <a:off x="58674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0007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Lessons 6, 8, 12, 13</a:t>
            </a:r>
          </a:p>
        </p:txBody>
      </p:sp>
      <p:sp>
        <p:nvSpPr>
          <p:cNvPr id="20" name="TextBox 19"/>
          <p:cNvSpPr txBox="1"/>
          <p:nvPr/>
        </p:nvSpPr>
        <p:spPr>
          <a:xfrm>
            <a:off x="60007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前置知识</a:t>
            </a:r>
          </a:p>
        </p:txBody>
      </p:sp>
      <p:sp>
        <p:nvSpPr>
          <p:cNvPr id="21" name="Rectangle 20"/>
          <p:cNvSpPr/>
          <p:nvPr/>
        </p:nvSpPr>
        <p:spPr>
          <a:xfrm>
            <a:off x="8420100" y="4000500"/>
            <a:ext cx="28575" cy="381000"/>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53450" y="4019549"/>
            <a:ext cx="2286000" cy="171450"/>
          </a:xfrm>
          <a:prstGeom prst="rect">
            <a:avLst/>
          </a:prstGeom>
          <a:noFill/>
        </p:spPr>
        <p:txBody>
          <a:bodyPr wrap="square" lIns="0" rIns="0" tIns="0" bIns="0" anchor="t">
            <a:spAutoFit/>
          </a:bodyPr>
          <a:lstStyle/>
          <a:p>
            <a:pPr algn="l">
              <a:lnSpc>
                <a:spcPct val="100000"/>
              </a:lnSpc>
            </a:pPr>
            <a:r>
              <a:rPr sz="1160" b="1" i="0">
                <a:solidFill>
                  <a:srgbClr val="FFFFFF"/>
                </a:solidFill>
                <a:latin typeface="Arial"/>
                <a:ea typeface="Arial"/>
                <a:cs typeface="Arial"/>
              </a:rPr>
              <a:t>2026 – 2027 Semester 1</a:t>
            </a:r>
          </a:p>
        </p:txBody>
      </p:sp>
      <p:sp>
        <p:nvSpPr>
          <p:cNvPr id="23" name="TextBox 22"/>
          <p:cNvSpPr txBox="1"/>
          <p:nvPr/>
        </p:nvSpPr>
        <p:spPr>
          <a:xfrm>
            <a:off x="8553450" y="4210050"/>
            <a:ext cx="2286000" cy="152400"/>
          </a:xfrm>
          <a:prstGeom prst="rect">
            <a:avLst/>
          </a:prstGeom>
          <a:noFill/>
        </p:spPr>
        <p:txBody>
          <a:bodyPr wrap="square" lIns="0" rIns="0" tIns="0" bIns="0" anchor="t">
            <a:spAutoFit/>
          </a:bodyPr>
          <a:lstStyle/>
          <a:p>
            <a:pPr algn="l">
              <a:lnSpc>
                <a:spcPct val="100000"/>
              </a:lnSpc>
            </a:pPr>
            <a:r>
              <a:rPr sz="1128" b="0" i="0">
                <a:solidFill>
                  <a:srgbClr val="7E99BD"/>
                </a:solidFill>
                <a:latin typeface="微软雅黑"/>
                <a:ea typeface="微软雅黑"/>
                <a:cs typeface="微软雅黑"/>
              </a:rPr>
              <a:t>2026—2027 学年第一学期</a:t>
            </a:r>
          </a:p>
        </p:txBody>
      </p:sp>
      <p:sp>
        <p:nvSpPr>
          <p:cNvPr id="24" name="Rectangle 23"/>
          <p:cNvSpPr/>
          <p:nvPr/>
        </p:nvSpPr>
        <p:spPr>
          <a:xfrm>
            <a:off x="762000" y="4724400"/>
            <a:ext cx="10668000" cy="9525"/>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2000" y="4953000"/>
            <a:ext cx="5334000" cy="190500"/>
          </a:xfrm>
          <a:prstGeom prst="rect">
            <a:avLst/>
          </a:prstGeom>
          <a:noFill/>
        </p:spPr>
        <p:txBody>
          <a:bodyPr wrap="square" lIns="0" rIns="0" tIns="0" bIns="0" anchor="t">
            <a:spAutoFit/>
          </a:bodyPr>
          <a:lstStyle/>
          <a:p>
            <a:pPr algn="l">
              <a:lnSpc>
                <a:spcPct val="100000"/>
              </a:lnSpc>
            </a:pPr>
            <a:r>
              <a:rPr sz="1218" b="0" i="0">
                <a:solidFill>
                  <a:srgbClr val="A8C0E8"/>
                </a:solidFill>
                <a:latin typeface="Arial"/>
                <a:ea typeface="Arial"/>
                <a:cs typeface="Arial"/>
              </a:rPr>
              <a:t>Course  ·  跨境电商概论  Cross-border Ecommerce</a:t>
            </a:r>
          </a:p>
        </p:txBody>
      </p:sp>
      <p:sp>
        <p:nvSpPr>
          <p:cNvPr id="26" name="TextBox 25"/>
          <p:cNvSpPr txBox="1"/>
          <p:nvPr/>
        </p:nvSpPr>
        <p:spPr>
          <a:xfrm>
            <a:off x="762000" y="5181600"/>
            <a:ext cx="5334000" cy="190500"/>
          </a:xfrm>
          <a:prstGeom prst="rect">
            <a:avLst/>
          </a:prstGeom>
          <a:noFill/>
        </p:spPr>
        <p:txBody>
          <a:bodyPr wrap="square" lIns="0" rIns="0" tIns="0" bIns="0" anchor="t">
            <a:spAutoFit/>
          </a:bodyPr>
          <a:lstStyle/>
          <a:p>
            <a:pPr algn="l">
              <a:lnSpc>
                <a:spcPct val="100000"/>
              </a:lnSpc>
            </a:pPr>
            <a:r>
              <a:rPr sz="1260" b="0" i="0">
                <a:solidFill>
                  <a:srgbClr val="7E99BD"/>
                </a:solidFill>
                <a:latin typeface="微软雅黑"/>
                <a:ea typeface="微软雅黑"/>
                <a:cs typeface="微软雅黑"/>
              </a:rPr>
              <a:t>Instructor  授课教师  宋友开</a:t>
            </a:r>
          </a:p>
        </p:txBody>
      </p:sp>
      <p:sp>
        <p:nvSpPr>
          <p:cNvPr id="27" name="TextBox 26"/>
          <p:cNvSpPr txBox="1"/>
          <p:nvPr/>
        </p:nvSpPr>
        <p:spPr>
          <a:xfrm>
            <a:off x="762000" y="5638800"/>
            <a:ext cx="9906000" cy="666750"/>
          </a:xfrm>
          <a:prstGeom prst="rect">
            <a:avLst/>
          </a:prstGeom>
          <a:noFill/>
        </p:spPr>
        <p:txBody>
          <a:bodyPr wrap="square" lIns="0" rIns="0" tIns="0" bIns="0" anchor="t">
            <a:spAutoFit/>
          </a:bodyPr>
          <a:lstStyle/>
          <a:p>
            <a:pPr algn="l">
              <a:lnSpc>
                <a:spcPct val="130000"/>
              </a:lnSpc>
            </a:pPr>
            <a:r>
              <a:rPr sz="1391" b="1" i="1">
                <a:solidFill>
                  <a:srgbClr val="8FA9C8"/>
                </a:solidFill>
                <a:latin typeface="Georgia"/>
                <a:ea typeface="Georgia"/>
                <a:cs typeface="Georgia"/>
              </a:rPr>
              <a:t>“Launching is not going live. It is writing the conditions down first.”</a:t>
            </a:r>
          </a:p>
          <a:p>
            <a:pPr algn="l">
              <a:lnSpc>
                <a:spcPct val="140000"/>
              </a:lnSpc>
            </a:pPr>
            <a:r>
              <a:rPr sz="1128" b="0" i="0">
                <a:solidFill>
                  <a:srgbClr val="5F7DA3"/>
                </a:solidFill>
                <a:latin typeface="微软雅黑"/>
                <a:ea typeface="微软雅黑"/>
                <a:cs typeface="微软雅黑"/>
              </a:rPr>
              <a:t>一句话先记住：上市不等于上线，而是先把条件写下来。</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MAP</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How this lesson runs</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本课的组织方式</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90 min  ·  from one product to one launch memo</a:t>
            </a:r>
          </a:p>
        </p:txBody>
      </p:sp>
      <p:sp>
        <p:nvSpPr>
          <p:cNvPr id="9" name="Rectangle 8"/>
          <p:cNvSpPr/>
          <p:nvPr/>
        </p:nvSpPr>
        <p:spPr>
          <a:xfrm>
            <a:off x="762000" y="1066800"/>
            <a:ext cx="47625" cy="9144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9650" y="1047749"/>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12</a:t>
            </a:r>
          </a:p>
        </p:txBody>
      </p:sp>
      <p:sp>
        <p:nvSpPr>
          <p:cNvPr id="11" name="TextBox 10"/>
          <p:cNvSpPr txBox="1"/>
          <p:nvPr/>
        </p:nvSpPr>
        <p:spPr>
          <a:xfrm>
            <a:off x="1733550" y="10858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12" name="TextBox 11"/>
          <p:cNvSpPr txBox="1"/>
          <p:nvPr/>
        </p:nvSpPr>
        <p:spPr>
          <a:xfrm>
            <a:off x="1009650" y="14668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Warm-up: one tumbler, three people</a:t>
            </a:r>
          </a:p>
        </p:txBody>
      </p:sp>
      <p:sp>
        <p:nvSpPr>
          <p:cNvPr id="13" name="TextBox 12"/>
          <p:cNvSpPr txBox="1"/>
          <p:nvPr/>
        </p:nvSpPr>
        <p:spPr>
          <a:xfrm>
            <a:off x="1009650" y="17145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案例开场：一只保温杯与三个人</a:t>
            </a:r>
          </a:p>
        </p:txBody>
      </p:sp>
      <p:sp>
        <p:nvSpPr>
          <p:cNvPr id="14" name="TextBox 13"/>
          <p:cNvSpPr txBox="1"/>
          <p:nvPr/>
        </p:nvSpPr>
        <p:spPr>
          <a:xfrm>
            <a:off x="6667500" y="15049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Form first, then channel, then price.</a:t>
            </a:r>
          </a:p>
        </p:txBody>
      </p:sp>
      <p:sp>
        <p:nvSpPr>
          <p:cNvPr id="15" name="Rectangle 14"/>
          <p:cNvSpPr/>
          <p:nvPr/>
        </p:nvSpPr>
        <p:spPr>
          <a:xfrm>
            <a:off x="762000" y="21336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9650" y="21145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34</a:t>
            </a:r>
          </a:p>
        </p:txBody>
      </p:sp>
      <p:sp>
        <p:nvSpPr>
          <p:cNvPr id="17" name="TextBox 16"/>
          <p:cNvSpPr txBox="1"/>
          <p:nvPr/>
        </p:nvSpPr>
        <p:spPr>
          <a:xfrm>
            <a:off x="1733550" y="21526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18" name="TextBox 17"/>
          <p:cNvSpPr txBox="1"/>
          <p:nvPr/>
        </p:nvSpPr>
        <p:spPr>
          <a:xfrm>
            <a:off x="1009650" y="25336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Five forms, a start-up list, three mobile tests</a:t>
            </a:r>
          </a:p>
        </p:txBody>
      </p:sp>
      <p:sp>
        <p:nvSpPr>
          <p:cNvPr id="19" name="TextBox 18"/>
          <p:cNvSpPr txBox="1"/>
          <p:nvPr/>
        </p:nvSpPr>
        <p:spPr>
          <a:xfrm>
            <a:off x="1009650" y="27813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五种形式、一份启动清单、三条移动检验</a:t>
            </a:r>
          </a:p>
        </p:txBody>
      </p:sp>
      <p:sp>
        <p:nvSpPr>
          <p:cNvPr id="20" name="TextBox 19"/>
          <p:cNvSpPr txBox="1"/>
          <p:nvPr/>
        </p:nvSpPr>
        <p:spPr>
          <a:xfrm>
            <a:off x="6667500" y="25717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What kind of business this is.</a:t>
            </a:r>
          </a:p>
        </p:txBody>
      </p:sp>
      <p:sp>
        <p:nvSpPr>
          <p:cNvPr id="21" name="Rectangle 20"/>
          <p:cNvSpPr/>
          <p:nvPr/>
        </p:nvSpPr>
        <p:spPr>
          <a:xfrm>
            <a:off x="762000" y="32004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09650" y="31813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26</a:t>
            </a:r>
          </a:p>
        </p:txBody>
      </p:sp>
      <p:sp>
        <p:nvSpPr>
          <p:cNvPr id="23" name="TextBox 22"/>
          <p:cNvSpPr txBox="1"/>
          <p:nvPr/>
        </p:nvSpPr>
        <p:spPr>
          <a:xfrm>
            <a:off x="1733550" y="32194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24" name="TextBox 23"/>
          <p:cNvSpPr txBox="1"/>
          <p:nvPr/>
        </p:nvSpPr>
        <p:spPr>
          <a:xfrm>
            <a:off x="1009650" y="36004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The ledger, the funnel and two scenarios</a:t>
            </a:r>
          </a:p>
        </p:txBody>
      </p:sp>
      <p:sp>
        <p:nvSpPr>
          <p:cNvPr id="25" name="TextBox 24"/>
          <p:cNvSpPr txBox="1"/>
          <p:nvPr/>
        </p:nvSpPr>
        <p:spPr>
          <a:xfrm>
            <a:off x="1009650" y="3848099"/>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每单账本、漏斗与两个情景</a:t>
            </a:r>
          </a:p>
        </p:txBody>
      </p:sp>
      <p:sp>
        <p:nvSpPr>
          <p:cNvPr id="26" name="TextBox 25"/>
          <p:cNvSpPr txBox="1"/>
          <p:nvPr/>
        </p:nvSpPr>
        <p:spPr>
          <a:xfrm>
            <a:off x="6667500" y="36385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Where the orders are lost and won.</a:t>
            </a:r>
          </a:p>
        </p:txBody>
      </p:sp>
      <p:sp>
        <p:nvSpPr>
          <p:cNvPr id="27" name="Rectangle 26"/>
          <p:cNvSpPr/>
          <p:nvPr/>
        </p:nvSpPr>
        <p:spPr>
          <a:xfrm>
            <a:off x="762000" y="4267200"/>
            <a:ext cx="47625" cy="9144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09650" y="4248150"/>
            <a:ext cx="762000" cy="438150"/>
          </a:xfrm>
          <a:prstGeom prst="rect">
            <a:avLst/>
          </a:prstGeom>
          <a:noFill/>
        </p:spPr>
        <p:txBody>
          <a:bodyPr wrap="square" lIns="0" rIns="0" tIns="0" bIns="0" anchor="t">
            <a:spAutoFit/>
          </a:bodyPr>
          <a:lstStyle/>
          <a:p>
            <a:pPr algn="l">
              <a:lnSpc>
                <a:spcPct val="100000"/>
              </a:lnSpc>
            </a:pPr>
            <a:r>
              <a:rPr sz="3000" b="1" i="0">
                <a:solidFill>
                  <a:srgbClr val="1B4F9C"/>
                </a:solidFill>
                <a:latin typeface="Georgia"/>
                <a:ea typeface="Georgia"/>
                <a:cs typeface="Georgia"/>
              </a:rPr>
              <a:t>18</a:t>
            </a:r>
          </a:p>
        </p:txBody>
      </p:sp>
      <p:sp>
        <p:nvSpPr>
          <p:cNvPr id="29" name="TextBox 28"/>
          <p:cNvSpPr txBox="1"/>
          <p:nvPr/>
        </p:nvSpPr>
        <p:spPr>
          <a:xfrm>
            <a:off x="1733550" y="4286250"/>
            <a:ext cx="1143000" cy="171450"/>
          </a:xfrm>
          <a:prstGeom prst="rect">
            <a:avLst/>
          </a:prstGeom>
          <a:noFill/>
        </p:spPr>
        <p:txBody>
          <a:bodyPr wrap="square" lIns="0" rIns="0" tIns="0" bIns="0" anchor="t">
            <a:spAutoFit/>
          </a:bodyPr>
          <a:lstStyle/>
          <a:p>
            <a:pPr algn="l">
              <a:lnSpc>
                <a:spcPct val="100000"/>
              </a:lnSpc>
            </a:pPr>
            <a:r>
              <a:rPr sz="1044" b="0" i="0">
                <a:solidFill>
                  <a:srgbClr val="8695A8"/>
                </a:solidFill>
                <a:latin typeface="Arial"/>
                <a:ea typeface="Arial"/>
                <a:cs typeface="Arial"/>
              </a:rPr>
              <a:t>min</a:t>
            </a:r>
          </a:p>
        </p:txBody>
      </p:sp>
      <p:sp>
        <p:nvSpPr>
          <p:cNvPr id="30" name="TextBox 29"/>
          <p:cNvSpPr txBox="1"/>
          <p:nvPr/>
        </p:nvSpPr>
        <p:spPr>
          <a:xfrm>
            <a:off x="1009650" y="4667250"/>
            <a:ext cx="4953000" cy="209550"/>
          </a:xfrm>
          <a:prstGeom prst="rect">
            <a:avLst/>
          </a:prstGeom>
          <a:noFill/>
        </p:spPr>
        <p:txBody>
          <a:bodyPr wrap="square" lIns="0" rIns="0" tIns="0" bIns="0" anchor="t">
            <a:spAutoFit/>
          </a:bodyPr>
          <a:lstStyle/>
          <a:p>
            <a:pPr algn="l">
              <a:lnSpc>
                <a:spcPct val="100000"/>
              </a:lnSpc>
            </a:pPr>
            <a:r>
              <a:rPr sz="1565" b="1" i="0">
                <a:solidFill>
                  <a:srgbClr val="0E2A47"/>
                </a:solidFill>
                <a:latin typeface="Arial"/>
                <a:ea typeface="Arial"/>
                <a:cs typeface="Arial"/>
              </a:rPr>
              <a:t>Case: the one-page launch memo</a:t>
            </a:r>
          </a:p>
        </p:txBody>
      </p:sp>
      <p:sp>
        <p:nvSpPr>
          <p:cNvPr id="31" name="TextBox 30"/>
          <p:cNvSpPr txBox="1"/>
          <p:nvPr/>
        </p:nvSpPr>
        <p:spPr>
          <a:xfrm>
            <a:off x="1009650" y="4914900"/>
            <a:ext cx="4953000" cy="190500"/>
          </a:xfrm>
          <a:prstGeom prst="rect">
            <a:avLst/>
          </a:prstGeom>
          <a:noFill/>
        </p:spPr>
        <p:txBody>
          <a:bodyPr wrap="square" lIns="0" rIns="0" tIns="0" bIns="0" anchor="t">
            <a:spAutoFit/>
          </a:bodyPr>
          <a:lstStyle/>
          <a:p>
            <a:pPr algn="l">
              <a:lnSpc>
                <a:spcPct val="100000"/>
              </a:lnSpc>
            </a:pPr>
            <a:r>
              <a:rPr sz="1223" b="0" i="0">
                <a:solidFill>
                  <a:srgbClr val="46586D"/>
                </a:solidFill>
                <a:latin typeface="微软雅黑"/>
                <a:ea typeface="微软雅黑"/>
                <a:cs typeface="微软雅黑"/>
              </a:rPr>
              <a:t>案例：一页上市备忘录</a:t>
            </a:r>
          </a:p>
        </p:txBody>
      </p:sp>
      <p:sp>
        <p:nvSpPr>
          <p:cNvPr id="32" name="TextBox 31"/>
          <p:cNvSpPr txBox="1"/>
          <p:nvPr/>
        </p:nvSpPr>
        <p:spPr>
          <a:xfrm>
            <a:off x="6667500" y="4705350"/>
            <a:ext cx="4572000" cy="381000"/>
          </a:xfrm>
          <a:prstGeom prst="rect">
            <a:avLst/>
          </a:prstGeom>
          <a:noFill/>
        </p:spPr>
        <p:txBody>
          <a:bodyPr wrap="square" lIns="0" rIns="0" tIns="0" bIns="0" anchor="t">
            <a:spAutoFit/>
          </a:bodyPr>
          <a:lstStyle/>
          <a:p>
            <a:pPr algn="l">
              <a:lnSpc>
                <a:spcPct val="125000"/>
              </a:lnSpc>
            </a:pPr>
            <a:r>
              <a:rPr sz="1218" b="0" i="0">
                <a:solidFill>
                  <a:srgbClr val="8695A8"/>
                </a:solidFill>
                <a:latin typeface="Arial"/>
                <a:ea typeface="Arial"/>
                <a:cs typeface="Arial"/>
              </a:rPr>
              <a:t>Conditions, a metric and a review date.</a:t>
            </a:r>
          </a:p>
        </p:txBody>
      </p:sp>
      <p:sp>
        <p:nvSpPr>
          <p:cNvPr id="33" name="Rectangle 32"/>
          <p:cNvSpPr/>
          <p:nvPr/>
        </p:nvSpPr>
        <p:spPr>
          <a:xfrm>
            <a:off x="762000" y="5334000"/>
            <a:ext cx="10668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762000" y="556260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00100" y="556260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52500" y="56388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This lesson turns B2C vocabulary into launch decisions: which form, which channel, what price, what promise, and which number would change the plan.</a:t>
            </a:r>
          </a:p>
        </p:txBody>
      </p:sp>
      <p:sp>
        <p:nvSpPr>
          <p:cNvPr id="37" name="TextBox 36"/>
          <p:cNvSpPr txBox="1"/>
          <p:nvPr/>
        </p:nvSpPr>
        <p:spPr>
          <a:xfrm>
            <a:off x="952500" y="602932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本课把 B2C 词汇变成上市决策：选哪种形式、哪个渠道、什么价格、承诺什么，以及哪个数字会让他们改变主意。</a:t>
            </a:r>
          </a:p>
        </p:txBody>
      </p:sp>
      <p:sp>
        <p:nvSpPr>
          <p:cNvPr id="38" name="TextBox 37"/>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9" name="TextBox 38"/>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02 / 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495299"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495299" cy="381000"/>
          </a:xfrm>
          <a:prstGeom prst="rect">
            <a:avLst/>
          </a:prstGeom>
          <a:noFill/>
        </p:spPr>
        <p:txBody>
          <a:bodyPr wrap="none" lIns="0" rIns="0" tIns="0" bIns="0" anchor="ctr">
            <a:spAutoFit/>
          </a:bodyPr>
          <a:lstStyle/>
          <a:p>
            <a:pPr algn="ctr">
              <a:lnSpc>
                <a:spcPct val="100000"/>
              </a:lnSpc>
            </a:pPr>
            <a:r>
              <a:rPr sz="1605" b="1" i="0">
                <a:solidFill>
                  <a:srgbClr val="FFFFFF"/>
                </a:solidFill>
                <a:latin typeface="Arial"/>
                <a:ea typeface="Arial"/>
                <a:cs typeface="Arial"/>
              </a:rPr>
              <a:t>OUT</a:t>
            </a:r>
          </a:p>
        </p:txBody>
      </p:sp>
      <p:sp>
        <p:nvSpPr>
          <p:cNvPr id="6" name="TextBox 5"/>
          <p:cNvSpPr txBox="1"/>
          <p:nvPr/>
        </p:nvSpPr>
        <p:spPr>
          <a:xfrm>
            <a:off x="952500" y="95250"/>
            <a:ext cx="8096249"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What you will be able to do</a:t>
            </a:r>
          </a:p>
        </p:txBody>
      </p:sp>
      <p:sp>
        <p:nvSpPr>
          <p:cNvPr id="7" name="TextBox 6"/>
          <p:cNvSpPr txBox="1"/>
          <p:nvPr/>
        </p:nvSpPr>
        <p:spPr>
          <a:xfrm>
            <a:off x="952500" y="457200"/>
            <a:ext cx="8096249"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本课学习目标</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By the end of the lesson</a:t>
            </a:r>
          </a:p>
        </p:txBody>
      </p:sp>
      <p:sp>
        <p:nvSpPr>
          <p:cNvPr id="9" name="Rounded Rectangle 8"/>
          <p:cNvSpPr/>
          <p:nvPr/>
        </p:nvSpPr>
        <p:spPr>
          <a:xfrm>
            <a:off x="762000" y="1028700"/>
            <a:ext cx="381000" cy="381000"/>
          </a:xfrm>
          <a:prstGeom prst="roundRect">
            <a:avLst>
              <a:gd name="adj" fmla="val 20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10287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01</a:t>
            </a:r>
          </a:p>
        </p:txBody>
      </p:sp>
      <p:sp>
        <p:nvSpPr>
          <p:cNvPr id="11" name="TextBox 10"/>
          <p:cNvSpPr txBox="1"/>
          <p:nvPr/>
        </p:nvSpPr>
        <p:spPr>
          <a:xfrm>
            <a:off x="1352550" y="10001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Choose among the five B2C operating forms and justify a plan of direct selling plus platform and content channels.</a:t>
            </a:r>
          </a:p>
          <a:p>
            <a:pPr algn="l">
              <a:lnSpc>
                <a:spcPct val="130000"/>
              </a:lnSpc>
            </a:pPr>
            <a:r>
              <a:rPr sz="1176" b="0" i="0">
                <a:solidFill>
                  <a:srgbClr val="46586D"/>
                </a:solidFill>
                <a:latin typeface="微软雅黑"/>
                <a:ea typeface="微软雅黑"/>
                <a:cs typeface="微软雅黑"/>
              </a:rPr>
              <a:t>在 B2C 五种运作形式中作出选择，并为“直接销售 + 平台/内容渠道”的上市方案说明理由。</a:t>
            </a:r>
          </a:p>
        </p:txBody>
      </p:sp>
      <p:sp>
        <p:nvSpPr>
          <p:cNvPr id="12" name="Rounded Rectangle 11"/>
          <p:cNvSpPr/>
          <p:nvPr/>
        </p:nvSpPr>
        <p:spPr>
          <a:xfrm>
            <a:off x="762000" y="2247900"/>
            <a:ext cx="381000" cy="381000"/>
          </a:xfrm>
          <a:prstGeom prst="roundRect">
            <a:avLst>
              <a:gd name="adj" fmla="val 20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62000" y="22479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02</a:t>
            </a:r>
          </a:p>
        </p:txBody>
      </p:sp>
      <p:sp>
        <p:nvSpPr>
          <p:cNvPr id="14" name="TextBox 13"/>
          <p:cNvSpPr txBox="1"/>
          <p:nvPr/>
        </p:nvSpPr>
        <p:spPr>
          <a:xfrm>
            <a:off x="1352550" y="22193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Check a DTC project against the §2.2.6 start-up list and name its weakest link.</a:t>
            </a:r>
          </a:p>
          <a:p>
            <a:pPr algn="l">
              <a:lnSpc>
                <a:spcPct val="130000"/>
              </a:lnSpc>
            </a:pPr>
            <a:r>
              <a:rPr sz="1176" b="0" i="0">
                <a:solidFill>
                  <a:srgbClr val="46586D"/>
                </a:solidFill>
                <a:latin typeface="微软雅黑"/>
                <a:ea typeface="微软雅黑"/>
                <a:cs typeface="微软雅黑"/>
              </a:rPr>
              <a:t>用教材 §2.2.6 的启动清单检查一个 DTC 项目，并指出最薄弱的一环。</a:t>
            </a:r>
          </a:p>
        </p:txBody>
      </p:sp>
      <p:sp>
        <p:nvSpPr>
          <p:cNvPr id="15" name="Rounded Rectangle 14"/>
          <p:cNvSpPr/>
          <p:nvPr/>
        </p:nvSpPr>
        <p:spPr>
          <a:xfrm>
            <a:off x="762000" y="3467100"/>
            <a:ext cx="381000" cy="381000"/>
          </a:xfrm>
          <a:prstGeom prst="roundRect">
            <a:avLst>
              <a:gd name="adj" fmla="val 20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62000" y="34671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03</a:t>
            </a:r>
          </a:p>
        </p:txBody>
      </p:sp>
      <p:sp>
        <p:nvSpPr>
          <p:cNvPr id="17" name="TextBox 16"/>
          <p:cNvSpPr txBox="1"/>
          <p:nvPr/>
        </p:nvSpPr>
        <p:spPr>
          <a:xfrm>
            <a:off x="1352550" y="3438525"/>
            <a:ext cx="10096500" cy="510283"/>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Turn mobile-first into three testable requirements for the store page, checkout and creative assets.</a:t>
            </a:r>
          </a:p>
          <a:p>
            <a:pPr algn="l">
              <a:lnSpc>
                <a:spcPct val="130000"/>
              </a:lnSpc>
            </a:pPr>
            <a:r>
              <a:rPr sz="1176" b="0" i="0">
                <a:solidFill>
                  <a:srgbClr val="46586D"/>
                </a:solidFill>
                <a:latin typeface="微软雅黑"/>
                <a:ea typeface="微软雅黑"/>
                <a:cs typeface="微软雅黑"/>
              </a:rPr>
              <a:t>把移动优先转化为对店铺页、结账流程与素材的三条可检验要求。</a:t>
            </a:r>
          </a:p>
        </p:txBody>
      </p:sp>
      <p:sp>
        <p:nvSpPr>
          <p:cNvPr id="18" name="Rounded Rectangle 17"/>
          <p:cNvSpPr/>
          <p:nvPr/>
        </p:nvSpPr>
        <p:spPr>
          <a:xfrm>
            <a:off x="762000" y="4686300"/>
            <a:ext cx="381000" cy="381000"/>
          </a:xfrm>
          <a:prstGeom prst="roundRect">
            <a:avLst>
              <a:gd name="adj" fmla="val 20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2000" y="4686300"/>
            <a:ext cx="381000" cy="381000"/>
          </a:xfrm>
          <a:prstGeom prst="rect">
            <a:avLst/>
          </a:prstGeom>
          <a:noFill/>
        </p:spPr>
        <p:txBody>
          <a:bodyPr wrap="square" lIns="0" rIns="0" tIns="0" bIns="0" anchor="ctr">
            <a:spAutoFit/>
          </a:bodyPr>
          <a:lstStyle/>
          <a:p>
            <a:pPr algn="ctr">
              <a:lnSpc>
                <a:spcPct val="100000"/>
              </a:lnSpc>
            </a:pPr>
            <a:r>
              <a:rPr sz="1334" b="1" i="0">
                <a:solidFill>
                  <a:srgbClr val="FFFFFF"/>
                </a:solidFill>
                <a:latin typeface="Arial"/>
                <a:ea typeface="Arial"/>
                <a:cs typeface="Arial"/>
              </a:rPr>
              <a:t>04</a:t>
            </a:r>
          </a:p>
        </p:txBody>
      </p:sp>
      <p:sp>
        <p:nvSpPr>
          <p:cNvPr id="20" name="TextBox 19"/>
          <p:cNvSpPr txBox="1"/>
          <p:nvPr/>
        </p:nvSpPr>
        <p:spPr>
          <a:xfrm>
            <a:off x="1352550" y="4657725"/>
            <a:ext cx="10096500" cy="731208"/>
          </a:xfrm>
          <a:prstGeom prst="rect">
            <a:avLst/>
          </a:prstGeom>
          <a:noFill/>
        </p:spPr>
        <p:txBody>
          <a:bodyPr wrap="square" lIns="0" rIns="0" tIns="0" bIns="0" anchor="t">
            <a:spAutoFit/>
          </a:bodyPr>
          <a:lstStyle/>
          <a:p>
            <a:pPr algn="l">
              <a:lnSpc>
                <a:spcPct val="120000"/>
              </a:lnSpc>
            </a:pPr>
            <a:r>
              <a:rPr sz="1449" b="0" i="0">
                <a:solidFill>
                  <a:srgbClr val="12202E"/>
                </a:solidFill>
                <a:latin typeface="Arial"/>
                <a:ea typeface="Arial"/>
                <a:cs typeface="Arial"/>
              </a:rPr>
              <a:t>Read a five-stage funnel and a contribution margin statement, set a 30-day priority, and write a conditional channel recommendation.</a:t>
            </a:r>
          </a:p>
          <a:p>
            <a:pPr algn="l">
              <a:lnSpc>
                <a:spcPct val="130000"/>
              </a:lnSpc>
            </a:pPr>
            <a:r>
              <a:rPr sz="1176" b="0" i="0">
                <a:solidFill>
                  <a:srgbClr val="46586D"/>
                </a:solidFill>
                <a:latin typeface="微软雅黑"/>
                <a:ea typeface="微软雅黑"/>
                <a:cs typeface="微软雅黑"/>
              </a:rPr>
              <a:t>读懂五阶段漏斗与贡献毛利计算，据此确定 30 天优先级，并写出有条件的渠道建议。</a:t>
            </a:r>
          </a:p>
        </p:txBody>
      </p:sp>
      <p:sp>
        <p:nvSpPr>
          <p:cNvPr id="21" name="Rectangle 20"/>
          <p:cNvSpPr/>
          <p:nvPr/>
        </p:nvSpPr>
        <p:spPr>
          <a:xfrm>
            <a:off x="762000" y="5905500"/>
            <a:ext cx="106680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6057900"/>
            <a:ext cx="10668000" cy="190500"/>
          </a:xfrm>
          <a:prstGeom prst="rect">
            <a:avLst/>
          </a:prstGeom>
          <a:noFill/>
        </p:spPr>
        <p:txBody>
          <a:bodyPr wrap="square" lIns="0" rIns="0" tIns="0" bIns="0" anchor="t">
            <a:spAutoFit/>
          </a:bodyPr>
          <a:lstStyle/>
          <a:p>
            <a:pPr algn="l">
              <a:lnSpc>
                <a:spcPct val="100000"/>
              </a:lnSpc>
            </a:pPr>
            <a:r>
              <a:rPr sz="1218" b="0" i="1">
                <a:solidFill>
                  <a:srgbClr val="8695A8"/>
                </a:solidFill>
                <a:latin typeface="Arial"/>
                <a:ea typeface="Arial"/>
                <a:cs typeface="Arial"/>
              </a:rPr>
              <a:t>Each objective maps to §2.2–2.2.6, §3.1.1, §3.3 or §3.4.1.</a:t>
            </a:r>
          </a:p>
        </p:txBody>
      </p:sp>
      <p:sp>
        <p:nvSpPr>
          <p:cNvPr id="23" name="TextBox 2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24" name="TextBox 2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03 / 28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ROLE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Where this lesson sits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本课定位与前置</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Lessons 6, 8, 12, 13 → 18</a:t>
            </a:r>
          </a:p>
        </p:txBody>
      </p:sp>
      <p:sp>
        <p:nvSpPr>
          <p:cNvPr id="9" name="Rounded Rectangle 8"/>
          <p:cNvSpPr/>
          <p:nvPr/>
        </p:nvSpPr>
        <p:spPr>
          <a:xfrm>
            <a:off x="762000" y="990599"/>
            <a:ext cx="5143500" cy="314325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BEFORE THIS LESSON  ·  前置知识（第 6、8、12、13 课）</a:t>
            </a:r>
          </a:p>
        </p:txBody>
      </p:sp>
      <p:sp>
        <p:nvSpPr>
          <p:cNvPr id="11" name="Oval 10"/>
          <p:cNvSpPr/>
          <p:nvPr/>
        </p:nvSpPr>
        <p:spPr>
          <a:xfrm>
            <a:off x="10001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239545"/>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The five B2C operating forms and who owns the goods (Lesson 6).</a:t>
            </a:r>
          </a:p>
        </p:txBody>
      </p:sp>
      <p:sp>
        <p:nvSpPr>
          <p:cNvPr id="13" name="TextBox 12"/>
          <p:cNvSpPr txBox="1"/>
          <p:nvPr/>
        </p:nvSpPr>
        <p:spPr>
          <a:xfrm>
            <a:off x="1143000" y="164705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B2C 五种运作形式，以及商品归谁所有（第 6 课）。</a:t>
            </a:r>
          </a:p>
        </p:txBody>
      </p:sp>
      <p:sp>
        <p:nvSpPr>
          <p:cNvPr id="14" name="Oval 13"/>
          <p:cNvSpPr/>
          <p:nvPr/>
        </p:nvSpPr>
        <p:spPr>
          <a:xfrm>
            <a:off x="1000125" y="2006642"/>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1942226"/>
            <a:ext cx="4514850" cy="239545"/>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The seven-cost ledger of one order (Lesson 8).</a:t>
            </a:r>
          </a:p>
        </p:txBody>
      </p:sp>
      <p:sp>
        <p:nvSpPr>
          <p:cNvPr id="16" name="TextBox 15"/>
          <p:cNvSpPr txBox="1"/>
          <p:nvPr/>
        </p:nvSpPr>
        <p:spPr>
          <a:xfrm>
            <a:off x="1143000" y="214148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一份订单的七项成本账本（第 8 课）。</a:t>
            </a:r>
          </a:p>
        </p:txBody>
      </p:sp>
      <p:sp>
        <p:nvSpPr>
          <p:cNvPr id="17" name="Oval 16"/>
          <p:cNvSpPr/>
          <p:nvPr/>
        </p:nvSpPr>
        <p:spPr>
          <a:xfrm>
            <a:off x="1000125" y="250106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2436653"/>
            <a:ext cx="4514850" cy="239545"/>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Mobile, social and livestream channels (Lesson 12).</a:t>
            </a:r>
          </a:p>
        </p:txBody>
      </p:sp>
      <p:sp>
        <p:nvSpPr>
          <p:cNvPr id="19" name="TextBox 18"/>
          <p:cNvSpPr txBox="1"/>
          <p:nvPr/>
        </p:nvSpPr>
        <p:spPr>
          <a:xfrm>
            <a:off x="1143000" y="2635911"/>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移动、社交与直播渠道（第 12 课）。</a:t>
            </a:r>
          </a:p>
        </p:txBody>
      </p:sp>
      <p:sp>
        <p:nvSpPr>
          <p:cNvPr id="20" name="Oval 19"/>
          <p:cNvSpPr/>
          <p:nvPr/>
        </p:nvSpPr>
        <p:spPr>
          <a:xfrm>
            <a:off x="1000125" y="299549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143000" y="2931080"/>
            <a:ext cx="4514850" cy="239545"/>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Stage conversion and the funnel as a pipe (Lesson 13).</a:t>
            </a:r>
          </a:p>
        </p:txBody>
      </p:sp>
      <p:sp>
        <p:nvSpPr>
          <p:cNvPr id="22" name="TextBox 21"/>
          <p:cNvSpPr txBox="1"/>
          <p:nvPr/>
        </p:nvSpPr>
        <p:spPr>
          <a:xfrm>
            <a:off x="1143000" y="313033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阶段转化率与作为管道的漏斗（第 13 课）。</a:t>
            </a:r>
          </a:p>
        </p:txBody>
      </p:sp>
      <p:sp>
        <p:nvSpPr>
          <p:cNvPr id="23" name="TextBox 22"/>
          <p:cNvSpPr txBox="1"/>
          <p:nvPr/>
        </p:nvSpPr>
        <p:spPr>
          <a:xfrm>
            <a:off x="990599" y="3752850"/>
            <a:ext cx="4667250" cy="342900"/>
          </a:xfrm>
          <a:prstGeom prst="rect">
            <a:avLst/>
          </a:prstGeom>
          <a:noFill/>
        </p:spPr>
        <p:txBody>
          <a:bodyPr wrap="square" lIns="0" rIns="0" tIns="0" bIns="0" anchor="t">
            <a:spAutoFit/>
          </a:bodyPr>
          <a:lstStyle/>
          <a:p>
            <a:pPr algn="l">
              <a:lnSpc>
                <a:spcPct val="130000"/>
              </a:lnSpc>
            </a:pPr>
            <a:r>
              <a:rPr sz="1276" b="0" i="0">
                <a:solidFill>
                  <a:srgbClr val="12202E"/>
                </a:solidFill>
                <a:latin typeface="Arial"/>
                <a:ea typeface="Arial"/>
                <a:cs typeface="Arial"/>
              </a:rPr>
              <a:t>You know the vocabulary. This lesson spends money with it.</a:t>
            </a:r>
          </a:p>
        </p:txBody>
      </p:sp>
      <p:sp>
        <p:nvSpPr>
          <p:cNvPr id="24" name="Rounded Rectangle 23"/>
          <p:cNvSpPr/>
          <p:nvPr/>
        </p:nvSpPr>
        <p:spPr>
          <a:xfrm>
            <a:off x="6096000" y="990599"/>
            <a:ext cx="5334000" cy="314325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24600" y="1143000"/>
            <a:ext cx="48577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WHAT THIS LESSON DOES  ·  本课作用</a:t>
            </a:r>
          </a:p>
        </p:txBody>
      </p:sp>
      <p:sp>
        <p:nvSpPr>
          <p:cNvPr id="26" name="Oval 25"/>
          <p:cNvSpPr/>
          <p:nvPr/>
        </p:nvSpPr>
        <p:spPr>
          <a:xfrm>
            <a:off x="63341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77000" y="1447800"/>
            <a:ext cx="4705350" cy="440990"/>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A closing case lesson: every earlier tool is used once, in the order a launch actually needs them.</a:t>
            </a:r>
          </a:p>
        </p:txBody>
      </p:sp>
      <p:sp>
        <p:nvSpPr>
          <p:cNvPr id="28" name="TextBox 27"/>
          <p:cNvSpPr txBox="1"/>
          <p:nvPr/>
        </p:nvSpPr>
        <p:spPr>
          <a:xfrm>
            <a:off x="6477000" y="1836791"/>
            <a:ext cx="47053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收尾案例课：此前的每个工具按上市真正需要的顺序用一遍。</a:t>
            </a:r>
          </a:p>
        </p:txBody>
      </p:sp>
      <p:sp>
        <p:nvSpPr>
          <p:cNvPr id="29" name="Oval 28"/>
          <p:cNvSpPr/>
          <p:nvPr/>
        </p:nvSpPr>
        <p:spPr>
          <a:xfrm>
            <a:off x="6334125" y="219637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77000" y="2131960"/>
            <a:ext cx="4705350" cy="440990"/>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Keep form and channel apart: a platform store is not a business model.</a:t>
            </a:r>
          </a:p>
        </p:txBody>
      </p:sp>
      <p:sp>
        <p:nvSpPr>
          <p:cNvPr id="31" name="TextBox 30"/>
          <p:cNvSpPr txBox="1"/>
          <p:nvPr/>
        </p:nvSpPr>
        <p:spPr>
          <a:xfrm>
            <a:off x="6477000" y="2520952"/>
            <a:ext cx="47053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把形式与渠道分开：平台店铺不是一种商业模式。</a:t>
            </a:r>
          </a:p>
        </p:txBody>
      </p:sp>
      <p:sp>
        <p:nvSpPr>
          <p:cNvPr id="32" name="Oval 31"/>
          <p:cNvSpPr/>
          <p:nvPr/>
        </p:nvSpPr>
        <p:spPr>
          <a:xfrm>
            <a:off x="6334125" y="288053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77000" y="2816120"/>
            <a:ext cx="4705350" cy="440990"/>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End with conditions, a metric and a review date — not with enthusiasm.</a:t>
            </a:r>
          </a:p>
        </p:txBody>
      </p:sp>
      <p:sp>
        <p:nvSpPr>
          <p:cNvPr id="34" name="TextBox 33"/>
          <p:cNvSpPr txBox="1"/>
          <p:nvPr/>
        </p:nvSpPr>
        <p:spPr>
          <a:xfrm>
            <a:off x="6477000" y="3205112"/>
            <a:ext cx="47053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以条件、指标与复盘日期收尾，而不是热情。</a:t>
            </a:r>
          </a:p>
        </p:txBody>
      </p:sp>
      <p:sp>
        <p:nvSpPr>
          <p:cNvPr id="35" name="TextBox 34"/>
          <p:cNvSpPr txBox="1"/>
          <p:nvPr/>
        </p:nvSpPr>
        <p:spPr>
          <a:xfrm>
            <a:off x="6324600" y="3752850"/>
            <a:ext cx="4857750" cy="342900"/>
          </a:xfrm>
          <a:prstGeom prst="rect">
            <a:avLst/>
          </a:prstGeom>
          <a:noFill/>
        </p:spPr>
        <p:txBody>
          <a:bodyPr wrap="square" lIns="0" rIns="0" tIns="0" bIns="0" anchor="t">
            <a:spAutoFit/>
          </a:bodyPr>
          <a:lstStyle/>
          <a:p>
            <a:pPr algn="l">
              <a:lnSpc>
                <a:spcPct val="130000"/>
              </a:lnSpc>
            </a:pPr>
            <a:r>
              <a:rPr sz="1276" b="0" i="0">
                <a:solidFill>
                  <a:srgbClr val="FFFFFF"/>
                </a:solidFill>
                <a:latin typeface="Arial"/>
                <a:ea typeface="Arial"/>
                <a:cs typeface="Arial"/>
              </a:rPr>
              <a:t>Three people, six months of cash, one product.</a:t>
            </a:r>
          </a:p>
        </p:txBody>
      </p:sp>
      <p:sp>
        <p:nvSpPr>
          <p:cNvPr id="36" name="Rectangle 35"/>
          <p:cNvSpPr/>
          <p:nvPr/>
        </p:nvSpPr>
        <p:spPr>
          <a:xfrm>
            <a:off x="762000" y="447675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800100" y="447675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52500" y="45529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Lessons 12 and 13 described where orders come from and where they are lost. Lesson 18 asks whether the orders that survive are worth buying.</a:t>
            </a:r>
          </a:p>
        </p:txBody>
      </p:sp>
      <p:sp>
        <p:nvSpPr>
          <p:cNvPr id="39" name="TextBox 38"/>
          <p:cNvSpPr txBox="1"/>
          <p:nvPr/>
        </p:nvSpPr>
        <p:spPr>
          <a:xfrm>
            <a:off x="952500" y="494347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第 12、13 课说明订单从哪里来、在哪里流失；第 18 课追问活下来的订单是否值得买。</a:t>
            </a:r>
          </a:p>
        </p:txBody>
      </p:sp>
      <p:sp>
        <p:nvSpPr>
          <p:cNvPr id="40" name="TextBox 39"/>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41" name="TextBox 40"/>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04 / 28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A supplier hands over one product</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供货方交出一款产品的独家权</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Opening material  ·  本节素材</a:t>
            </a:r>
          </a:p>
        </p:txBody>
      </p:sp>
      <p:sp>
        <p:nvSpPr>
          <p:cNvPr id="9" name="TextBox 8"/>
          <p:cNvSpPr txBox="1"/>
          <p:nvPr/>
        </p:nvSpPr>
        <p:spPr>
          <a:xfrm>
            <a:off x="762000" y="971550"/>
            <a:ext cx="10668000" cy="285750"/>
          </a:xfrm>
          <a:prstGeom prst="rect">
            <a:avLst/>
          </a:prstGeom>
          <a:noFill/>
        </p:spPr>
        <p:txBody>
          <a:bodyPr wrap="square" lIns="0" rIns="0" tIns="0" bIns="0" anchor="t">
            <a:spAutoFit/>
          </a:bodyPr>
          <a:lstStyle/>
          <a:p>
            <a:pPr algn="l">
              <a:lnSpc>
                <a:spcPct val="112000"/>
              </a:lnSpc>
            </a:pPr>
            <a:r>
              <a:rPr sz="1531" b="1" i="0">
                <a:solidFill>
                  <a:srgbClr val="0E2A47"/>
                </a:solidFill>
                <a:latin typeface="Georgia"/>
                <a:ea typeface="Georgia"/>
                <a:cs typeface="Georgia"/>
              </a:rPr>
              <a:t>A Chinese supplier gives a three-person team the exclusive right to sell one tumbler. The team owns no factory and no shop, and its cash covers about six months of fixed cost. It can list on a platform tomorrow, or spend six weeks building its own store. The plan is 29 dollars, delivered, in one overseas market.</a:t>
            </a:r>
          </a:p>
        </p:txBody>
      </p:sp>
      <p:sp>
        <p:nvSpPr>
          <p:cNvPr id="10" name="TextBox 9"/>
          <p:cNvSpPr txBox="1"/>
          <p:nvPr/>
        </p:nvSpPr>
        <p:spPr>
          <a:xfrm>
            <a:off x="762000" y="1447800"/>
            <a:ext cx="10668000" cy="228600"/>
          </a:xfrm>
          <a:prstGeom prst="rect">
            <a:avLst/>
          </a:prstGeom>
          <a:noFill/>
        </p:spPr>
        <p:txBody>
          <a:bodyPr wrap="square" lIns="0" rIns="0" tIns="0" bIns="0" anchor="t">
            <a:spAutoFit/>
          </a:bodyPr>
          <a:lstStyle/>
          <a:p>
            <a:pPr algn="l">
              <a:lnSpc>
                <a:spcPct val="110000"/>
              </a:lnSpc>
            </a:pPr>
            <a:r>
              <a:rPr sz="1248" b="0" i="0">
                <a:solidFill>
                  <a:srgbClr val="1B4F9C"/>
                </a:solidFill>
                <a:latin typeface="微软雅黑"/>
                <a:ea typeface="微软雅黑"/>
                <a:cs typeface="微软雅黑"/>
              </a:rPr>
              <a:t>一家中国供应商把一款保温杯的独家供货权交给一个三人团队。团队没有工厂、没有门店，账上只够约六个月固定成本。它可以选择明天就在平台上线，也可以用六周自建独立站；计划在单一海外市场以 29 美元包邮销售。</a:t>
            </a:r>
          </a:p>
        </p:txBody>
      </p:sp>
      <p:sp>
        <p:nvSpPr>
          <p:cNvPr id="11" name="Rounded Rectangle 10"/>
          <p:cNvSpPr/>
          <p:nvPr/>
        </p:nvSpPr>
        <p:spPr>
          <a:xfrm>
            <a:off x="762000" y="1866899"/>
            <a:ext cx="2476500" cy="1257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2000" y="1866899"/>
            <a:ext cx="2476500" cy="381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33449" y="2000250"/>
            <a:ext cx="2095499" cy="438150"/>
          </a:xfrm>
          <a:prstGeom prst="rect">
            <a:avLst/>
          </a:prstGeom>
          <a:noFill/>
        </p:spPr>
        <p:txBody>
          <a:bodyPr wrap="square" lIns="0" rIns="0" tIns="0" bIns="0" anchor="t">
            <a:spAutoFit/>
          </a:bodyPr>
          <a:lstStyle/>
          <a:p>
            <a:pPr algn="l">
              <a:lnSpc>
                <a:spcPct val="100000"/>
              </a:lnSpc>
            </a:pPr>
            <a:r>
              <a:rPr sz="2800" b="1" i="0">
                <a:solidFill>
                  <a:srgbClr val="3D7BD9"/>
                </a:solidFill>
                <a:latin typeface="Georgia"/>
                <a:ea typeface="Georgia"/>
                <a:cs typeface="Georgia"/>
              </a:rPr>
              <a:t>29</a:t>
            </a:r>
          </a:p>
        </p:txBody>
      </p:sp>
      <p:sp>
        <p:nvSpPr>
          <p:cNvPr id="14" name="TextBox 13"/>
          <p:cNvSpPr txBox="1"/>
          <p:nvPr/>
        </p:nvSpPr>
        <p:spPr>
          <a:xfrm>
            <a:off x="933449"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dollars, shipping included</a:t>
            </a:r>
          </a:p>
        </p:txBody>
      </p:sp>
      <p:sp>
        <p:nvSpPr>
          <p:cNvPr id="15" name="TextBox 14"/>
          <p:cNvSpPr txBox="1"/>
          <p:nvPr/>
        </p:nvSpPr>
        <p:spPr>
          <a:xfrm>
            <a:off x="933449"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29 美元，包邮</a:t>
            </a:r>
          </a:p>
        </p:txBody>
      </p:sp>
      <p:sp>
        <p:nvSpPr>
          <p:cNvPr id="16" name="Rounded Rectangle 15"/>
          <p:cNvSpPr/>
          <p:nvPr/>
        </p:nvSpPr>
        <p:spPr>
          <a:xfrm>
            <a:off x="3505200" y="1866899"/>
            <a:ext cx="2476500" cy="1257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505200" y="1866899"/>
            <a:ext cx="2476500" cy="3810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76649" y="2000250"/>
            <a:ext cx="2095499" cy="438150"/>
          </a:xfrm>
          <a:prstGeom prst="rect">
            <a:avLst/>
          </a:prstGeom>
          <a:noFill/>
        </p:spPr>
        <p:txBody>
          <a:bodyPr wrap="square" lIns="0" rIns="0" tIns="0" bIns="0" anchor="t">
            <a:spAutoFit/>
          </a:bodyPr>
          <a:lstStyle/>
          <a:p>
            <a:pPr algn="l">
              <a:lnSpc>
                <a:spcPct val="100000"/>
              </a:lnSpc>
            </a:pPr>
            <a:r>
              <a:rPr sz="2800" b="1" i="0">
                <a:solidFill>
                  <a:srgbClr val="1B4F9C"/>
                </a:solidFill>
                <a:latin typeface="Georgia"/>
                <a:ea typeface="Georgia"/>
                <a:cs typeface="Georgia"/>
              </a:rPr>
              <a:t>3</a:t>
            </a:r>
          </a:p>
        </p:txBody>
      </p:sp>
      <p:sp>
        <p:nvSpPr>
          <p:cNvPr id="19" name="TextBox 18"/>
          <p:cNvSpPr txBox="1"/>
          <p:nvPr/>
        </p:nvSpPr>
        <p:spPr>
          <a:xfrm>
            <a:off x="3676649"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people, no factory, no shop</a:t>
            </a:r>
          </a:p>
        </p:txBody>
      </p:sp>
      <p:sp>
        <p:nvSpPr>
          <p:cNvPr id="20" name="TextBox 19"/>
          <p:cNvSpPr txBox="1"/>
          <p:nvPr/>
        </p:nvSpPr>
        <p:spPr>
          <a:xfrm>
            <a:off x="3676649"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三人团队，无工厂无门店</a:t>
            </a:r>
          </a:p>
        </p:txBody>
      </p:sp>
      <p:sp>
        <p:nvSpPr>
          <p:cNvPr id="21" name="Rounded Rectangle 20"/>
          <p:cNvSpPr/>
          <p:nvPr/>
        </p:nvSpPr>
        <p:spPr>
          <a:xfrm>
            <a:off x="6248400" y="1866899"/>
            <a:ext cx="2476500" cy="1257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248400" y="1866899"/>
            <a:ext cx="2476500" cy="38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19850" y="2000250"/>
            <a:ext cx="2095499" cy="438150"/>
          </a:xfrm>
          <a:prstGeom prst="rect">
            <a:avLst/>
          </a:prstGeom>
          <a:noFill/>
        </p:spPr>
        <p:txBody>
          <a:bodyPr wrap="square" lIns="0" rIns="0" tIns="0" bIns="0" anchor="t">
            <a:spAutoFit/>
          </a:bodyPr>
          <a:lstStyle/>
          <a:p>
            <a:pPr algn="l">
              <a:lnSpc>
                <a:spcPct val="100000"/>
              </a:lnSpc>
            </a:pPr>
            <a:r>
              <a:rPr sz="2800" b="1" i="0">
                <a:solidFill>
                  <a:srgbClr val="0E2A47"/>
                </a:solidFill>
                <a:latin typeface="Georgia"/>
                <a:ea typeface="Georgia"/>
                <a:cs typeface="Georgia"/>
              </a:rPr>
              <a:t>6</a:t>
            </a:r>
          </a:p>
        </p:txBody>
      </p:sp>
      <p:sp>
        <p:nvSpPr>
          <p:cNvPr id="24" name="TextBox 23"/>
          <p:cNvSpPr txBox="1"/>
          <p:nvPr/>
        </p:nvSpPr>
        <p:spPr>
          <a:xfrm>
            <a:off x="6419850"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months of fixed cost in cash</a:t>
            </a:r>
          </a:p>
        </p:txBody>
      </p:sp>
      <p:sp>
        <p:nvSpPr>
          <p:cNvPr id="25" name="TextBox 24"/>
          <p:cNvSpPr txBox="1"/>
          <p:nvPr/>
        </p:nvSpPr>
        <p:spPr>
          <a:xfrm>
            <a:off x="6419850"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账上约六个月固定成本</a:t>
            </a:r>
          </a:p>
        </p:txBody>
      </p:sp>
      <p:sp>
        <p:nvSpPr>
          <p:cNvPr id="26" name="Rounded Rectangle 25"/>
          <p:cNvSpPr/>
          <p:nvPr/>
        </p:nvSpPr>
        <p:spPr>
          <a:xfrm>
            <a:off x="8991600" y="1866899"/>
            <a:ext cx="2476500" cy="1257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991600" y="1866899"/>
            <a:ext cx="2476500" cy="381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63050" y="2000250"/>
            <a:ext cx="2095499" cy="438150"/>
          </a:xfrm>
          <a:prstGeom prst="rect">
            <a:avLst/>
          </a:prstGeom>
          <a:noFill/>
        </p:spPr>
        <p:txBody>
          <a:bodyPr wrap="square" lIns="0" rIns="0" tIns="0" bIns="0" anchor="t">
            <a:spAutoFit/>
          </a:bodyPr>
          <a:lstStyle/>
          <a:p>
            <a:pPr algn="l">
              <a:lnSpc>
                <a:spcPct val="100000"/>
              </a:lnSpc>
            </a:pPr>
            <a:r>
              <a:rPr sz="2800" b="1" i="0">
                <a:solidFill>
                  <a:srgbClr val="C8A44D"/>
                </a:solidFill>
                <a:latin typeface="Georgia"/>
                <a:ea typeface="Georgia"/>
                <a:cs typeface="Georgia"/>
              </a:rPr>
              <a:t>2</a:t>
            </a:r>
          </a:p>
        </p:txBody>
      </p:sp>
      <p:sp>
        <p:nvSpPr>
          <p:cNvPr id="29" name="TextBox 28"/>
          <p:cNvSpPr txBox="1"/>
          <p:nvPr/>
        </p:nvSpPr>
        <p:spPr>
          <a:xfrm>
            <a:off x="9163050" y="2438400"/>
            <a:ext cx="2095499" cy="190500"/>
          </a:xfrm>
          <a:prstGeom prst="rect">
            <a:avLst/>
          </a:prstGeom>
          <a:noFill/>
        </p:spPr>
        <p:txBody>
          <a:bodyPr wrap="square" lIns="0" rIns="0" tIns="0" bIns="0" anchor="t">
            <a:spAutoFit/>
          </a:bodyPr>
          <a:lstStyle/>
          <a:p>
            <a:pPr algn="l">
              <a:lnSpc>
                <a:spcPct val="100000"/>
              </a:lnSpc>
            </a:pPr>
            <a:r>
              <a:rPr sz="1206" b="1" i="0">
                <a:solidFill>
                  <a:srgbClr val="0E2A47"/>
                </a:solidFill>
                <a:latin typeface="Arial"/>
                <a:ea typeface="Arial"/>
                <a:cs typeface="Arial"/>
              </a:rPr>
              <a:t>routes: platform or own store</a:t>
            </a:r>
          </a:p>
        </p:txBody>
      </p:sp>
      <p:sp>
        <p:nvSpPr>
          <p:cNvPr id="30" name="TextBox 29"/>
          <p:cNvSpPr txBox="1"/>
          <p:nvPr/>
        </p:nvSpPr>
        <p:spPr>
          <a:xfrm>
            <a:off x="9163050" y="2647950"/>
            <a:ext cx="2095499" cy="171450"/>
          </a:xfrm>
          <a:prstGeom prst="rect">
            <a:avLst/>
          </a:prstGeom>
          <a:noFill/>
        </p:spPr>
        <p:txBody>
          <a:bodyPr wrap="square" lIns="0" rIns="0" tIns="0" bIns="0" anchor="t">
            <a:spAutoFit/>
          </a:bodyPr>
          <a:lstStyle/>
          <a:p>
            <a:pPr algn="l">
              <a:lnSpc>
                <a:spcPct val="100000"/>
              </a:lnSpc>
            </a:pPr>
            <a:r>
              <a:rPr sz="1104" b="0" i="0">
                <a:solidFill>
                  <a:srgbClr val="46586D"/>
                </a:solidFill>
                <a:latin typeface="微软雅黑"/>
                <a:ea typeface="微软雅黑"/>
                <a:cs typeface="微软雅黑"/>
              </a:rPr>
              <a:t>两条路线：平台或独立站</a:t>
            </a:r>
          </a:p>
        </p:txBody>
      </p:sp>
      <p:graphicFrame>
        <p:nvGraphicFramePr>
          <p:cNvPr id="31" name="Table 30"/>
          <p:cNvGraphicFramePr>
            <a:graphicFrameLocks noGrp="1"/>
          </p:cNvGraphicFramePr>
          <p:nvPr/>
        </p:nvGraphicFramePr>
        <p:xfrm>
          <a:off x="762000" y="3314700"/>
          <a:ext cx="10668000" cy="2207895"/>
        </p:xfrm>
        <a:graphic>
          <a:graphicData uri="http://schemas.openxmlformats.org/drawingml/2006/table">
            <a:tbl>
              <a:tblPr>
                <a:tableStyleId>{5C22544A-7EE6-4342-B048-85BDC9FD1C3A}</a:tableStyleId>
              </a:tblPr>
              <a:tblGrid>
                <a:gridCol w="2476500"/>
                <a:gridCol w="4381500"/>
                <a:gridCol w="3810000"/>
              </a:tblGrid>
              <a:tr h="395097">
                <a:tc>
                  <a:txBody>
                    <a:bodyPr wrap="square"/>
                    <a:lstStyle/>
                    <a:p>
                      <a:r>
                        <a:rPr sz="1102" b="1">
                          <a:solidFill>
                            <a:srgbClr val="FFFFFF"/>
                          </a:solidFill>
                          <a:latin typeface="Arial"/>
                          <a:ea typeface="Arial"/>
                          <a:cs typeface="Arial"/>
                        </a:rPr>
                        <a:t>Element 要素</a:t>
                      </a:r>
                    </a:p>
                    <a:p>
                      <a:r>
                        <a:rPr sz="940">
                          <a:solidFill>
                            <a:srgbClr val="9DB6D6"/>
                          </a:solidFill>
                          <a:latin typeface="微软雅黑"/>
                          <a:ea typeface="微软雅黑"/>
                          <a:cs typeface="微软雅黑"/>
                        </a:rPr>
                        <a:t>要素</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In this case 本案例中的情形</a:t>
                      </a:r>
                    </a:p>
                    <a:p>
                      <a:r>
                        <a:rPr sz="940">
                          <a:solidFill>
                            <a:srgbClr val="9DB6D6"/>
                          </a:solidFill>
                          <a:latin typeface="微软雅黑"/>
                          <a:ea typeface="微软雅黑"/>
                          <a:cs typeface="微软雅黑"/>
                        </a:rPr>
                        <a:t>情形</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Why it matters 为什么重要</a:t>
                      </a:r>
                    </a:p>
                    <a:p>
                      <a:r>
                        <a:rPr sz="940">
                          <a:solidFill>
                            <a:srgbClr val="9DB6D6"/>
                          </a:solidFill>
                          <a:latin typeface="微软雅黑"/>
                          <a:ea typeface="微软雅黑"/>
                          <a:cs typeface="微软雅黑"/>
                        </a:rPr>
                        <a:t>为什么重要</a:t>
                      </a:r>
                    </a:p>
                  </a:txBody>
                  <a:tcPr marL="95250" marR="95250" marT="38100" marB="38100" anchor="ctr">
                    <a:solidFill>
                      <a:srgbClr val="0E2A47"/>
                    </a:solidFill>
                  </a:tcPr>
                </a:tc>
              </a:tr>
              <a:tr h="604266">
                <a:tc>
                  <a:txBody>
                    <a:bodyPr wrap="square"/>
                    <a:lstStyle/>
                    <a:p>
                      <a:pPr algn="l"/>
                      <a:r>
                        <a:rPr sz="1183" b="1">
                          <a:solidFill>
                            <a:srgbClr val="0E2A47"/>
                          </a:solidFill>
                          <a:latin typeface="Arial"/>
                          <a:ea typeface="Arial"/>
                          <a:cs typeface="Arial"/>
                        </a:rPr>
                        <a:t>The choice</a:t>
                      </a:r>
                    </a:p>
                    <a:p>
                      <a:pPr algn="l"/>
                      <a:r>
                        <a:rPr sz="1031">
                          <a:solidFill>
                            <a:srgbClr val="46586D"/>
                          </a:solidFill>
                          <a:latin typeface="微软雅黑"/>
                          <a:ea typeface="微软雅黑"/>
                          <a:cs typeface="微软雅黑"/>
                        </a:rPr>
                        <a:t>要做的选择</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Platform tomorrow, or an owned store in six weeks</a:t>
                      </a:r>
                    </a:p>
                    <a:p>
                      <a:pPr algn="l"/>
                      <a:r>
                        <a:rPr sz="1031">
                          <a:solidFill>
                            <a:srgbClr val="46586D"/>
                          </a:solidFill>
                          <a:latin typeface="微软雅黑"/>
                          <a:ea typeface="微软雅黑"/>
                          <a:cs typeface="微软雅黑"/>
                        </a:rPr>
                        <a:t>明天上平台，还是六周后自建站</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Two routes, two cost structures</a:t>
                      </a:r>
                    </a:p>
                    <a:p>
                      <a:pPr algn="l"/>
                      <a:r>
                        <a:rPr sz="1031">
                          <a:solidFill>
                            <a:srgbClr val="46586D"/>
                          </a:solidFill>
                          <a:latin typeface="微软雅黑"/>
                          <a:ea typeface="微软雅黑"/>
                          <a:cs typeface="微软雅黑"/>
                        </a:rPr>
                        <a:t>两条路线，两套成本结构</a:t>
                      </a:r>
                    </a:p>
                  </a:txBody>
                  <a:tcPr marL="95250" marR="95250" marT="28575" marB="28575" anchor="ctr">
                    <a:solidFill>
                      <a:srgbClr val="FFFFFF"/>
                    </a:solidFill>
                  </a:tcPr>
                </a:tc>
              </a:tr>
              <a:tr h="604266">
                <a:tc>
                  <a:txBody>
                    <a:bodyPr wrap="square"/>
                    <a:lstStyle/>
                    <a:p>
                      <a:pPr algn="l"/>
                      <a:r>
                        <a:rPr sz="1183" b="1">
                          <a:solidFill>
                            <a:srgbClr val="0E2A47"/>
                          </a:solidFill>
                          <a:latin typeface="Arial"/>
                          <a:ea typeface="Arial"/>
                          <a:cs typeface="Arial"/>
                        </a:rPr>
                        <a:t>The promise</a:t>
                      </a:r>
                    </a:p>
                    <a:p>
                      <a:pPr algn="l"/>
                      <a:r>
                        <a:rPr sz="1031">
                          <a:solidFill>
                            <a:srgbClr val="46586D"/>
                          </a:solidFill>
                          <a:latin typeface="微软雅黑"/>
                          <a:ea typeface="微软雅黑"/>
                          <a:cs typeface="微软雅黑"/>
                        </a:rPr>
                        <a:t>要给出的承诺</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29 dollars delivered, in one market</a:t>
                      </a:r>
                    </a:p>
                    <a:p>
                      <a:pPr algn="l"/>
                      <a:r>
                        <a:rPr sz="1031">
                          <a:solidFill>
                            <a:srgbClr val="46586D"/>
                          </a:solidFill>
                          <a:latin typeface="微软雅黑"/>
                          <a:ea typeface="微软雅黑"/>
                          <a:cs typeface="微软雅黑"/>
                        </a:rPr>
                        <a:t>单一市场 29 美元包邮</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Freight is inside the price, not gone</a:t>
                      </a:r>
                    </a:p>
                    <a:p>
                      <a:pPr algn="l"/>
                      <a:r>
                        <a:rPr sz="1031">
                          <a:solidFill>
                            <a:srgbClr val="46586D"/>
                          </a:solidFill>
                          <a:latin typeface="微软雅黑"/>
                          <a:ea typeface="微软雅黑"/>
                          <a:cs typeface="微软雅黑"/>
                        </a:rPr>
                        <a:t>运费被算进价格，不是消失</a:t>
                      </a:r>
                    </a:p>
                  </a:txBody>
                  <a:tcPr marL="95250" marR="95250" marT="28575" marB="28575" anchor="ctr">
                    <a:solidFill>
                      <a:srgbClr val="F5F8FC"/>
                    </a:solidFill>
                  </a:tcPr>
                </a:tc>
              </a:tr>
              <a:tr h="604266">
                <a:tc>
                  <a:txBody>
                    <a:bodyPr wrap="square"/>
                    <a:lstStyle/>
                    <a:p>
                      <a:pPr algn="l"/>
                      <a:r>
                        <a:rPr sz="1183" b="1">
                          <a:solidFill>
                            <a:srgbClr val="0E2A47"/>
                          </a:solidFill>
                          <a:latin typeface="Arial"/>
                          <a:ea typeface="Arial"/>
                          <a:cs typeface="Arial"/>
                        </a:rPr>
                        <a:t>The questions</a:t>
                      </a:r>
                    </a:p>
                    <a:p>
                      <a:pPr algn="l"/>
                      <a:r>
                        <a:rPr sz="1031">
                          <a:solidFill>
                            <a:srgbClr val="46586D"/>
                          </a:solidFill>
                          <a:latin typeface="微软雅黑"/>
                          <a:ea typeface="微软雅黑"/>
                          <a:cs typeface="微软雅黑"/>
                        </a:rPr>
                        <a:t>必须先回答的问题</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Who owns the customer, who carries returns, what would change the plan</a:t>
                      </a:r>
                    </a:p>
                    <a:p>
                      <a:pPr algn="l"/>
                      <a:r>
                        <a:rPr sz="1031">
                          <a:solidFill>
                            <a:srgbClr val="46586D"/>
                          </a:solidFill>
                          <a:latin typeface="微软雅黑"/>
                          <a:ea typeface="微软雅黑"/>
                          <a:cs typeface="微软雅黑"/>
                        </a:rPr>
                        <a:t>客户归谁、退货由谁承担、什么会改变路线</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Answer these before spending</a:t>
                      </a:r>
                    </a:p>
                    <a:p>
                      <a:pPr algn="l"/>
                      <a:r>
                        <a:rPr sz="1031">
                          <a:solidFill>
                            <a:srgbClr val="46586D"/>
                          </a:solidFill>
                          <a:latin typeface="微软雅黑"/>
                          <a:ea typeface="微软雅黑"/>
                          <a:cs typeface="微软雅黑"/>
                        </a:rPr>
                        <a:t>花钱之前先回答</a:t>
                      </a:r>
                    </a:p>
                  </a:txBody>
                  <a:tcPr marL="95250" marR="95250" marT="28575" marB="28575" anchor="ctr">
                    <a:solidFill>
                      <a:srgbClr val="FFFFFF"/>
                    </a:solidFill>
                  </a:tcPr>
                </a:tc>
              </a:tr>
            </a:tbl>
          </a:graphicData>
        </a:graphic>
      </p:graphicFrame>
      <p:sp>
        <p:nvSpPr>
          <p:cNvPr id="32" name="Rectangle 31"/>
          <p:cNvSpPr/>
          <p:nvPr/>
        </p:nvSpPr>
        <p:spPr>
          <a:xfrm>
            <a:off x="762000" y="5543550"/>
            <a:ext cx="38100" cy="600075"/>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5543550"/>
            <a:ext cx="10629900" cy="600075"/>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5619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This is a teaching case: the team, the supplier and every figure below are fictional. The structure of the decisions is what carries over.</a:t>
            </a:r>
          </a:p>
        </p:txBody>
      </p:sp>
      <p:sp>
        <p:nvSpPr>
          <p:cNvPr id="35" name="TextBox 34"/>
          <p:cNvSpPr txBox="1"/>
          <p:nvPr/>
        </p:nvSpPr>
        <p:spPr>
          <a:xfrm>
            <a:off x="952500" y="6010275"/>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本课全部为教学案例：团队、供货方与以下每一个数字均为虚构；可迁移的是决策的结构。</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05 / 28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FOCUS</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What to master, what to watch</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学习重点与难点</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Focus and pitfalls</a:t>
            </a:r>
          </a:p>
        </p:txBody>
      </p:sp>
      <p:sp>
        <p:nvSpPr>
          <p:cNvPr id="9" name="Rounded Rectangle 8"/>
          <p:cNvSpPr/>
          <p:nvPr/>
        </p:nvSpPr>
        <p:spPr>
          <a:xfrm>
            <a:off x="762000" y="990599"/>
            <a:ext cx="5143500" cy="3810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KEY POINTS  ·  学习重点</a:t>
            </a:r>
          </a:p>
        </p:txBody>
      </p:sp>
      <p:sp>
        <p:nvSpPr>
          <p:cNvPr id="11" name="Oval 10"/>
          <p:cNvSpPr/>
          <p:nvPr/>
        </p:nvSpPr>
        <p:spPr>
          <a:xfrm>
            <a:off x="1000125" y="15110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631033"/>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operating form decides the revenue logic: a direct seller earns the spread, an intermediary earns commission, and channels do not change the form.</a:t>
            </a:r>
          </a:p>
        </p:txBody>
      </p:sp>
      <p:sp>
        <p:nvSpPr>
          <p:cNvPr id="13" name="TextBox 12"/>
          <p:cNvSpPr txBox="1"/>
          <p:nvPr/>
        </p:nvSpPr>
        <p:spPr>
          <a:xfrm>
            <a:off x="1143000" y="2015785"/>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运作形式决定收入逻辑：直接销售赚差价，中介赚佣金；渠道不改变形式。</a:t>
            </a:r>
          </a:p>
        </p:txBody>
      </p:sp>
      <p:sp>
        <p:nvSpPr>
          <p:cNvPr id="14" name="Oval 13"/>
          <p:cNvSpPr/>
          <p:nvPr/>
        </p:nvSpPr>
        <p:spPr>
          <a:xfrm>
            <a:off x="1000125" y="2574072"/>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2510872"/>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Mobile-first is a set of measurable store requirements, not an app and not a visual style.</a:t>
            </a:r>
          </a:p>
        </p:txBody>
      </p:sp>
      <p:sp>
        <p:nvSpPr>
          <p:cNvPr id="16" name="TextBox 15"/>
          <p:cNvSpPr txBox="1"/>
          <p:nvPr/>
        </p:nvSpPr>
        <p:spPr>
          <a:xfrm>
            <a:off x="1143000" y="2892704"/>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移动优先是一组可测量的店铺要求，不是做一个 App，也不是视觉风格。</a:t>
            </a:r>
          </a:p>
        </p:txBody>
      </p:sp>
      <p:sp>
        <p:nvSpPr>
          <p:cNvPr id="17" name="Oval 16"/>
          <p:cNvSpPr/>
          <p:nvPr/>
        </p:nvSpPr>
        <p:spPr>
          <a:xfrm>
            <a:off x="1000125" y="3450991"/>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3387791"/>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Stage conversion locates the bottleneck; contribution after returns decides whether fixing it is worth the money.</a:t>
            </a:r>
          </a:p>
        </p:txBody>
      </p:sp>
      <p:sp>
        <p:nvSpPr>
          <p:cNvPr id="19" name="TextBox 18"/>
          <p:cNvSpPr txBox="1"/>
          <p:nvPr/>
        </p:nvSpPr>
        <p:spPr>
          <a:xfrm>
            <a:off x="1143000" y="376962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漏斗转化率定位瓶颈，扣除退货后的贡献毛利决定“修它”是否值得。</a:t>
            </a:r>
          </a:p>
        </p:txBody>
      </p:sp>
      <p:sp>
        <p:nvSpPr>
          <p:cNvPr id="20" name="Rounded Rectangle 19"/>
          <p:cNvSpPr/>
          <p:nvPr/>
        </p:nvSpPr>
        <p:spPr>
          <a:xfrm>
            <a:off x="6286500" y="990599"/>
            <a:ext cx="5143500" cy="3810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11430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COMMON DIFFICULTIES  ·  可能的难点</a:t>
            </a:r>
          </a:p>
        </p:txBody>
      </p:sp>
      <p:sp>
        <p:nvSpPr>
          <p:cNvPr id="22" name="Oval 21"/>
          <p:cNvSpPr/>
          <p:nvPr/>
        </p:nvSpPr>
        <p:spPr>
          <a:xfrm>
            <a:off x="6524625" y="15110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1447800"/>
            <a:ext cx="4514850" cy="631033"/>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Treating a platform store, an owned site and livestreaming as three business models rather than three channels of one direct seller.</a:t>
            </a:r>
          </a:p>
        </p:txBody>
      </p:sp>
      <p:sp>
        <p:nvSpPr>
          <p:cNvPr id="24" name="TextBox 23"/>
          <p:cNvSpPr txBox="1"/>
          <p:nvPr/>
        </p:nvSpPr>
        <p:spPr>
          <a:xfrm>
            <a:off x="6667500" y="2015785"/>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把平台店、独立站和直播当成三种商业模式，而不是同一个直接卖家的三个渠道。</a:t>
            </a:r>
          </a:p>
        </p:txBody>
      </p:sp>
      <p:sp>
        <p:nvSpPr>
          <p:cNvPr id="25" name="Oval 24"/>
          <p:cNvSpPr/>
          <p:nvPr/>
        </p:nvSpPr>
        <p:spPr>
          <a:xfrm>
            <a:off x="6524625" y="2574072"/>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2510872"/>
            <a:ext cx="4514850" cy="631033"/>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Comparing a 6 per cent return rate with a competitor 12 per cent without checking the denominator or whether exchanges are included.</a:t>
            </a:r>
          </a:p>
        </p:txBody>
      </p:sp>
      <p:sp>
        <p:nvSpPr>
          <p:cNvPr id="27" name="TextBox 26"/>
          <p:cNvSpPr txBox="1"/>
          <p:nvPr/>
        </p:nvSpPr>
        <p:spPr>
          <a:xfrm>
            <a:off x="6667500" y="3078857"/>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 6% 退货率与竞争者的 12% 直接比较，却不检查分母是否一致、是否包含换货。</a:t>
            </a:r>
          </a:p>
        </p:txBody>
      </p:sp>
      <p:sp>
        <p:nvSpPr>
          <p:cNvPr id="28" name="Oval 27"/>
          <p:cNvSpPr/>
          <p:nvPr/>
        </p:nvSpPr>
        <p:spPr>
          <a:xfrm>
            <a:off x="6524625" y="363714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0" y="3573944"/>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Reading positive contribution per order as profit, ignoring fixed cost, payback on acquisition and the cash sitting in inventory.</a:t>
            </a:r>
          </a:p>
        </p:txBody>
      </p:sp>
      <p:sp>
        <p:nvSpPr>
          <p:cNvPr id="30" name="TextBox 29"/>
          <p:cNvSpPr txBox="1"/>
          <p:nvPr/>
        </p:nvSpPr>
        <p:spPr>
          <a:xfrm>
            <a:off x="6667500" y="3955776"/>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把每单正贡献当成利润，忽略固定成本、获客回收周期与库存占用的现金。</a:t>
            </a:r>
          </a:p>
        </p:txBody>
      </p:sp>
      <p:sp>
        <p:nvSpPr>
          <p:cNvPr id="31" name="Rounded Rectangle 30"/>
          <p:cNvSpPr/>
          <p:nvPr/>
        </p:nvSpPr>
        <p:spPr>
          <a:xfrm>
            <a:off x="762000" y="5029200"/>
            <a:ext cx="10668000" cy="8001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90599" y="5162550"/>
            <a:ext cx="476250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THE ONE-LINE RULE</a:t>
            </a:r>
          </a:p>
        </p:txBody>
      </p:sp>
      <p:sp>
        <p:nvSpPr>
          <p:cNvPr id="33" name="TextBox 32"/>
          <p:cNvSpPr txBox="1"/>
          <p:nvPr/>
        </p:nvSpPr>
        <p:spPr>
          <a:xfrm>
            <a:off x="990599" y="5391150"/>
            <a:ext cx="9906000" cy="381000"/>
          </a:xfrm>
          <a:prstGeom prst="rect">
            <a:avLst/>
          </a:prstGeom>
          <a:noFill/>
        </p:spPr>
        <p:txBody>
          <a:bodyPr wrap="square" lIns="0" rIns="0" tIns="0" bIns="0" anchor="t">
            <a:spAutoFit/>
          </a:bodyPr>
          <a:lstStyle/>
          <a:p>
            <a:pPr algn="l">
              <a:lnSpc>
                <a:spcPct val="120000"/>
              </a:lnSpc>
            </a:pPr>
            <a:r>
              <a:rPr sz="1449" b="0" i="0">
                <a:solidFill>
                  <a:srgbClr val="FFFFFF"/>
                </a:solidFill>
                <a:latin typeface="Arial"/>
                <a:ea typeface="Arial"/>
                <a:cs typeface="Arial"/>
              </a:rPr>
              <a:t>Name the form, build the per-order ledger, then write the conditions — in that order, before any money moves.</a:t>
            </a:r>
          </a:p>
        </p:txBody>
      </p:sp>
      <p:sp>
        <p:nvSpPr>
          <p:cNvPr id="34" name="TextBox 3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5" name="TextBox 3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06 / 28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2.2.4</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five B2C operating forms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B2C 的五种运作形式</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§2.2.4  ·  how the business runs</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textbook lists five forms: direct selling (buying goods and reselling them), online intermediary (holding no goods, matching buyers and sellers for commission), advertising-based B2C (free content, advertising revenue), community-based B2C (a community around a shared interest) and livestream B2C (from China, spreading outward).</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教材列出五种形式：直接销售（买入并转售商品）、线上中介（不拥有商品，撮合买卖双方并收取佣金）、广告型 B2C（用免费内容聚集流量、靠广告变现）、社区型 B2C（基于共同兴趣）与直播型 B2C（从中国兴起并向全球扩散）。</a:t>
            </a:r>
          </a:p>
        </p:txBody>
      </p:sp>
      <p:graphicFrame>
        <p:nvGraphicFramePr>
          <p:cNvPr id="11" name="Table 10"/>
          <p:cNvGraphicFramePr>
            <a:graphicFrameLocks noGrp="1"/>
          </p:cNvGraphicFramePr>
          <p:nvPr/>
        </p:nvGraphicFramePr>
        <p:xfrm>
          <a:off x="762000" y="1600200"/>
          <a:ext cx="10668000" cy="2788920"/>
        </p:xfrm>
        <a:graphic>
          <a:graphicData uri="http://schemas.openxmlformats.org/drawingml/2006/table">
            <a:tbl>
              <a:tblPr>
                <a:tableStyleId>{5C22544A-7EE6-4342-B048-85BDC9FD1C3A}</a:tableStyleId>
              </a:tblPr>
              <a:tblGrid>
                <a:gridCol w="2286000"/>
                <a:gridCol w="4572000"/>
                <a:gridCol w="3810000"/>
              </a:tblGrid>
              <a:tr h="348615">
                <a:tc>
                  <a:txBody>
                    <a:bodyPr wrap="square"/>
                    <a:lstStyle/>
                    <a:p>
                      <a:r>
                        <a:rPr sz="1102" b="1">
                          <a:solidFill>
                            <a:srgbClr val="FFFFFF"/>
                          </a:solidFill>
                          <a:latin typeface="Arial"/>
                          <a:ea typeface="Arial"/>
                          <a:cs typeface="Arial"/>
                        </a:rPr>
                        <a:t>Form 形式</a:t>
                      </a:r>
                    </a:p>
                    <a:p>
                      <a:r>
                        <a:rPr sz="940">
                          <a:solidFill>
                            <a:srgbClr val="9DB6D6"/>
                          </a:solidFill>
                          <a:latin typeface="微软雅黑"/>
                          <a:ea typeface="微软雅黑"/>
                          <a:cs typeface="微软雅黑"/>
                        </a:rPr>
                        <a:t>形式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does 做什么</a:t>
                      </a:r>
                    </a:p>
                    <a:p>
                      <a:r>
                        <a:rPr sz="940">
                          <a:solidFill>
                            <a:srgbClr val="9DB6D6"/>
                          </a:solidFill>
                          <a:latin typeface="微软雅黑"/>
                          <a:ea typeface="微软雅黑"/>
                          <a:cs typeface="微软雅黑"/>
                        </a:rPr>
                        <a:t>做什么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must be good at 必须擅长什么</a:t>
                      </a:r>
                    </a:p>
                    <a:p>
                      <a:r>
                        <a:rPr sz="940">
                          <a:solidFill>
                            <a:srgbClr val="9DB6D6"/>
                          </a:solidFill>
                          <a:latin typeface="微软雅黑"/>
                          <a:ea typeface="微软雅黑"/>
                          <a:cs typeface="微软雅黑"/>
                        </a:rPr>
                        <a:t>能力要求</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Direct selling</a:t>
                      </a:r>
                    </a:p>
                    <a:p>
                      <a:pPr algn="l"/>
                      <a:r>
                        <a:rPr sz="1008">
                          <a:solidFill>
                            <a:srgbClr val="46586D"/>
                          </a:solidFill>
                          <a:latin typeface="微软雅黑"/>
                          <a:ea typeface="微软雅黑"/>
                          <a:cs typeface="微软雅黑"/>
                        </a:rPr>
                        <a:t>直接销售</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Buys goods and resells them; owns stock and sales risk</a:t>
                      </a:r>
                    </a:p>
                    <a:p>
                      <a:pPr algn="l"/>
                      <a:r>
                        <a:rPr sz="1008">
                          <a:solidFill>
                            <a:srgbClr val="46586D"/>
                          </a:solidFill>
                          <a:latin typeface="微软雅黑"/>
                          <a:ea typeface="微软雅黑"/>
                          <a:cs typeface="微软雅黑"/>
                        </a:rPr>
                        <a:t>买入并转售商品；承担库存与销售风险</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Earns the spread between price and full order cost</a:t>
                      </a:r>
                    </a:p>
                    <a:p>
                      <a:pPr algn="l"/>
                      <a:r>
                        <a:rPr sz="1008">
                          <a:solidFill>
                            <a:srgbClr val="46586D"/>
                          </a:solidFill>
                          <a:latin typeface="微软雅黑"/>
                          <a:ea typeface="微软雅黑"/>
                          <a:cs typeface="微软雅黑"/>
                        </a:rPr>
                        <a:t>赚价格与整单成本之差</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Online intermediary</a:t>
                      </a:r>
                    </a:p>
                    <a:p>
                      <a:pPr algn="l"/>
                      <a:r>
                        <a:rPr sz="1008">
                          <a:solidFill>
                            <a:srgbClr val="46586D"/>
                          </a:solidFill>
                          <a:latin typeface="微软雅黑"/>
                          <a:ea typeface="微软雅黑"/>
                          <a:cs typeface="微软雅黑"/>
                        </a:rPr>
                        <a:t>线上中介</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Owns no goods; matches the two sides and takes commission</a:t>
                      </a:r>
                    </a:p>
                    <a:p>
                      <a:pPr algn="l"/>
                      <a:r>
                        <a:rPr sz="1008">
                          <a:solidFill>
                            <a:srgbClr val="46586D"/>
                          </a:solidFill>
                          <a:latin typeface="微软雅黑"/>
                          <a:ea typeface="微软雅黑"/>
                          <a:cs typeface="微软雅黑"/>
                        </a:rPr>
                        <a:t>不拥有商品；撮合双方并收取佣金</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Needs liquidity on both sides</a:t>
                      </a:r>
                    </a:p>
                    <a:p>
                      <a:pPr algn="l"/>
                      <a:r>
                        <a:rPr sz="1008">
                          <a:solidFill>
                            <a:srgbClr val="46586D"/>
                          </a:solidFill>
                          <a:latin typeface="微软雅黑"/>
                          <a:ea typeface="微软雅黑"/>
                          <a:cs typeface="微软雅黑"/>
                        </a:rPr>
                        <a:t>需要双边流动性</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Advertising-based</a:t>
                      </a:r>
                    </a:p>
                    <a:p>
                      <a:pPr algn="l"/>
                      <a:r>
                        <a:rPr sz="1008">
                          <a:solidFill>
                            <a:srgbClr val="46586D"/>
                          </a:solidFill>
                          <a:latin typeface="微软雅黑"/>
                          <a:ea typeface="微软雅黑"/>
                          <a:cs typeface="微软雅黑"/>
                        </a:rPr>
                        <a:t>广告型</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Free content gathers traffic; advertising pays</a:t>
                      </a:r>
                    </a:p>
                    <a:p>
                      <a:pPr algn="l"/>
                      <a:r>
                        <a:rPr sz="1008">
                          <a:solidFill>
                            <a:srgbClr val="46586D"/>
                          </a:solidFill>
                          <a:latin typeface="微软雅黑"/>
                          <a:ea typeface="微软雅黑"/>
                          <a:cs typeface="微软雅黑"/>
                        </a:rPr>
                        <a:t>免费内容聚集流量，广告变现</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Needs audience scale</a:t>
                      </a:r>
                    </a:p>
                    <a:p>
                      <a:pPr algn="l"/>
                      <a:r>
                        <a:rPr sz="1008">
                          <a:solidFill>
                            <a:srgbClr val="46586D"/>
                          </a:solidFill>
                          <a:latin typeface="微软雅黑"/>
                          <a:ea typeface="微软雅黑"/>
                          <a:cs typeface="微软雅黑"/>
                        </a:rPr>
                        <a:t>需要受众规模</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Community-based</a:t>
                      </a:r>
                    </a:p>
                    <a:p>
                      <a:pPr algn="l"/>
                      <a:r>
                        <a:rPr sz="1008">
                          <a:solidFill>
                            <a:srgbClr val="46586D"/>
                          </a:solidFill>
                          <a:latin typeface="微软雅黑"/>
                          <a:ea typeface="微软雅黑"/>
                          <a:cs typeface="微软雅黑"/>
                        </a:rPr>
                        <a:t>社区型</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A community built around a shared interest</a:t>
                      </a:r>
                    </a:p>
                    <a:p>
                      <a:pPr algn="l"/>
                      <a:r>
                        <a:rPr sz="1008">
                          <a:solidFill>
                            <a:srgbClr val="46586D"/>
                          </a:solidFill>
                          <a:latin typeface="微软雅黑"/>
                          <a:ea typeface="微软雅黑"/>
                          <a:cs typeface="微软雅黑"/>
                        </a:rPr>
                        <a:t>围绕共同兴趣建立的社区</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Needs continuous interaction</a:t>
                      </a:r>
                    </a:p>
                    <a:p>
                      <a:pPr algn="l"/>
                      <a:r>
                        <a:rPr sz="1008">
                          <a:solidFill>
                            <a:srgbClr val="46586D"/>
                          </a:solidFill>
                          <a:latin typeface="微软雅黑"/>
                          <a:ea typeface="微软雅黑"/>
                          <a:cs typeface="微软雅黑"/>
                        </a:rPr>
                        <a:t>需要持续互动</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Livestream</a:t>
                      </a:r>
                    </a:p>
                    <a:p>
                      <a:pPr algn="l"/>
                      <a:r>
                        <a:rPr sz="1008">
                          <a:solidFill>
                            <a:srgbClr val="46586D"/>
                          </a:solidFill>
                          <a:latin typeface="微软雅黑"/>
                          <a:ea typeface="微软雅黑"/>
                          <a:cs typeface="微软雅黑"/>
                        </a:rPr>
                        <a:t>直播型</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Content and supply combine in real time; began in China</a:t>
                      </a:r>
                    </a:p>
                    <a:p>
                      <a:pPr algn="l"/>
                      <a:r>
                        <a:rPr sz="1008">
                          <a:solidFill>
                            <a:srgbClr val="46586D"/>
                          </a:solidFill>
                          <a:latin typeface="微软雅黑"/>
                          <a:ea typeface="微软雅黑"/>
                          <a:cs typeface="微软雅黑"/>
                        </a:rPr>
                        <a:t>内容与供货实时结合；兴起于中国</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Needs content and reliable supply</a:t>
                      </a:r>
                    </a:p>
                    <a:p>
                      <a:pPr algn="l"/>
                      <a:r>
                        <a:rPr sz="1008">
                          <a:solidFill>
                            <a:srgbClr val="46586D"/>
                          </a:solidFill>
                          <a:latin typeface="微软雅黑"/>
                          <a:ea typeface="微软雅黑"/>
                          <a:cs typeface="微软雅黑"/>
                        </a:rPr>
                        <a:t>需要内容与可靠供货</a:t>
                      </a:r>
                    </a:p>
                  </a:txBody>
                  <a:tcPr marL="95250" marR="95250" marT="28575" marB="28575" anchor="ctr">
                    <a:solidFill>
                      <a:srgbClr val="FFFFFF"/>
                    </a:solidFill>
                  </a:tcPr>
                </a:tc>
              </a:tr>
            </a:tbl>
          </a:graphicData>
        </a:graphic>
      </p:graphicFrame>
      <p:sp>
        <p:nvSpPr>
          <p:cNvPr id="12" name="Rounded Rectangle 11"/>
          <p:cNvSpPr/>
          <p:nvPr/>
        </p:nvSpPr>
        <p:spPr>
          <a:xfrm>
            <a:off x="762000" y="4552950"/>
            <a:ext cx="5143500" cy="13335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6482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HOW TO ASSIGN A FORM  ·  如何判定形式</a:t>
            </a:r>
          </a:p>
        </p:txBody>
      </p:sp>
      <p:sp>
        <p:nvSpPr>
          <p:cNvPr id="14" name="Oval 13"/>
          <p:cNvSpPr/>
          <p:nvPr/>
        </p:nvSpPr>
        <p:spPr>
          <a:xfrm>
            <a:off x="1000125" y="4959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8958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Ask in order: who owns the goods, who sets the price, who carries unsold stock.</a:t>
            </a:r>
          </a:p>
        </p:txBody>
      </p:sp>
      <p:sp>
        <p:nvSpPr>
          <p:cNvPr id="16" name="TextBox 15"/>
          <p:cNvSpPr txBox="1"/>
          <p:nvPr/>
        </p:nvSpPr>
        <p:spPr>
          <a:xfrm>
            <a:off x="1143000" y="527768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依次问：商品归谁、谁定价、谁承担滞销库存。</a:t>
            </a:r>
          </a:p>
        </p:txBody>
      </p:sp>
      <p:sp>
        <p:nvSpPr>
          <p:cNvPr id="17" name="Oval 16"/>
          <p:cNvSpPr/>
          <p:nvPr/>
        </p:nvSpPr>
        <p:spPr>
          <a:xfrm>
            <a:off x="1000125" y="5636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5728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answers decide the form — nothing else does.</a:t>
            </a:r>
          </a:p>
        </p:txBody>
      </p:sp>
      <p:sp>
        <p:nvSpPr>
          <p:cNvPr id="19" name="TextBox 18"/>
          <p:cNvSpPr txBox="1"/>
          <p:nvPr/>
        </p:nvSpPr>
        <p:spPr>
          <a:xfrm>
            <a:off x="1143000" y="57685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答案决定形式，别的都不决定。</a:t>
            </a:r>
          </a:p>
        </p:txBody>
      </p:sp>
      <p:sp>
        <p:nvSpPr>
          <p:cNvPr id="20" name="Rounded Rectangle 19"/>
          <p:cNvSpPr/>
          <p:nvPr/>
        </p:nvSpPr>
        <p:spPr>
          <a:xfrm>
            <a:off x="6286500" y="4552950"/>
            <a:ext cx="5143500" cy="13335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6482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CONDITIONS AND LIMITS  ·  条件与限制</a:t>
            </a:r>
          </a:p>
        </p:txBody>
      </p:sp>
      <p:sp>
        <p:nvSpPr>
          <p:cNvPr id="22" name="Oval 21"/>
          <p:cNvSpPr/>
          <p:nvPr/>
        </p:nvSpPr>
        <p:spPr>
          <a:xfrm>
            <a:off x="6524625" y="4959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8958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Forms can combine: a direct seller may also run a community or stream.</a:t>
            </a:r>
          </a:p>
        </p:txBody>
      </p:sp>
      <p:sp>
        <p:nvSpPr>
          <p:cNvPr id="24" name="TextBox 23"/>
          <p:cNvSpPr txBox="1"/>
          <p:nvPr/>
        </p:nvSpPr>
        <p:spPr>
          <a:xfrm>
            <a:off x="6667500" y="527768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形式可以组合：直接卖家也可以经营社区或做直播。</a:t>
            </a:r>
          </a:p>
        </p:txBody>
      </p:sp>
      <p:sp>
        <p:nvSpPr>
          <p:cNvPr id="25" name="Oval 24"/>
          <p:cNvSpPr/>
          <p:nvPr/>
        </p:nvSpPr>
        <p:spPr>
          <a:xfrm>
            <a:off x="6524625" y="56360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5728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label names the main revenue logic, not every activity.</a:t>
            </a:r>
          </a:p>
        </p:txBody>
      </p:sp>
      <p:sp>
        <p:nvSpPr>
          <p:cNvPr id="27" name="TextBox 26"/>
          <p:cNvSpPr txBox="1"/>
          <p:nvPr/>
        </p:nvSpPr>
        <p:spPr>
          <a:xfrm>
            <a:off x="6667500" y="57685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标签解释主要收入逻辑，不覆盖所有活动。</a:t>
            </a:r>
          </a:p>
        </p:txBody>
      </p:sp>
      <p:sp>
        <p:nvSpPr>
          <p:cNvPr id="28" name="Rectangle 27"/>
          <p:cNvSpPr/>
          <p:nvPr/>
        </p:nvSpPr>
        <p:spPr>
          <a:xfrm>
            <a:off x="762000" y="59626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626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388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Five forms describe how a firm operates; B2B, B2C, C2C describe who trades with whom.</a:t>
            </a:r>
          </a:p>
        </p:txBody>
      </p:sp>
      <p:sp>
        <p:nvSpPr>
          <p:cNvPr id="31" name="TextBox 30"/>
          <p:cNvSpPr txBox="1"/>
          <p:nvPr/>
        </p:nvSpPr>
        <p:spPr>
          <a:xfrm>
            <a:off x="952500" y="62674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五种形式描述 B2C 企业“怎么运营”；B2B、B2C、C2C 描述“谁和谁交易”。这是两个不同的问题。</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07 / 28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FORM</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same seller, three channels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同一个卖家，三个渠道</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§2.2.4  ·  the distinction students lose first</a:t>
            </a:r>
          </a:p>
        </p:txBody>
      </p:sp>
      <p:sp>
        <p:nvSpPr>
          <p:cNvPr id="9" name="TextBox 8"/>
          <p:cNvSpPr txBox="1"/>
          <p:nvPr/>
        </p:nvSpPr>
        <p:spPr>
          <a:xfrm>
            <a:off x="762000" y="971550"/>
            <a:ext cx="10668000" cy="266700"/>
          </a:xfrm>
          <a:prstGeom prst="rect">
            <a:avLst/>
          </a:prstGeom>
          <a:noFill/>
        </p:spPr>
        <p:txBody>
          <a:bodyPr wrap="square" lIns="0" rIns="0" tIns="0" bIns="0" anchor="t">
            <a:spAutoFit/>
          </a:bodyPr>
          <a:lstStyle/>
          <a:p>
            <a:pPr algn="l">
              <a:lnSpc>
                <a:spcPct val="112000"/>
              </a:lnSpc>
            </a:pPr>
            <a:r>
              <a:rPr sz="1461" b="1" i="0">
                <a:solidFill>
                  <a:srgbClr val="0E2A47"/>
                </a:solidFill>
                <a:latin typeface="Georgia"/>
                <a:ea typeface="Georgia"/>
                <a:cs typeface="Georgia"/>
              </a:rPr>
              <a:t>The team is a direct seller because it takes ownership of the stock and carries the sales risk. Content and livestreaming are channels it may use, not another form. Mixing the labels produces bad plans — a three-person team calling itself a platform because it owns a website is still a direct seller with a shop.</a:t>
            </a:r>
          </a:p>
        </p:txBody>
      </p:sp>
      <p:sp>
        <p:nvSpPr>
          <p:cNvPr id="10" name="TextBox 9"/>
          <p:cNvSpPr txBox="1"/>
          <p:nvPr/>
        </p:nvSpPr>
        <p:spPr>
          <a:xfrm>
            <a:off x="762000" y="13144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团队属于直接销售，因为它取得库存所有权并承担销售风险。内容与直播是它可能使用的渠道，不是另一种形式。把标签混用会产生坏计划，例如三人团队因为有了网站就自称平台——它仍然是拥有店铺的直接卖家。</a:t>
            </a:r>
          </a:p>
        </p:txBody>
      </p:sp>
      <p:graphicFrame>
        <p:nvGraphicFramePr>
          <p:cNvPr id="11" name="Table 10"/>
          <p:cNvGraphicFramePr>
            <a:graphicFrameLocks noGrp="1"/>
          </p:cNvGraphicFramePr>
          <p:nvPr/>
        </p:nvGraphicFramePr>
        <p:xfrm>
          <a:off x="762000" y="1638300"/>
          <a:ext cx="10668000" cy="1975485"/>
        </p:xfrm>
        <a:graphic>
          <a:graphicData uri="http://schemas.openxmlformats.org/drawingml/2006/table">
            <a:tbl>
              <a:tblPr>
                <a:tableStyleId>{5C22544A-7EE6-4342-B048-85BDC9FD1C3A}</a:tableStyleId>
              </a:tblPr>
              <a:tblGrid>
                <a:gridCol w="2286000"/>
                <a:gridCol w="3619500"/>
                <a:gridCol w="4762500"/>
              </a:tblGrid>
              <a:tr h="371856">
                <a:tc>
                  <a:txBody>
                    <a:bodyPr wrap="square"/>
                    <a:lstStyle/>
                    <a:p>
                      <a:r>
                        <a:rPr sz="1102" b="1">
                          <a:solidFill>
                            <a:srgbClr val="FFFFFF"/>
                          </a:solidFill>
                          <a:latin typeface="Arial"/>
                          <a:ea typeface="Arial"/>
                          <a:cs typeface="Arial"/>
                        </a:rPr>
                        <a:t>Thing 事物</a:t>
                      </a:r>
                    </a:p>
                    <a:p>
                      <a:r>
                        <a:rPr sz="940">
                          <a:solidFill>
                            <a:srgbClr val="9DB6D6"/>
                          </a:solidFill>
                          <a:latin typeface="微软雅黑"/>
                          <a:ea typeface="微软雅黑"/>
                          <a:cs typeface="微软雅黑"/>
                        </a:rPr>
                        <a:t>事物</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Common mistake 常见误判</a:t>
                      </a:r>
                    </a:p>
                    <a:p>
                      <a:r>
                        <a:rPr sz="940">
                          <a:solidFill>
                            <a:srgbClr val="9DB6D6"/>
                          </a:solidFill>
                          <a:latin typeface="微软雅黑"/>
                          <a:ea typeface="微软雅黑"/>
                          <a:cs typeface="微软雅黑"/>
                        </a:rPr>
                        <a:t>常见误判</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Correction 修正</a:t>
                      </a:r>
                    </a:p>
                    <a:p>
                      <a:r>
                        <a:rPr sz="940">
                          <a:solidFill>
                            <a:srgbClr val="9DB6D6"/>
                          </a:solidFill>
                          <a:latin typeface="微软雅黑"/>
                          <a:ea typeface="微软雅黑"/>
                          <a:cs typeface="微软雅黑"/>
                        </a:rPr>
                        <a:t>修正</a:t>
                      </a:r>
                    </a:p>
                  </a:txBody>
                  <a:tcPr marL="95250" marR="95250" marT="38100" marB="38100" anchor="ctr">
                    <a:solidFill>
                      <a:srgbClr val="0E2A47"/>
                    </a:solidFill>
                  </a:tcPr>
                </a:tc>
              </a:tr>
              <a:tr h="534543">
                <a:tc>
                  <a:txBody>
                    <a:bodyPr wrap="square"/>
                    <a:lstStyle/>
                    <a:p>
                      <a:pPr algn="l"/>
                      <a:r>
                        <a:rPr sz="1183" b="1">
                          <a:solidFill>
                            <a:srgbClr val="0E2A47"/>
                          </a:solidFill>
                          <a:latin typeface="Arial"/>
                          <a:ea typeface="Arial"/>
                          <a:cs typeface="Arial"/>
                        </a:rPr>
                        <a:t>A platform store</a:t>
                      </a:r>
                    </a:p>
                    <a:p>
                      <a:pPr algn="l"/>
                      <a:r>
                        <a:rPr sz="1031">
                          <a:solidFill>
                            <a:srgbClr val="46586D"/>
                          </a:solidFill>
                          <a:latin typeface="微软雅黑"/>
                          <a:ea typeface="微软雅黑"/>
                          <a:cs typeface="微软雅黑"/>
                        </a:rPr>
                        <a:t>平台店铺</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Said to be an intermediary</a:t>
                      </a:r>
                    </a:p>
                    <a:p>
                      <a:pPr algn="l"/>
                      <a:r>
                        <a:rPr sz="1031">
                          <a:solidFill>
                            <a:srgbClr val="46586D"/>
                          </a:solidFill>
                          <a:latin typeface="微软雅黑"/>
                          <a:ea typeface="微软雅黑"/>
                          <a:cs typeface="微软雅黑"/>
                        </a:rPr>
                        <a:t>被说成中介</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Intermediaries hold no goods; this seller owns the stock</a:t>
                      </a:r>
                    </a:p>
                    <a:p>
                      <a:pPr algn="l"/>
                      <a:r>
                        <a:rPr sz="1031">
                          <a:solidFill>
                            <a:srgbClr val="46586D"/>
                          </a:solidFill>
                          <a:latin typeface="微软雅黑"/>
                          <a:ea typeface="微软雅黑"/>
                          <a:cs typeface="微软雅黑"/>
                        </a:rPr>
                        <a:t>中介不拥有商品；这个卖家拥有库存</a:t>
                      </a:r>
                    </a:p>
                  </a:txBody>
                  <a:tcPr marL="95250" marR="95250" marT="28575" marB="28575" anchor="ctr">
                    <a:solidFill>
                      <a:srgbClr val="FFFFFF"/>
                    </a:solidFill>
                  </a:tcPr>
                </a:tc>
              </a:tr>
              <a:tr h="534543">
                <a:tc>
                  <a:txBody>
                    <a:bodyPr wrap="square"/>
                    <a:lstStyle/>
                    <a:p>
                      <a:pPr algn="l"/>
                      <a:r>
                        <a:rPr sz="1183" b="1">
                          <a:solidFill>
                            <a:srgbClr val="0E2A47"/>
                          </a:solidFill>
                          <a:latin typeface="Arial"/>
                          <a:ea typeface="Arial"/>
                          <a:cs typeface="Arial"/>
                        </a:rPr>
                        <a:t>An owned website</a:t>
                      </a:r>
                    </a:p>
                    <a:p>
                      <a:pPr algn="l"/>
                      <a:r>
                        <a:rPr sz="1031">
                          <a:solidFill>
                            <a:srgbClr val="46586D"/>
                          </a:solidFill>
                          <a:latin typeface="微软雅黑"/>
                          <a:ea typeface="微软雅黑"/>
                          <a:cs typeface="微软雅黑"/>
                        </a:rPr>
                        <a:t>自建网站</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Said to make the team a platform</a:t>
                      </a:r>
                    </a:p>
                    <a:p>
                      <a:pPr algn="l"/>
                      <a:r>
                        <a:rPr sz="1031">
                          <a:solidFill>
                            <a:srgbClr val="46586D"/>
                          </a:solidFill>
                          <a:latin typeface="微软雅黑"/>
                          <a:ea typeface="微软雅黑"/>
                          <a:cs typeface="微软雅黑"/>
                        </a:rPr>
                        <a:t>被说成让团队变成平台</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A site is a sales channel, not a second business model</a:t>
                      </a:r>
                    </a:p>
                    <a:p>
                      <a:pPr algn="l"/>
                      <a:r>
                        <a:rPr sz="1031">
                          <a:solidFill>
                            <a:srgbClr val="46586D"/>
                          </a:solidFill>
                          <a:latin typeface="微软雅黑"/>
                          <a:ea typeface="微软雅黑"/>
                          <a:cs typeface="微软雅黑"/>
                        </a:rPr>
                        <a:t>网站是销售渠道，不是第二种商业模式</a:t>
                      </a:r>
                    </a:p>
                  </a:txBody>
                  <a:tcPr marL="95250" marR="95250" marT="28575" marB="28575" anchor="ctr">
                    <a:solidFill>
                      <a:srgbClr val="F5F8FC"/>
                    </a:solidFill>
                  </a:tcPr>
                </a:tc>
              </a:tr>
              <a:tr h="534543">
                <a:tc>
                  <a:txBody>
                    <a:bodyPr wrap="square"/>
                    <a:lstStyle/>
                    <a:p>
                      <a:pPr algn="l"/>
                      <a:r>
                        <a:rPr sz="1183" b="1">
                          <a:solidFill>
                            <a:srgbClr val="0E2A47"/>
                          </a:solidFill>
                          <a:latin typeface="Arial"/>
                          <a:ea typeface="Arial"/>
                          <a:cs typeface="Arial"/>
                        </a:rPr>
                        <a:t>Livestreaming</a:t>
                      </a:r>
                    </a:p>
                    <a:p>
                      <a:pPr algn="l"/>
                      <a:r>
                        <a:rPr sz="1031">
                          <a:solidFill>
                            <a:srgbClr val="46586D"/>
                          </a:solidFill>
                          <a:latin typeface="微软雅黑"/>
                          <a:ea typeface="微软雅黑"/>
                          <a:cs typeface="微软雅黑"/>
                        </a:rPr>
                        <a:t>直播</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Said to be a separate form</a:t>
                      </a:r>
                    </a:p>
                    <a:p>
                      <a:pPr algn="l"/>
                      <a:r>
                        <a:rPr sz="1031">
                          <a:solidFill>
                            <a:srgbClr val="46586D"/>
                          </a:solidFill>
                          <a:latin typeface="微软雅黑"/>
                          <a:ea typeface="微软雅黑"/>
                          <a:cs typeface="微软雅黑"/>
                        </a:rPr>
                        <a:t>被说成独立形式</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It is a way to reach buyers; the goods are still owned</a:t>
                      </a:r>
                    </a:p>
                    <a:p>
                      <a:pPr algn="l"/>
                      <a:r>
                        <a:rPr sz="1031">
                          <a:solidFill>
                            <a:srgbClr val="46586D"/>
                          </a:solidFill>
                          <a:latin typeface="微软雅黑"/>
                          <a:ea typeface="微软雅黑"/>
                          <a:cs typeface="微软雅黑"/>
                        </a:rPr>
                        <a:t>它是触达买家的方式；商品仍归卖家所有</a:t>
                      </a:r>
                    </a:p>
                  </a:txBody>
                  <a:tcPr marL="95250" marR="95250" marT="28575" marB="28575" anchor="ctr">
                    <a:solidFill>
                      <a:srgbClr val="FFFFFF"/>
                    </a:solidFill>
                  </a:tcPr>
                </a:tc>
              </a:tr>
            </a:tbl>
          </a:graphicData>
        </a:graphic>
      </p:graphicFrame>
      <p:sp>
        <p:nvSpPr>
          <p:cNvPr id="12" name="Rounded Rectangle 11"/>
          <p:cNvSpPr/>
          <p:nvPr/>
        </p:nvSpPr>
        <p:spPr>
          <a:xfrm>
            <a:off x="762000" y="3924300"/>
            <a:ext cx="5143500" cy="16764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0386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WHY THE LABEL MATTERS  ·  标签为什么重要</a:t>
            </a:r>
          </a:p>
        </p:txBody>
      </p:sp>
      <p:sp>
        <p:nvSpPr>
          <p:cNvPr id="14" name="Oval 13"/>
          <p:cNvSpPr/>
          <p:nvPr/>
        </p:nvSpPr>
        <p:spPr>
          <a:xfrm>
            <a:off x="1000125" y="43685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3053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Each form earns differently and demands different skills: sourcing, matching, audiences or content.</a:t>
            </a:r>
          </a:p>
        </p:txBody>
      </p:sp>
      <p:sp>
        <p:nvSpPr>
          <p:cNvPr id="16" name="TextBox 15"/>
          <p:cNvSpPr txBox="1"/>
          <p:nvPr/>
        </p:nvSpPr>
        <p:spPr>
          <a:xfrm>
            <a:off x="1143000" y="4687132"/>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每种形式的赚钱方式与能力要求都不同：采购选品、撮合、经营受众或做内容。</a:t>
            </a:r>
          </a:p>
        </p:txBody>
      </p:sp>
      <p:sp>
        <p:nvSpPr>
          <p:cNvPr id="17" name="Oval 16"/>
          <p:cNvSpPr/>
          <p:nvPr/>
        </p:nvSpPr>
        <p:spPr>
          <a:xfrm>
            <a:off x="1000125" y="5226369"/>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163168"/>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plan built on the wrong label buys the wrong capability.</a:t>
            </a:r>
          </a:p>
        </p:txBody>
      </p:sp>
      <p:sp>
        <p:nvSpPr>
          <p:cNvPr id="19" name="TextBox 18"/>
          <p:cNvSpPr txBox="1"/>
          <p:nvPr/>
        </p:nvSpPr>
        <p:spPr>
          <a:xfrm>
            <a:off x="1143000" y="5358847"/>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建立在错误标签上的计划会买错能力。</a:t>
            </a:r>
          </a:p>
        </p:txBody>
      </p:sp>
      <p:sp>
        <p:nvSpPr>
          <p:cNvPr id="20" name="Rounded Rectangle 19"/>
          <p:cNvSpPr/>
          <p:nvPr/>
        </p:nvSpPr>
        <p:spPr>
          <a:xfrm>
            <a:off x="6286500" y="3924300"/>
            <a:ext cx="5143500" cy="16764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038600"/>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HOW IT WORKS  ·  如何运作</a:t>
            </a:r>
          </a:p>
        </p:txBody>
      </p:sp>
      <p:sp>
        <p:nvSpPr>
          <p:cNvPr id="22" name="Oval 21"/>
          <p:cNvSpPr/>
          <p:nvPr/>
        </p:nvSpPr>
        <p:spPr>
          <a:xfrm>
            <a:off x="6524625" y="43685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3053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Ask who owns the goods, who sets the price, who carries unsold stock.</a:t>
            </a:r>
          </a:p>
        </p:txBody>
      </p:sp>
      <p:sp>
        <p:nvSpPr>
          <p:cNvPr id="24" name="TextBox 23"/>
          <p:cNvSpPr txBox="1"/>
          <p:nvPr/>
        </p:nvSpPr>
        <p:spPr>
          <a:xfrm>
            <a:off x="6667500" y="46871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问商品归谁、谁定价、谁承担滞销库存。</a:t>
            </a:r>
          </a:p>
        </p:txBody>
      </p:sp>
      <p:sp>
        <p:nvSpPr>
          <p:cNvPr id="25" name="Oval 24"/>
          <p:cNvSpPr/>
          <p:nvPr/>
        </p:nvSpPr>
        <p:spPr>
          <a:xfrm>
            <a:off x="6524625" y="50455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9823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Only then choose channels: platform, content, community, livestream.</a:t>
            </a:r>
          </a:p>
        </p:txBody>
      </p:sp>
      <p:sp>
        <p:nvSpPr>
          <p:cNvPr id="27" name="TextBox 26"/>
          <p:cNvSpPr txBox="1"/>
          <p:nvPr/>
        </p:nvSpPr>
        <p:spPr>
          <a:xfrm>
            <a:off x="6667500" y="53641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之后才选渠道：平台、内容、社区、直播。</a:t>
            </a:r>
          </a:p>
        </p:txBody>
      </p:sp>
      <p:sp>
        <p:nvSpPr>
          <p:cNvPr id="28" name="Rectangle 27"/>
          <p:cNvSpPr/>
          <p:nvPr/>
        </p:nvSpPr>
        <p:spPr>
          <a:xfrm>
            <a:off x="762000" y="57150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7150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57912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channel is where the seller meets the buyer. A form is how the seller earns.</a:t>
            </a:r>
          </a:p>
        </p:txBody>
      </p:sp>
      <p:sp>
        <p:nvSpPr>
          <p:cNvPr id="31" name="TextBox 30"/>
          <p:cNvSpPr txBox="1"/>
          <p:nvPr/>
        </p:nvSpPr>
        <p:spPr>
          <a:xfrm>
            <a:off x="952500" y="60198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渠道是卖家遇见买家的地点，形式是卖家赚钱的方式。</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08 / 28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2.2.6</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start-up list, read as a risk register</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把启动清单读成风险登记表</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§2.2.6  ·  before naming the brand</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415" b="1" i="0">
                <a:solidFill>
                  <a:srgbClr val="0E2A47"/>
                </a:solidFill>
                <a:latin typeface="Georgia"/>
                <a:ea typeface="Georgia"/>
                <a:cs typeface="Georgia"/>
              </a:rPr>
              <a:t>Before naming the brand, walk the textbook list: research product, market, audience, competition and traffic cost; settle the legal structure with tax numbers, permits and licences; if selling on your own domain, build the site and connect a payment gateway; market through as many channels as possible, starting small and narrow.</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在给品牌起名之前，先走清单：研究产品、市场、受众、竞争与流量成本；确定法律结构，办齐税号、许可与执照；若在自有域名销售，建站并接入支付网关；用尽可能多的渠道营销，从小而窄开始。</a:t>
            </a:r>
          </a:p>
        </p:txBody>
      </p:sp>
      <p:graphicFrame>
        <p:nvGraphicFramePr>
          <p:cNvPr id="11" name="Table 10"/>
          <p:cNvGraphicFramePr>
            <a:graphicFrameLocks noGrp="1"/>
          </p:cNvGraphicFramePr>
          <p:nvPr/>
        </p:nvGraphicFramePr>
        <p:xfrm>
          <a:off x="762000" y="1600200"/>
          <a:ext cx="10667998" cy="2300859"/>
        </p:xfrm>
        <a:graphic>
          <a:graphicData uri="http://schemas.openxmlformats.org/drawingml/2006/table">
            <a:tbl>
              <a:tblPr>
                <a:tableStyleId>{5C22544A-7EE6-4342-B048-85BDC9FD1C3A}</a:tableStyleId>
              </a:tblPr>
              <a:tblGrid>
                <a:gridCol w="2095499"/>
                <a:gridCol w="4381500"/>
                <a:gridCol w="4190999"/>
              </a:tblGrid>
              <a:tr h="348615">
                <a:tc>
                  <a:txBody>
                    <a:bodyPr wrap="square"/>
                    <a:lstStyle/>
                    <a:p>
                      <a:r>
                        <a:rPr sz="1102" b="1">
                          <a:solidFill>
                            <a:srgbClr val="FFFFFF"/>
                          </a:solidFill>
                          <a:latin typeface="Arial"/>
                          <a:ea typeface="Arial"/>
                          <a:cs typeface="Arial"/>
                        </a:rPr>
                        <a:t>Step 步骤</a:t>
                      </a:r>
                    </a:p>
                    <a:p>
                      <a:r>
                        <a:rPr sz="940">
                          <a:solidFill>
                            <a:srgbClr val="9DB6D6"/>
                          </a:solidFill>
                          <a:latin typeface="微软雅黑"/>
                          <a:ea typeface="微软雅黑"/>
                          <a:cs typeface="微软雅黑"/>
                        </a:rPr>
                        <a:t>步骤</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the textbook says 教材要求</a:t>
                      </a:r>
                    </a:p>
                    <a:p>
                      <a:r>
                        <a:rPr sz="940">
                          <a:solidFill>
                            <a:srgbClr val="9DB6D6"/>
                          </a:solidFill>
                          <a:latin typeface="微软雅黑"/>
                          <a:ea typeface="微软雅黑"/>
                          <a:cs typeface="微软雅黑"/>
                        </a:rPr>
                        <a:t>教材要求</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Risk if skipped 跳过的风险</a:t>
                      </a:r>
                    </a:p>
                    <a:p>
                      <a:r>
                        <a:rPr sz="940">
                          <a:solidFill>
                            <a:srgbClr val="9DB6D6"/>
                          </a:solidFill>
                          <a:latin typeface="微软雅黑"/>
                          <a:ea typeface="微软雅黑"/>
                          <a:cs typeface="微软雅黑"/>
                        </a:rPr>
                        <a:t>风险</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Research</a:t>
                      </a:r>
                    </a:p>
                    <a:p>
                      <a:pPr algn="l"/>
                      <a:r>
                        <a:rPr sz="1008">
                          <a:solidFill>
                            <a:srgbClr val="46586D"/>
                          </a:solidFill>
                          <a:latin typeface="微软雅黑"/>
                          <a:ea typeface="微软雅黑"/>
                          <a:cs typeface="微软雅黑"/>
                        </a:rPr>
                        <a:t>调研</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Product, market, audience, competition and the cost of one visit</a:t>
                      </a:r>
                    </a:p>
                    <a:p>
                      <a:pPr algn="l"/>
                      <a:r>
                        <a:rPr sz="1008">
                          <a:solidFill>
                            <a:srgbClr val="46586D"/>
                          </a:solidFill>
                          <a:latin typeface="微软雅黑"/>
                          <a:ea typeface="微软雅黑"/>
                          <a:cs typeface="微软雅黑"/>
                        </a:rPr>
                        <a:t>产品、市场、受众、竞争与一次访问的成本</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Without it, traffic is bought blind</a:t>
                      </a:r>
                    </a:p>
                    <a:p>
                      <a:pPr algn="l"/>
                      <a:r>
                        <a:rPr sz="1008">
                          <a:solidFill>
                            <a:srgbClr val="46586D"/>
                          </a:solidFill>
                          <a:latin typeface="微软雅黑"/>
                          <a:ea typeface="微软雅黑"/>
                          <a:cs typeface="微软雅黑"/>
                        </a:rPr>
                        <a:t>没有它，买流量就是盲买</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Legal structure</a:t>
                      </a:r>
                    </a:p>
                    <a:p>
                      <a:pPr algn="l"/>
                      <a:r>
                        <a:rPr sz="1008">
                          <a:solidFill>
                            <a:srgbClr val="46586D"/>
                          </a:solidFill>
                          <a:latin typeface="微软雅黑"/>
                          <a:ea typeface="微软雅黑"/>
                          <a:cs typeface="微软雅黑"/>
                        </a:rPr>
                        <a:t>法律结构</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Tax numbers, permits and licences in order</a:t>
                      </a:r>
                    </a:p>
                    <a:p>
                      <a:pPr algn="l"/>
                      <a:r>
                        <a:rPr sz="1008">
                          <a:solidFill>
                            <a:srgbClr val="46586D"/>
                          </a:solidFill>
                          <a:latin typeface="微软雅黑"/>
                          <a:ea typeface="微软雅黑"/>
                          <a:cs typeface="微软雅黑"/>
                        </a:rPr>
                        <a:t>办齐税号、许可与执照</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Work that cannot be done later, cheaply</a:t>
                      </a:r>
                    </a:p>
                    <a:p>
                      <a:pPr algn="l"/>
                      <a:r>
                        <a:rPr sz="1008">
                          <a:solidFill>
                            <a:srgbClr val="46586D"/>
                          </a:solidFill>
                          <a:latin typeface="微软雅黑"/>
                          <a:ea typeface="微软雅黑"/>
                          <a:cs typeface="微软雅黑"/>
                        </a:rPr>
                        <a:t>事后补做并不便宜</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Site and payment</a:t>
                      </a:r>
                    </a:p>
                    <a:p>
                      <a:pPr algn="l"/>
                      <a:r>
                        <a:rPr sz="1008">
                          <a:solidFill>
                            <a:srgbClr val="46586D"/>
                          </a:solidFill>
                          <a:latin typeface="微软雅黑"/>
                          <a:ea typeface="微软雅黑"/>
                          <a:cs typeface="微软雅黑"/>
                        </a:rPr>
                        <a:t>建站与支付</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Build the store, connect a payment gateway</a:t>
                      </a:r>
                    </a:p>
                    <a:p>
                      <a:pPr algn="l"/>
                      <a:r>
                        <a:rPr sz="1008">
                          <a:solidFill>
                            <a:srgbClr val="46586D"/>
                          </a:solidFill>
                          <a:latin typeface="微软雅黑"/>
                          <a:ea typeface="微软雅黑"/>
                          <a:cs typeface="微软雅黑"/>
                        </a:rPr>
                        <a:t>建站并接入支付网关</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No payment path means no money in</a:t>
                      </a:r>
                    </a:p>
                    <a:p>
                      <a:pPr algn="l"/>
                      <a:r>
                        <a:rPr sz="1008">
                          <a:solidFill>
                            <a:srgbClr val="46586D"/>
                          </a:solidFill>
                          <a:latin typeface="微软雅黑"/>
                          <a:ea typeface="微软雅黑"/>
                          <a:cs typeface="微软雅黑"/>
                        </a:rPr>
                        <a:t>没有支付路径就收不到钱</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Marketing</a:t>
                      </a:r>
                    </a:p>
                    <a:p>
                      <a:pPr algn="l"/>
                      <a:r>
                        <a:rPr sz="1008">
                          <a:solidFill>
                            <a:srgbClr val="46586D"/>
                          </a:solidFill>
                          <a:latin typeface="微软雅黑"/>
                          <a:ea typeface="微软雅黑"/>
                          <a:cs typeface="微软雅黑"/>
                        </a:rPr>
                        <a:t>营销</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As many channels as possible, starting small and narrow</a:t>
                      </a:r>
                    </a:p>
                    <a:p>
                      <a:pPr algn="l"/>
                      <a:r>
                        <a:rPr sz="1008">
                          <a:solidFill>
                            <a:srgbClr val="46586D"/>
                          </a:solidFill>
                          <a:latin typeface="微软雅黑"/>
                          <a:ea typeface="微软雅黑"/>
                          <a:cs typeface="微软雅黑"/>
                        </a:rPr>
                        <a:t>用尽可能多的渠道，从小而窄开始</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Narrow first, then widen on evidence</a:t>
                      </a:r>
                    </a:p>
                    <a:p>
                      <a:pPr algn="l"/>
                      <a:r>
                        <a:rPr sz="1008">
                          <a:solidFill>
                            <a:srgbClr val="46586D"/>
                          </a:solidFill>
                          <a:latin typeface="微软雅黑"/>
                          <a:ea typeface="微软雅黑"/>
                          <a:cs typeface="微软雅黑"/>
                        </a:rPr>
                        <a:t>先收窄，再按证据放宽</a:t>
                      </a:r>
                    </a:p>
                  </a:txBody>
                  <a:tcPr marL="95250" marR="95250" marT="28575" marB="28575" anchor="ctr">
                    <a:solidFill>
                      <a:srgbClr val="F5F8FC"/>
                    </a:solidFill>
                  </a:tcPr>
                </a:tc>
              </a:tr>
            </a:tbl>
          </a:graphicData>
        </a:graphic>
      </p:graphicFrame>
      <p:sp>
        <p:nvSpPr>
          <p:cNvPr id="12" name="Rounded Rectangle 11"/>
          <p:cNvSpPr/>
          <p:nvPr/>
        </p:nvSpPr>
        <p:spPr>
          <a:xfrm>
            <a:off x="762000" y="4362450"/>
            <a:ext cx="5143500" cy="14478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457700"/>
            <a:ext cx="46672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THE LIST IS NOT A QUEUE  ·  清单不是排队顺序</a:t>
            </a:r>
          </a:p>
        </p:txBody>
      </p:sp>
      <p:sp>
        <p:nvSpPr>
          <p:cNvPr id="14" name="Oval 13"/>
          <p:cNvSpPr/>
          <p:nvPr/>
        </p:nvSpPr>
        <p:spPr>
          <a:xfrm>
            <a:off x="1000125" y="47876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724400"/>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Product pages can be prepared while licences are pending.</a:t>
            </a:r>
          </a:p>
        </p:txBody>
      </p:sp>
      <p:sp>
        <p:nvSpPr>
          <p:cNvPr id="16" name="TextBox 15"/>
          <p:cNvSpPr txBox="1"/>
          <p:nvPr/>
        </p:nvSpPr>
        <p:spPr>
          <a:xfrm>
            <a:off x="1143000" y="4920078"/>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等执照时可以准备商品页。</a:t>
            </a:r>
          </a:p>
        </p:txBody>
      </p:sp>
      <p:sp>
        <p:nvSpPr>
          <p:cNvPr id="17" name="Oval 16"/>
          <p:cNvSpPr/>
          <p:nvPr/>
        </p:nvSpPr>
        <p:spPr>
          <a:xfrm>
            <a:off x="1000125" y="527844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215246"/>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But no payment path means no collection, ever.</a:t>
            </a:r>
          </a:p>
        </p:txBody>
      </p:sp>
      <p:sp>
        <p:nvSpPr>
          <p:cNvPr id="19" name="TextBox 18"/>
          <p:cNvSpPr txBox="1"/>
          <p:nvPr/>
        </p:nvSpPr>
        <p:spPr>
          <a:xfrm>
            <a:off x="1143000" y="5410925"/>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但没有支付路径，就永远收不到款。</a:t>
            </a:r>
          </a:p>
        </p:txBody>
      </p:sp>
      <p:sp>
        <p:nvSpPr>
          <p:cNvPr id="20" name="Rounded Rectangle 19"/>
          <p:cNvSpPr/>
          <p:nvPr/>
        </p:nvSpPr>
        <p:spPr>
          <a:xfrm>
            <a:off x="6286500" y="4362450"/>
            <a:ext cx="5143500" cy="14478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4577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THE WEAKEST LINK HERE  ·  本案例最薄弱的一环</a:t>
            </a:r>
          </a:p>
        </p:txBody>
      </p:sp>
      <p:sp>
        <p:nvSpPr>
          <p:cNvPr id="22" name="Oval 21"/>
          <p:cNvSpPr/>
          <p:nvPr/>
        </p:nvSpPr>
        <p:spPr>
          <a:xfrm>
            <a:off x="6524625" y="47876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7244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The team has not priced one visit, so buying traffic is premature.</a:t>
            </a:r>
          </a:p>
        </p:txBody>
      </p:sp>
      <p:sp>
        <p:nvSpPr>
          <p:cNvPr id="24" name="TextBox 23"/>
          <p:cNvSpPr txBox="1"/>
          <p:nvPr/>
        </p:nvSpPr>
        <p:spPr>
          <a:xfrm>
            <a:off x="6667500" y="51062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团队还没算出一次访问的成本，买流量为时过早。</a:t>
            </a:r>
          </a:p>
        </p:txBody>
      </p:sp>
      <p:sp>
        <p:nvSpPr>
          <p:cNvPr id="25" name="Oval 24"/>
          <p:cNvSpPr/>
          <p:nvPr/>
        </p:nvSpPr>
        <p:spPr>
          <a:xfrm>
            <a:off x="6524625" y="54646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40140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Six weeks of building is six weeks of watching cash burn.</a:t>
            </a:r>
          </a:p>
        </p:txBody>
      </p:sp>
      <p:sp>
        <p:nvSpPr>
          <p:cNvPr id="27" name="TextBox 26"/>
          <p:cNvSpPr txBox="1"/>
          <p:nvPr/>
        </p:nvSpPr>
        <p:spPr>
          <a:xfrm>
            <a:off x="6667500" y="559707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六周建站，也是六周看着现金在烧。</a:t>
            </a:r>
          </a:p>
        </p:txBody>
      </p:sp>
      <p:sp>
        <p:nvSpPr>
          <p:cNvPr id="28" name="Rectangle 27"/>
          <p:cNvSpPr/>
          <p:nvPr/>
        </p:nvSpPr>
        <p:spPr>
          <a:xfrm>
            <a:off x="762000" y="59245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9245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000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Read the list as a register of what can stop the launch, and mark the item that would stop it first.</a:t>
            </a:r>
          </a:p>
        </p:txBody>
      </p:sp>
      <p:sp>
        <p:nvSpPr>
          <p:cNvPr id="31" name="TextBox 30"/>
          <p:cNvSpPr txBox="1"/>
          <p:nvPr/>
        </p:nvSpPr>
        <p:spPr>
          <a:xfrm>
            <a:off x="952500" y="62293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把清单读成“什么会让上市停下来”的登记表，并标出最先会停下的那一项。</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09 / 28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2.2.5</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Mobile-first is three measurable tests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移动优先是三条可检验要求</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§2.2.5  ·  Wish and SheIn in the textbook</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415" b="1" i="0">
                <a:solidFill>
                  <a:srgbClr val="0E2A47"/>
                </a:solidFill>
                <a:latin typeface="Georgia"/>
                <a:ea typeface="Georgia"/>
                <a:cs typeface="Georgia"/>
              </a:rPr>
              <a:t>The textbook describes Wish and SheIn as cross-border apps operating only through mobile devices, with advantages summarised as precise customers, convenience and a logistics system. For this team, mobile-first is not building an app. It is three requirements that can be checked in an afternoon.</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教材把 Wish 与 SheIn 描述为只通过移动设备经营的跨境 App，优势被归纳为精准客户、便利与物流体系。对这个团队，移动优先不是做一个 App，而是三条可以在一个下午内检验的要求。</a:t>
            </a:r>
          </a:p>
        </p:txBody>
      </p:sp>
      <p:sp>
        <p:nvSpPr>
          <p:cNvPr id="11" name="Rounded Rectangle 10"/>
          <p:cNvSpPr/>
          <p:nvPr/>
        </p:nvSpPr>
        <p:spPr>
          <a:xfrm>
            <a:off x="762000" y="1638300"/>
            <a:ext cx="10668000" cy="800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62000" y="1638300"/>
            <a:ext cx="47625" cy="8001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1733550"/>
            <a:ext cx="381000" cy="228600"/>
          </a:xfrm>
          <a:prstGeom prst="rect">
            <a:avLst/>
          </a:prstGeom>
          <a:noFill/>
        </p:spPr>
        <p:txBody>
          <a:bodyPr wrap="square" lIns="0" rIns="0" tIns="0" bIns="0" anchor="t">
            <a:spAutoFit/>
          </a:bodyPr>
          <a:lstStyle/>
          <a:p>
            <a:pPr algn="l">
              <a:lnSpc>
                <a:spcPct val="100000"/>
              </a:lnSpc>
            </a:pPr>
            <a:r>
              <a:rPr sz="1391" b="1" i="0">
                <a:solidFill>
                  <a:srgbClr val="C8A44D"/>
                </a:solidFill>
                <a:latin typeface="Georgia"/>
                <a:ea typeface="Georgia"/>
                <a:cs typeface="Georgia"/>
              </a:rPr>
              <a:t>01</a:t>
            </a:r>
          </a:p>
        </p:txBody>
      </p:sp>
      <p:sp>
        <p:nvSpPr>
          <p:cNvPr id="14" name="TextBox 13"/>
          <p:cNvSpPr txBox="1"/>
          <p:nvPr/>
        </p:nvSpPr>
        <p:spPr>
          <a:xfrm>
            <a:off x="1485900" y="1714500"/>
            <a:ext cx="4762500" cy="228600"/>
          </a:xfrm>
          <a:prstGeom prst="rect">
            <a:avLst/>
          </a:prstGeom>
          <a:noFill/>
        </p:spPr>
        <p:txBody>
          <a:bodyPr wrap="square" lIns="0" rIns="0" tIns="0" bIns="0" anchor="t">
            <a:spAutoFit/>
          </a:bodyPr>
          <a:lstStyle/>
          <a:p>
            <a:pPr algn="l">
              <a:lnSpc>
                <a:spcPct val="120000"/>
              </a:lnSpc>
            </a:pPr>
            <a:r>
              <a:rPr sz="1345" b="1" i="0">
                <a:solidFill>
                  <a:srgbClr val="0E2A47"/>
                </a:solidFill>
                <a:latin typeface="Arial"/>
                <a:ea typeface="Arial"/>
                <a:cs typeface="Arial"/>
              </a:rPr>
              <a:t>Price and the buy button above the fold</a:t>
            </a:r>
          </a:p>
        </p:txBody>
      </p:sp>
      <p:sp>
        <p:nvSpPr>
          <p:cNvPr id="15" name="TextBox 14"/>
          <p:cNvSpPr txBox="1"/>
          <p:nvPr/>
        </p:nvSpPr>
        <p:spPr>
          <a:xfrm>
            <a:off x="1485900" y="2000250"/>
            <a:ext cx="4762500" cy="19050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价格与购买按钮在首屏可见</a:t>
            </a:r>
          </a:p>
        </p:txBody>
      </p:sp>
      <p:sp>
        <p:nvSpPr>
          <p:cNvPr id="16" name="TextBox 15"/>
          <p:cNvSpPr txBox="1"/>
          <p:nvPr/>
        </p:nvSpPr>
        <p:spPr>
          <a:xfrm>
            <a:off x="6667500" y="1714500"/>
            <a:ext cx="4381500" cy="209550"/>
          </a:xfrm>
          <a:prstGeom prst="rect">
            <a:avLst/>
          </a:prstGeom>
          <a:noFill/>
        </p:spPr>
        <p:txBody>
          <a:bodyPr wrap="square" lIns="0" rIns="0" tIns="0" bIns="0" anchor="t">
            <a:spAutoFit/>
          </a:bodyPr>
          <a:lstStyle/>
          <a:p>
            <a:pPr algn="l">
              <a:lnSpc>
                <a:spcPct val="100000"/>
              </a:lnSpc>
            </a:pPr>
            <a:r>
              <a:rPr sz="1000" b="1" i="0">
                <a:solidFill>
                  <a:srgbClr val="1B4F9C"/>
                </a:solidFill>
                <a:latin typeface="Arial"/>
                <a:ea typeface="Arial"/>
                <a:cs typeface="Arial"/>
              </a:rPr>
              <a:t>HOW TO TEST  如何检验</a:t>
            </a:r>
          </a:p>
        </p:txBody>
      </p:sp>
      <p:sp>
        <p:nvSpPr>
          <p:cNvPr id="17" name="TextBox 16"/>
          <p:cNvSpPr txBox="1"/>
          <p:nvPr/>
        </p:nvSpPr>
        <p:spPr>
          <a:xfrm>
            <a:off x="6667500" y="1924049"/>
            <a:ext cx="4381500" cy="4191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Scroll zero times and both are visible.</a:t>
            </a:r>
          </a:p>
        </p:txBody>
      </p:sp>
      <p:sp>
        <p:nvSpPr>
          <p:cNvPr id="18" name="Rounded Rectangle 17"/>
          <p:cNvSpPr/>
          <p:nvPr/>
        </p:nvSpPr>
        <p:spPr>
          <a:xfrm>
            <a:off x="762000" y="2533650"/>
            <a:ext cx="10668000" cy="800100"/>
          </a:xfrm>
          <a:prstGeom prst="roundRect">
            <a:avLst>
              <a:gd name="adj" fmla="val 5000"/>
            </a:avLst>
          </a:prstGeom>
          <a:solidFill>
            <a:srgbClr val="E9F0FA"/>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762000" y="2533650"/>
            <a:ext cx="47625"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90599" y="2628900"/>
            <a:ext cx="381000" cy="228600"/>
          </a:xfrm>
          <a:prstGeom prst="rect">
            <a:avLst/>
          </a:prstGeom>
          <a:noFill/>
        </p:spPr>
        <p:txBody>
          <a:bodyPr wrap="square" lIns="0" rIns="0" tIns="0" bIns="0" anchor="t">
            <a:spAutoFit/>
          </a:bodyPr>
          <a:lstStyle/>
          <a:p>
            <a:pPr algn="l">
              <a:lnSpc>
                <a:spcPct val="100000"/>
              </a:lnSpc>
            </a:pPr>
            <a:r>
              <a:rPr sz="1391" b="1" i="0">
                <a:solidFill>
                  <a:srgbClr val="C8A44D"/>
                </a:solidFill>
                <a:latin typeface="Georgia"/>
                <a:ea typeface="Georgia"/>
                <a:cs typeface="Georgia"/>
              </a:rPr>
              <a:t>02</a:t>
            </a:r>
          </a:p>
        </p:txBody>
      </p:sp>
      <p:sp>
        <p:nvSpPr>
          <p:cNvPr id="21" name="TextBox 20"/>
          <p:cNvSpPr txBox="1"/>
          <p:nvPr/>
        </p:nvSpPr>
        <p:spPr>
          <a:xfrm>
            <a:off x="1485900" y="2609850"/>
            <a:ext cx="4762500" cy="228600"/>
          </a:xfrm>
          <a:prstGeom prst="rect">
            <a:avLst/>
          </a:prstGeom>
          <a:noFill/>
        </p:spPr>
        <p:txBody>
          <a:bodyPr wrap="square" lIns="0" rIns="0" tIns="0" bIns="0" anchor="t">
            <a:spAutoFit/>
          </a:bodyPr>
          <a:lstStyle/>
          <a:p>
            <a:pPr algn="l">
              <a:lnSpc>
                <a:spcPct val="120000"/>
              </a:lnSpc>
            </a:pPr>
            <a:r>
              <a:rPr sz="1345" b="1" i="0">
                <a:solidFill>
                  <a:srgbClr val="0E2A47"/>
                </a:solidFill>
                <a:latin typeface="Arial"/>
                <a:ea typeface="Arial"/>
                <a:cs typeface="Arial"/>
              </a:rPr>
              <a:t>Checkout in no more than three steps</a:t>
            </a:r>
          </a:p>
        </p:txBody>
      </p:sp>
      <p:sp>
        <p:nvSpPr>
          <p:cNvPr id="22" name="TextBox 21"/>
          <p:cNvSpPr txBox="1"/>
          <p:nvPr/>
        </p:nvSpPr>
        <p:spPr>
          <a:xfrm>
            <a:off x="1485900" y="2895600"/>
            <a:ext cx="4762500" cy="19050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结账不超过三步</a:t>
            </a:r>
          </a:p>
        </p:txBody>
      </p:sp>
      <p:sp>
        <p:nvSpPr>
          <p:cNvPr id="23" name="TextBox 22"/>
          <p:cNvSpPr txBox="1"/>
          <p:nvPr/>
        </p:nvSpPr>
        <p:spPr>
          <a:xfrm>
            <a:off x="6667500" y="2609850"/>
            <a:ext cx="4381500" cy="209550"/>
          </a:xfrm>
          <a:prstGeom prst="rect">
            <a:avLst/>
          </a:prstGeom>
          <a:noFill/>
        </p:spPr>
        <p:txBody>
          <a:bodyPr wrap="square" lIns="0" rIns="0" tIns="0" bIns="0" anchor="t">
            <a:spAutoFit/>
          </a:bodyPr>
          <a:lstStyle/>
          <a:p>
            <a:pPr algn="l">
              <a:lnSpc>
                <a:spcPct val="100000"/>
              </a:lnSpc>
            </a:pPr>
            <a:r>
              <a:rPr sz="1000" b="1" i="0">
                <a:solidFill>
                  <a:srgbClr val="1B4F9C"/>
                </a:solidFill>
                <a:latin typeface="Arial"/>
                <a:ea typeface="Arial"/>
                <a:cs typeface="Arial"/>
              </a:rPr>
              <a:t>HOW TO TEST  如何检验</a:t>
            </a:r>
          </a:p>
        </p:txBody>
      </p:sp>
      <p:sp>
        <p:nvSpPr>
          <p:cNvPr id="24" name="TextBox 23"/>
          <p:cNvSpPr txBox="1"/>
          <p:nvPr/>
        </p:nvSpPr>
        <p:spPr>
          <a:xfrm>
            <a:off x="6667500" y="2819400"/>
            <a:ext cx="4381500" cy="4191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Count the taps from cart to confirmation.</a:t>
            </a:r>
          </a:p>
        </p:txBody>
      </p:sp>
      <p:sp>
        <p:nvSpPr>
          <p:cNvPr id="25" name="Rounded Rectangle 24"/>
          <p:cNvSpPr/>
          <p:nvPr/>
        </p:nvSpPr>
        <p:spPr>
          <a:xfrm>
            <a:off x="762000" y="3429000"/>
            <a:ext cx="10668000" cy="800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62000" y="3429000"/>
            <a:ext cx="47625"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90599" y="3524250"/>
            <a:ext cx="381000" cy="228600"/>
          </a:xfrm>
          <a:prstGeom prst="rect">
            <a:avLst/>
          </a:prstGeom>
          <a:noFill/>
        </p:spPr>
        <p:txBody>
          <a:bodyPr wrap="square" lIns="0" rIns="0" tIns="0" bIns="0" anchor="t">
            <a:spAutoFit/>
          </a:bodyPr>
          <a:lstStyle/>
          <a:p>
            <a:pPr algn="l">
              <a:lnSpc>
                <a:spcPct val="100000"/>
              </a:lnSpc>
            </a:pPr>
            <a:r>
              <a:rPr sz="1391" b="1" i="0">
                <a:solidFill>
                  <a:srgbClr val="C8A44D"/>
                </a:solidFill>
                <a:latin typeface="Georgia"/>
                <a:ea typeface="Georgia"/>
                <a:cs typeface="Georgia"/>
              </a:rPr>
              <a:t>03</a:t>
            </a:r>
          </a:p>
        </p:txBody>
      </p:sp>
      <p:sp>
        <p:nvSpPr>
          <p:cNvPr id="28" name="TextBox 27"/>
          <p:cNvSpPr txBox="1"/>
          <p:nvPr/>
        </p:nvSpPr>
        <p:spPr>
          <a:xfrm>
            <a:off x="1485900" y="3505200"/>
            <a:ext cx="4762500" cy="228600"/>
          </a:xfrm>
          <a:prstGeom prst="rect">
            <a:avLst/>
          </a:prstGeom>
          <a:noFill/>
        </p:spPr>
        <p:txBody>
          <a:bodyPr wrap="square" lIns="0" rIns="0" tIns="0" bIns="0" anchor="t">
            <a:spAutoFit/>
          </a:bodyPr>
          <a:lstStyle/>
          <a:p>
            <a:pPr algn="l">
              <a:lnSpc>
                <a:spcPct val="120000"/>
              </a:lnSpc>
            </a:pPr>
            <a:r>
              <a:rPr sz="1345" b="1" i="0">
                <a:solidFill>
                  <a:srgbClr val="0E2A47"/>
                </a:solidFill>
                <a:latin typeface="Arial"/>
                <a:ea typeface="Arial"/>
                <a:cs typeface="Arial"/>
              </a:rPr>
              <a:t>Vertical creative that loads fast on a mid-range phone</a:t>
            </a:r>
          </a:p>
        </p:txBody>
      </p:sp>
      <p:sp>
        <p:nvSpPr>
          <p:cNvPr id="29" name="TextBox 28"/>
          <p:cNvSpPr txBox="1"/>
          <p:nvPr/>
        </p:nvSpPr>
        <p:spPr>
          <a:xfrm>
            <a:off x="1485900" y="3790949"/>
            <a:ext cx="4762500" cy="19050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素材竖屏且在中端手机上快速加载</a:t>
            </a:r>
          </a:p>
        </p:txBody>
      </p:sp>
      <p:sp>
        <p:nvSpPr>
          <p:cNvPr id="30" name="TextBox 29"/>
          <p:cNvSpPr txBox="1"/>
          <p:nvPr/>
        </p:nvSpPr>
        <p:spPr>
          <a:xfrm>
            <a:off x="6667500" y="3505200"/>
            <a:ext cx="4381500" cy="209550"/>
          </a:xfrm>
          <a:prstGeom prst="rect">
            <a:avLst/>
          </a:prstGeom>
          <a:noFill/>
        </p:spPr>
        <p:txBody>
          <a:bodyPr wrap="square" lIns="0" rIns="0" tIns="0" bIns="0" anchor="t">
            <a:spAutoFit/>
          </a:bodyPr>
          <a:lstStyle/>
          <a:p>
            <a:pPr algn="l">
              <a:lnSpc>
                <a:spcPct val="100000"/>
              </a:lnSpc>
            </a:pPr>
            <a:r>
              <a:rPr sz="1000" b="1" i="0">
                <a:solidFill>
                  <a:srgbClr val="1B4F9C"/>
                </a:solidFill>
                <a:latin typeface="Arial"/>
                <a:ea typeface="Arial"/>
                <a:cs typeface="Arial"/>
              </a:rPr>
              <a:t>HOW TO TEST  如何检验</a:t>
            </a:r>
          </a:p>
        </p:txBody>
      </p:sp>
      <p:sp>
        <p:nvSpPr>
          <p:cNvPr id="31" name="TextBox 30"/>
          <p:cNvSpPr txBox="1"/>
          <p:nvPr/>
        </p:nvSpPr>
        <p:spPr>
          <a:xfrm>
            <a:off x="6667500" y="3714750"/>
            <a:ext cx="4381500" cy="4191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Test on a slow network and watch the recording.</a:t>
            </a:r>
          </a:p>
        </p:txBody>
      </p:sp>
      <p:sp>
        <p:nvSpPr>
          <p:cNvPr id="32" name="Rounded Rectangle 31"/>
          <p:cNvSpPr/>
          <p:nvPr/>
        </p:nvSpPr>
        <p:spPr>
          <a:xfrm>
            <a:off x="762000" y="4362450"/>
            <a:ext cx="5143500" cy="14097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90599" y="44577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WHAT IT IS NOT  ·  它不是什么</a:t>
            </a:r>
          </a:p>
        </p:txBody>
      </p:sp>
      <p:sp>
        <p:nvSpPr>
          <p:cNvPr id="34" name="Oval 33"/>
          <p:cNvSpPr/>
          <p:nvPr/>
        </p:nvSpPr>
        <p:spPr>
          <a:xfrm>
            <a:off x="1000125" y="47876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143000" y="472440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Not an app, and not a visual style.</a:t>
            </a:r>
          </a:p>
        </p:txBody>
      </p:sp>
      <p:sp>
        <p:nvSpPr>
          <p:cNvPr id="36" name="TextBox 35"/>
          <p:cNvSpPr txBox="1"/>
          <p:nvPr/>
        </p:nvSpPr>
        <p:spPr>
          <a:xfrm>
            <a:off x="1143000" y="492007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不是做一个 App，也不是视觉风格。</a:t>
            </a:r>
          </a:p>
        </p:txBody>
      </p:sp>
      <p:sp>
        <p:nvSpPr>
          <p:cNvPr id="37" name="Oval 36"/>
          <p:cNvSpPr/>
          <p:nvPr/>
        </p:nvSpPr>
        <p:spPr>
          <a:xfrm>
            <a:off x="1000125" y="527844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1143000" y="521524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fast mobile page can beat an app nobody opens.</a:t>
            </a:r>
          </a:p>
        </p:txBody>
      </p:sp>
      <p:sp>
        <p:nvSpPr>
          <p:cNvPr id="39" name="TextBox 38"/>
          <p:cNvSpPr txBox="1"/>
          <p:nvPr/>
        </p:nvSpPr>
        <p:spPr>
          <a:xfrm>
            <a:off x="1143000" y="541092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一个快速的移动网页可以胜过一个没人打开的 App。</a:t>
            </a:r>
          </a:p>
        </p:txBody>
      </p:sp>
      <p:sp>
        <p:nvSpPr>
          <p:cNvPr id="40" name="Rounded Rectangle 39"/>
          <p:cNvSpPr/>
          <p:nvPr/>
        </p:nvSpPr>
        <p:spPr>
          <a:xfrm>
            <a:off x="6286500" y="4362450"/>
            <a:ext cx="5143500" cy="14097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515100" y="44577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WHAT IT CANNOT FIX  ·  它修不了什么</a:t>
            </a:r>
          </a:p>
        </p:txBody>
      </p:sp>
      <p:sp>
        <p:nvSpPr>
          <p:cNvPr id="42" name="Oval 41"/>
          <p:cNvSpPr/>
          <p:nvPr/>
        </p:nvSpPr>
        <p:spPr>
          <a:xfrm>
            <a:off x="6524625" y="47876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667500" y="472440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Mobile-first removes friction, not a weak product.</a:t>
            </a:r>
          </a:p>
        </p:txBody>
      </p:sp>
      <p:sp>
        <p:nvSpPr>
          <p:cNvPr id="44" name="TextBox 43"/>
          <p:cNvSpPr txBox="1"/>
          <p:nvPr/>
        </p:nvSpPr>
        <p:spPr>
          <a:xfrm>
            <a:off x="6667500" y="492007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移动优先能去掉摩擦，但不能修复弱产品。</a:t>
            </a:r>
          </a:p>
        </p:txBody>
      </p:sp>
      <p:sp>
        <p:nvSpPr>
          <p:cNvPr id="45" name="Oval 44"/>
          <p:cNvSpPr/>
          <p:nvPr/>
        </p:nvSpPr>
        <p:spPr>
          <a:xfrm>
            <a:off x="6524625" y="527844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667500" y="521524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blurry price stays blurry on any screen.</a:t>
            </a:r>
          </a:p>
        </p:txBody>
      </p:sp>
      <p:sp>
        <p:nvSpPr>
          <p:cNvPr id="47" name="TextBox 46"/>
          <p:cNvSpPr txBox="1"/>
          <p:nvPr/>
        </p:nvSpPr>
        <p:spPr>
          <a:xfrm>
            <a:off x="6667500" y="541092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模糊的价格在任何屏幕上都模糊。</a:t>
            </a:r>
          </a:p>
        </p:txBody>
      </p:sp>
      <p:sp>
        <p:nvSpPr>
          <p:cNvPr id="48" name="Rectangle 47"/>
          <p:cNvSpPr/>
          <p:nvPr/>
        </p:nvSpPr>
        <p:spPr>
          <a:xfrm>
            <a:off x="762000" y="59245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800100" y="59245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952500" y="6000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Shrinking a desktop page fails all three tests; the failure shows up as add-to-cart to order.</a:t>
            </a:r>
          </a:p>
        </p:txBody>
      </p:sp>
      <p:sp>
        <p:nvSpPr>
          <p:cNvPr id="51" name="TextBox 50"/>
          <p:cNvSpPr txBox="1"/>
          <p:nvPr/>
        </p:nvSpPr>
        <p:spPr>
          <a:xfrm>
            <a:off x="952500" y="62293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把桌面页缩小到手机，三条全失败；失败表现为加购到下单率低。</a:t>
            </a:r>
          </a:p>
        </p:txBody>
      </p:sp>
      <p:sp>
        <p:nvSpPr>
          <p:cNvPr id="52" name="TextBox 5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53" name="TextBox 5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10 / 28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COST</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The ledger behind a 29 dollar price</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29 美元价格背后的账本</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Contribution per order  ·  每单贡献毛利</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415" b="1" i="0">
                <a:solidFill>
                  <a:srgbClr val="0E2A47"/>
                </a:solidFill>
                <a:latin typeface="Georgia"/>
                <a:ea typeface="Georgia"/>
                <a:cs typeface="Georgia"/>
              </a:rPr>
              <a:t>Contribution per order is price minus every variable cost: goods, first leg, last leg, commission, payment, acquisition and the expected cost of returns. Fixed cost is covered after that — never inside this number.</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每单贡献等于售价减去全部变动成本：商品、头程、尾程、佣金、支付费、获客，以及预期退货成本。固定成本在此之后再覆盖，绝不混进这个数字里。</a:t>
            </a:r>
          </a:p>
        </p:txBody>
      </p:sp>
      <p:graphicFrame>
        <p:nvGraphicFramePr>
          <p:cNvPr id="11" name="Table 10"/>
          <p:cNvGraphicFramePr>
            <a:graphicFrameLocks noGrp="1"/>
          </p:cNvGraphicFramePr>
          <p:nvPr/>
        </p:nvGraphicFramePr>
        <p:xfrm>
          <a:off x="762000" y="1524000"/>
          <a:ext cx="10668000" cy="3091052"/>
        </p:xfrm>
        <a:graphic>
          <a:graphicData uri="http://schemas.openxmlformats.org/drawingml/2006/table">
            <a:tbl>
              <a:tblPr>
                <a:tableStyleId>{5C22544A-7EE6-4342-B048-85BDC9FD1C3A}</a:tableStyleId>
              </a:tblPr>
              <a:tblGrid>
                <a:gridCol w="2286000"/>
                <a:gridCol w="1619250"/>
                <a:gridCol w="1619250"/>
                <a:gridCol w="5143500"/>
              </a:tblGrid>
              <a:tr h="325373">
                <a:tc>
                  <a:txBody>
                    <a:bodyPr wrap="square"/>
                    <a:lstStyle/>
                    <a:p>
                      <a:r>
                        <a:rPr sz="1102" b="1">
                          <a:solidFill>
                            <a:srgbClr val="FFFFFF"/>
                          </a:solidFill>
                          <a:latin typeface="Arial"/>
                          <a:ea typeface="Arial"/>
                          <a:cs typeface="Arial"/>
                        </a:rPr>
                        <a:t>Line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Amount 金额 (USD)</a:t>
                      </a:r>
                    </a:p>
                    <a:p>
                      <a:r>
                        <a:rPr sz="940">
                          <a:solidFill>
                            <a:srgbClr val="9DB6D6"/>
                          </a:solidFill>
                          <a:latin typeface="微软雅黑"/>
                          <a:ea typeface="微软雅黑"/>
                          <a:cs typeface="微软雅黑"/>
                        </a:rPr>
                        <a:t>金额</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Share of price 占售价</a:t>
                      </a:r>
                    </a:p>
                    <a:p>
                      <a:r>
                        <a:rPr sz="940">
                          <a:solidFill>
                            <a:srgbClr val="9DB6D6"/>
                          </a:solidFill>
                          <a:latin typeface="微软雅黑"/>
                          <a:ea typeface="微软雅黑"/>
                          <a:cs typeface="微软雅黑"/>
                        </a:rPr>
                        <a:t>占售价</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Note 说明</a:t>
                      </a:r>
                    </a:p>
                    <a:p>
                      <a:r>
                        <a:rPr sz="940">
                          <a:solidFill>
                            <a:srgbClr val="9DB6D6"/>
                          </a:solidFill>
                          <a:latin typeface="微软雅黑"/>
                          <a:ea typeface="微软雅黑"/>
                          <a:cs typeface="微软雅黑"/>
                        </a:rPr>
                        <a:t>说明</a:t>
                      </a:r>
                    </a:p>
                  </a:txBody>
                  <a:tcPr marL="95250" marR="95250" marT="38100" marB="38100" anchor="ctr">
                    <a:solidFill>
                      <a:srgbClr val="0E2A47"/>
                    </a:solidFill>
                  </a:tcPr>
                </a:tc>
              </a:tr>
              <a:tr h="395097">
                <a:tc>
                  <a:txBody>
                    <a:bodyPr wrap="square"/>
                    <a:lstStyle/>
                    <a:p>
                      <a:pPr algn="l"/>
                      <a:r>
                        <a:rPr sz="1136" b="1">
                          <a:solidFill>
                            <a:srgbClr val="0E2A47"/>
                          </a:solidFill>
                          <a:latin typeface="Arial"/>
                          <a:ea typeface="Arial"/>
                          <a:cs typeface="Arial"/>
                        </a:rPr>
                        <a:t>Price</a:t>
                      </a:r>
                    </a:p>
                    <a:p>
                      <a:pPr algn="l"/>
                      <a:r>
                        <a:rPr sz="983">
                          <a:solidFill>
                            <a:srgbClr val="46586D"/>
                          </a:solidFill>
                          <a:latin typeface="微软雅黑"/>
                          <a:ea typeface="微软雅黑"/>
                          <a:cs typeface="微软雅黑"/>
                        </a:rPr>
                        <a:t>售价</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29.00</a:t>
                      </a:r>
                    </a:p>
                    <a:p>
                      <a:pPr algn="r"/>
                      <a:r>
                        <a:rPr sz="983">
                          <a:solidFill>
                            <a:srgbClr val="46586D"/>
                          </a:solidFill>
                          <a:latin typeface="微软雅黑"/>
                          <a:ea typeface="微软雅黑"/>
                          <a:cs typeface="微软雅黑"/>
                        </a:rPr>
                        <a:t>29.00</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100.0%</a:t>
                      </a:r>
                    </a:p>
                    <a:p>
                      <a:pPr algn="r"/>
                      <a:r>
                        <a:rPr sz="983">
                          <a:solidFill>
                            <a:srgbClr val="46586D"/>
                          </a:solidFill>
                          <a:latin typeface="微软雅黑"/>
                          <a:ea typeface="微软雅黑"/>
                          <a:cs typeface="微软雅黑"/>
                        </a:rPr>
                        <a:t>100.0%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What the buyer pays, shipping included</a:t>
                      </a:r>
                    </a:p>
                    <a:p>
                      <a:pPr algn="l"/>
                      <a:r>
                        <a:rPr sz="983">
                          <a:solidFill>
                            <a:srgbClr val="46586D"/>
                          </a:solidFill>
                          <a:latin typeface="微软雅黑"/>
                          <a:ea typeface="微软雅黑"/>
                          <a:cs typeface="微软雅黑"/>
                        </a:rPr>
                        <a:t>买家支付的价格，含运费</a:t>
                      </a:r>
                    </a:p>
                  </a:txBody>
                  <a:tcPr marL="95250" marR="95250" marT="28575" marB="28575" anchor="ctr">
                    <a:solidFill>
                      <a:srgbClr val="FFFFFF"/>
                    </a:solidFill>
                  </a:tcPr>
                </a:tc>
              </a:tr>
              <a:tr h="395097">
                <a:tc>
                  <a:txBody>
                    <a:bodyPr wrap="square"/>
                    <a:lstStyle/>
                    <a:p>
                      <a:pPr algn="l"/>
                      <a:r>
                        <a:rPr sz="1136" b="1">
                          <a:solidFill>
                            <a:srgbClr val="0E2A47"/>
                          </a:solidFill>
                          <a:latin typeface="Arial"/>
                          <a:ea typeface="Arial"/>
                          <a:cs typeface="Arial"/>
                        </a:rPr>
                        <a:t>Goods with packaging</a:t>
                      </a:r>
                    </a:p>
                    <a:p>
                      <a:pPr algn="l"/>
                      <a:r>
                        <a:rPr sz="983">
                          <a:solidFill>
                            <a:srgbClr val="46586D"/>
                          </a:solidFill>
                          <a:latin typeface="微软雅黑"/>
                          <a:ea typeface="微软雅黑"/>
                          <a:cs typeface="微软雅黑"/>
                        </a:rPr>
                        <a:t>商品含包装</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7.40</a:t>
                      </a:r>
                    </a:p>
                    <a:p>
                      <a:pPr algn="r"/>
                      <a:r>
                        <a:rPr sz="983">
                          <a:solidFill>
                            <a:srgbClr val="46586D"/>
                          </a:solidFill>
                          <a:latin typeface="微软雅黑"/>
                          <a:ea typeface="微软雅黑"/>
                          <a:cs typeface="微软雅黑"/>
                        </a:rPr>
                        <a:t>7.40</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25.5%</a:t>
                      </a:r>
                    </a:p>
                    <a:p>
                      <a:pPr algn="r"/>
                      <a:r>
                        <a:rPr sz="983">
                          <a:solidFill>
                            <a:srgbClr val="46586D"/>
                          </a:solidFill>
                          <a:latin typeface="微软雅黑"/>
                          <a:ea typeface="微软雅黑"/>
                          <a:cs typeface="微软雅黑"/>
                        </a:rPr>
                        <a:t>25.5%</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The largest single line</a:t>
                      </a:r>
                    </a:p>
                    <a:p>
                      <a:pPr algn="l"/>
                      <a:r>
                        <a:rPr sz="983">
                          <a:solidFill>
                            <a:srgbClr val="46586D"/>
                          </a:solidFill>
                          <a:latin typeface="微软雅黑"/>
                          <a:ea typeface="微软雅黑"/>
                          <a:cs typeface="微软雅黑"/>
                        </a:rPr>
                        <a:t>最大的单项</a:t>
                      </a:r>
                    </a:p>
                  </a:txBody>
                  <a:tcPr marL="95250" marR="95250" marT="28575" marB="28575" anchor="ctr">
                    <a:solidFill>
                      <a:srgbClr val="F5F8FC"/>
                    </a:solidFill>
                  </a:tcPr>
                </a:tc>
              </a:tr>
              <a:tr h="395097">
                <a:tc>
                  <a:txBody>
                    <a:bodyPr wrap="square"/>
                    <a:lstStyle/>
                    <a:p>
                      <a:pPr algn="l"/>
                      <a:r>
                        <a:rPr sz="1136" b="1">
                          <a:solidFill>
                            <a:srgbClr val="0E2A47"/>
                          </a:solidFill>
                          <a:latin typeface="Arial"/>
                          <a:ea typeface="Arial"/>
                          <a:cs typeface="Arial"/>
                        </a:rPr>
                        <a:t>First leg</a:t>
                      </a:r>
                    </a:p>
                    <a:p>
                      <a:pPr algn="l"/>
                      <a:r>
                        <a:rPr sz="983">
                          <a:solidFill>
                            <a:srgbClr val="46586D"/>
                          </a:solidFill>
                          <a:latin typeface="微软雅黑"/>
                          <a:ea typeface="微软雅黑"/>
                          <a:cs typeface="微软雅黑"/>
                        </a:rPr>
                        <a:t>头程</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1.60</a:t>
                      </a:r>
                    </a:p>
                    <a:p>
                      <a:pPr algn="r"/>
                      <a:r>
                        <a:rPr sz="983">
                          <a:solidFill>
                            <a:srgbClr val="46586D"/>
                          </a:solidFill>
                          <a:latin typeface="微软雅黑"/>
                          <a:ea typeface="微软雅黑"/>
                          <a:cs typeface="微软雅黑"/>
                        </a:rPr>
                        <a:t>1.60</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5.5%</a:t>
                      </a:r>
                    </a:p>
                    <a:p>
                      <a:pPr algn="r"/>
                      <a:r>
                        <a:rPr sz="983">
                          <a:solidFill>
                            <a:srgbClr val="46586D"/>
                          </a:solidFill>
                          <a:latin typeface="微软雅黑"/>
                          <a:ea typeface="微软雅黑"/>
                          <a:cs typeface="微软雅黑"/>
                        </a:rPr>
                        <a:t>5.5%</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Factory to the outbound warehouse</a:t>
                      </a:r>
                    </a:p>
                    <a:p>
                      <a:pPr algn="l"/>
                      <a:r>
                        <a:rPr sz="983">
                          <a:solidFill>
                            <a:srgbClr val="46586D"/>
                          </a:solidFill>
                          <a:latin typeface="微软雅黑"/>
                          <a:ea typeface="微软雅黑"/>
                          <a:cs typeface="微软雅黑"/>
                        </a:rPr>
                        <a:t>工厂到发货仓</a:t>
                      </a:r>
                    </a:p>
                  </a:txBody>
                  <a:tcPr marL="95250" marR="95250" marT="28575" marB="28575" anchor="ctr">
                    <a:solidFill>
                      <a:srgbClr val="FFFFFF"/>
                    </a:solidFill>
                  </a:tcPr>
                </a:tc>
              </a:tr>
              <a:tr h="395097">
                <a:tc>
                  <a:txBody>
                    <a:bodyPr wrap="square"/>
                    <a:lstStyle/>
                    <a:p>
                      <a:pPr algn="l"/>
                      <a:r>
                        <a:rPr sz="1136" b="1">
                          <a:solidFill>
                            <a:srgbClr val="0E2A47"/>
                          </a:solidFill>
                          <a:latin typeface="Arial"/>
                          <a:ea typeface="Arial"/>
                          <a:cs typeface="Arial"/>
                        </a:rPr>
                        <a:t>Last leg</a:t>
                      </a:r>
                    </a:p>
                    <a:p>
                      <a:pPr algn="l"/>
                      <a:r>
                        <a:rPr sz="983">
                          <a:solidFill>
                            <a:srgbClr val="46586D"/>
                          </a:solidFill>
                          <a:latin typeface="微软雅黑"/>
                          <a:ea typeface="微软雅黑"/>
                          <a:cs typeface="微软雅黑"/>
                        </a:rPr>
                        <a:t>尾程</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3.80</a:t>
                      </a:r>
                    </a:p>
                    <a:p>
                      <a:pPr algn="r"/>
                      <a:r>
                        <a:rPr sz="983">
                          <a:solidFill>
                            <a:srgbClr val="46586D"/>
                          </a:solidFill>
                          <a:latin typeface="微软雅黑"/>
                          <a:ea typeface="微软雅黑"/>
                          <a:cs typeface="微软雅黑"/>
                        </a:rPr>
                        <a:t>3.80</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13.1%</a:t>
                      </a:r>
                    </a:p>
                    <a:p>
                      <a:pPr algn="r"/>
                      <a:r>
                        <a:rPr sz="983">
                          <a:solidFill>
                            <a:srgbClr val="46586D"/>
                          </a:solidFill>
                          <a:latin typeface="微软雅黑"/>
                          <a:ea typeface="微软雅黑"/>
                          <a:cs typeface="微软雅黑"/>
                        </a:rPr>
                        <a:t>13.1%</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Delivery to the buyer</a:t>
                      </a:r>
                    </a:p>
                    <a:p>
                      <a:pPr algn="l"/>
                      <a:r>
                        <a:rPr sz="983">
                          <a:solidFill>
                            <a:srgbClr val="46586D"/>
                          </a:solidFill>
                          <a:latin typeface="微软雅黑"/>
                          <a:ea typeface="微软雅黑"/>
                          <a:cs typeface="微软雅黑"/>
                        </a:rPr>
                        <a:t>配送到买家</a:t>
                      </a:r>
                    </a:p>
                  </a:txBody>
                  <a:tcPr marL="95250" marR="95250" marT="28575" marB="28575" anchor="ctr">
                    <a:solidFill>
                      <a:srgbClr val="F5F8FC"/>
                    </a:solidFill>
                  </a:tcPr>
                </a:tc>
              </a:tr>
              <a:tr h="395097">
                <a:tc>
                  <a:txBody>
                    <a:bodyPr wrap="square"/>
                    <a:lstStyle/>
                    <a:p>
                      <a:pPr algn="l"/>
                      <a:r>
                        <a:rPr sz="1136" b="1">
                          <a:solidFill>
                            <a:srgbClr val="0E2A47"/>
                          </a:solidFill>
                          <a:latin typeface="Arial"/>
                          <a:ea typeface="Arial"/>
                          <a:cs typeface="Arial"/>
                        </a:rPr>
                        <a:t>Platform commission</a:t>
                      </a:r>
                    </a:p>
                    <a:p>
                      <a:pPr algn="l"/>
                      <a:r>
                        <a:rPr sz="983">
                          <a:solidFill>
                            <a:srgbClr val="46586D"/>
                          </a:solidFill>
                          <a:latin typeface="微软雅黑"/>
                          <a:ea typeface="微软雅黑"/>
                          <a:cs typeface="微软雅黑"/>
                        </a:rPr>
                        <a:t>平台佣金</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2.32</a:t>
                      </a:r>
                    </a:p>
                    <a:p>
                      <a:pPr algn="r"/>
                      <a:r>
                        <a:rPr sz="983">
                          <a:solidFill>
                            <a:srgbClr val="46586D"/>
                          </a:solidFill>
                          <a:latin typeface="微软雅黑"/>
                          <a:ea typeface="微软雅黑"/>
                          <a:cs typeface="微软雅黑"/>
                        </a:rPr>
                        <a:t>2.32</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8.0%</a:t>
                      </a:r>
                    </a:p>
                    <a:p>
                      <a:pPr algn="r"/>
                      <a:r>
                        <a:rPr sz="983">
                          <a:solidFill>
                            <a:srgbClr val="46586D"/>
                          </a:solidFill>
                          <a:latin typeface="微软雅黑"/>
                          <a:ea typeface="微软雅黑"/>
                          <a:cs typeface="微软雅黑"/>
                        </a:rPr>
                        <a:t>8.0%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Eight per cent of price</a:t>
                      </a:r>
                    </a:p>
                    <a:p>
                      <a:pPr algn="l"/>
                      <a:r>
                        <a:rPr sz="983">
                          <a:solidFill>
                            <a:srgbClr val="46586D"/>
                          </a:solidFill>
                          <a:latin typeface="微软雅黑"/>
                          <a:ea typeface="微软雅黑"/>
                          <a:cs typeface="微软雅黑"/>
                        </a:rPr>
                        <a:t>售价的 8%</a:t>
                      </a:r>
                    </a:p>
                  </a:txBody>
                  <a:tcPr marL="95250" marR="95250" marT="28575" marB="28575" anchor="ctr">
                    <a:solidFill>
                      <a:srgbClr val="FFFFFF"/>
                    </a:solidFill>
                  </a:tcPr>
                </a:tc>
              </a:tr>
              <a:tr h="395097">
                <a:tc>
                  <a:txBody>
                    <a:bodyPr wrap="square"/>
                    <a:lstStyle/>
                    <a:p>
                      <a:pPr algn="l"/>
                      <a:r>
                        <a:rPr sz="1136" b="1">
                          <a:solidFill>
                            <a:srgbClr val="0E2A47"/>
                          </a:solidFill>
                          <a:latin typeface="Arial"/>
                          <a:ea typeface="Arial"/>
                          <a:cs typeface="Arial"/>
                        </a:rPr>
                        <a:t>Payment fee</a:t>
                      </a:r>
                    </a:p>
                    <a:p>
                      <a:pPr algn="l"/>
                      <a:r>
                        <a:rPr sz="983">
                          <a:solidFill>
                            <a:srgbClr val="46586D"/>
                          </a:solidFill>
                          <a:latin typeface="微软雅黑"/>
                          <a:ea typeface="微软雅黑"/>
                          <a:cs typeface="微软雅黑"/>
                        </a:rPr>
                        <a:t>支付费</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0.73</a:t>
                      </a:r>
                    </a:p>
                    <a:p>
                      <a:pPr algn="r"/>
                      <a:r>
                        <a:rPr sz="983">
                          <a:solidFill>
                            <a:srgbClr val="46586D"/>
                          </a:solidFill>
                          <a:latin typeface="微软雅黑"/>
                          <a:ea typeface="微软雅黑"/>
                          <a:cs typeface="微软雅黑"/>
                        </a:rPr>
                        <a:t>0.73</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2.5%</a:t>
                      </a:r>
                    </a:p>
                    <a:p>
                      <a:pPr algn="r"/>
                      <a:r>
                        <a:rPr sz="983">
                          <a:solidFill>
                            <a:srgbClr val="46586D"/>
                          </a:solidFill>
                          <a:latin typeface="微软雅黑"/>
                          <a:ea typeface="微软雅黑"/>
                          <a:cs typeface="微软雅黑"/>
                        </a:rPr>
                        <a:t>2.5%</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Two and a half per cent of price</a:t>
                      </a:r>
                    </a:p>
                    <a:p>
                      <a:pPr algn="l"/>
                      <a:r>
                        <a:rPr sz="983">
                          <a:solidFill>
                            <a:srgbClr val="46586D"/>
                          </a:solidFill>
                          <a:latin typeface="微软雅黑"/>
                          <a:ea typeface="微软雅黑"/>
                          <a:cs typeface="微软雅黑"/>
                        </a:rPr>
                        <a:t>售价的 2.5%</a:t>
                      </a:r>
                    </a:p>
                  </a:txBody>
                  <a:tcPr marL="95250" marR="95250" marT="28575" marB="28575" anchor="ctr">
                    <a:solidFill>
                      <a:srgbClr val="F5F8FC"/>
                    </a:solidFill>
                  </a:tcPr>
                </a:tc>
              </a:tr>
              <a:tr h="395097">
                <a:tc>
                  <a:txBody>
                    <a:bodyPr wrap="square"/>
                    <a:lstStyle/>
                    <a:p>
                      <a:pPr algn="l"/>
                      <a:r>
                        <a:rPr sz="1136" b="1">
                          <a:solidFill>
                            <a:srgbClr val="0E2A47"/>
                          </a:solidFill>
                          <a:latin typeface="Arial"/>
                          <a:ea typeface="Arial"/>
                          <a:cs typeface="Arial"/>
                        </a:rPr>
                        <a:t>Acquisition</a:t>
                      </a:r>
                    </a:p>
                    <a:p>
                      <a:pPr algn="l"/>
                      <a:r>
                        <a:rPr sz="983">
                          <a:solidFill>
                            <a:srgbClr val="46586D"/>
                          </a:solidFill>
                          <a:latin typeface="微软雅黑"/>
                          <a:ea typeface="微软雅黑"/>
                          <a:cs typeface="微软雅黑"/>
                        </a:rPr>
                        <a:t>获客</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6.90</a:t>
                      </a:r>
                    </a:p>
                    <a:p>
                      <a:pPr algn="r"/>
                      <a:r>
                        <a:rPr sz="983">
                          <a:solidFill>
                            <a:srgbClr val="46586D"/>
                          </a:solidFill>
                          <a:latin typeface="微软雅黑"/>
                          <a:ea typeface="微软雅黑"/>
                          <a:cs typeface="微软雅黑"/>
                        </a:rPr>
                        <a:t>6.90</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23.8%</a:t>
                      </a:r>
                    </a:p>
                    <a:p>
                      <a:pPr algn="r"/>
                      <a:r>
                        <a:rPr sz="983">
                          <a:solidFill>
                            <a:srgbClr val="46586D"/>
                          </a:solidFill>
                          <a:latin typeface="微软雅黑"/>
                          <a:ea typeface="微软雅黑"/>
                          <a:cs typeface="微软雅黑"/>
                        </a:rPr>
                        <a:t>23.8%</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Cost per order at current conversion</a:t>
                      </a:r>
                    </a:p>
                    <a:p>
                      <a:pPr algn="l"/>
                      <a:r>
                        <a:rPr sz="983">
                          <a:solidFill>
                            <a:srgbClr val="46586D"/>
                          </a:solidFill>
                          <a:latin typeface="微软雅黑"/>
                          <a:ea typeface="微软雅黑"/>
                          <a:cs typeface="微软雅黑"/>
                        </a:rPr>
                        <a:t>当前转化下每单营销成本</a:t>
                      </a:r>
                    </a:p>
                  </a:txBody>
                  <a:tcPr marL="95250" marR="95250" marT="28575" marB="28575" anchor="ctr">
                    <a:solidFill>
                      <a:srgbClr val="FFFFFF"/>
                    </a:solidFill>
                  </a:tcPr>
                </a:tc>
              </a:tr>
            </a:tbl>
          </a:graphicData>
        </a:graphic>
      </p:graphicFrame>
      <p:sp>
        <p:nvSpPr>
          <p:cNvPr id="12" name="Rounded Rectangle 11"/>
          <p:cNvSpPr/>
          <p:nvPr/>
        </p:nvSpPr>
        <p:spPr>
          <a:xfrm>
            <a:off x="762000" y="4705350"/>
            <a:ext cx="5143500" cy="11049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800600"/>
            <a:ext cx="4762500" cy="17145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BEFORE RETURNS  ·  退货前</a:t>
            </a:r>
          </a:p>
        </p:txBody>
      </p:sp>
      <p:sp>
        <p:nvSpPr>
          <p:cNvPr id="14" name="TextBox 13"/>
          <p:cNvSpPr txBox="1"/>
          <p:nvPr/>
        </p:nvSpPr>
        <p:spPr>
          <a:xfrm>
            <a:off x="990599" y="5010150"/>
            <a:ext cx="4762500" cy="247649"/>
          </a:xfrm>
          <a:prstGeom prst="rect">
            <a:avLst/>
          </a:prstGeom>
          <a:noFill/>
        </p:spPr>
        <p:txBody>
          <a:bodyPr wrap="square" lIns="0" rIns="0" tIns="0" bIns="0" anchor="t">
            <a:spAutoFit/>
          </a:bodyPr>
          <a:lstStyle/>
          <a:p>
            <a:pPr algn="l">
              <a:lnSpc>
                <a:spcPct val="110000"/>
              </a:lnSpc>
            </a:pPr>
            <a:r>
              <a:rPr sz="1605" b="1" i="0">
                <a:solidFill>
                  <a:srgbClr val="FFFFFF"/>
                </a:solidFill>
                <a:latin typeface="Georgia"/>
                <a:ea typeface="Georgia"/>
                <a:cs typeface="Georgia"/>
              </a:rPr>
              <a:t>29.00 − 22.75 = 6.25 dollars</a:t>
            </a:r>
          </a:p>
        </p:txBody>
      </p:sp>
      <p:sp>
        <p:nvSpPr>
          <p:cNvPr id="15" name="TextBox 14"/>
          <p:cNvSpPr txBox="1"/>
          <p:nvPr/>
        </p:nvSpPr>
        <p:spPr>
          <a:xfrm>
            <a:off x="990599" y="5295900"/>
            <a:ext cx="4762500" cy="228600"/>
          </a:xfrm>
          <a:prstGeom prst="rect">
            <a:avLst/>
          </a:prstGeom>
          <a:noFill/>
        </p:spPr>
        <p:txBody>
          <a:bodyPr wrap="square" lIns="0" rIns="0" tIns="0" bIns="0" anchor="t">
            <a:spAutoFit/>
          </a:bodyPr>
          <a:lstStyle/>
          <a:p>
            <a:pPr algn="l">
              <a:lnSpc>
                <a:spcPct val="120000"/>
              </a:lnSpc>
            </a:pPr>
            <a:r>
              <a:rPr sz="1136" b="0" i="0">
                <a:solidFill>
                  <a:srgbClr val="A8C0E8"/>
                </a:solidFill>
                <a:latin typeface="Arial"/>
                <a:ea typeface="Arial"/>
                <a:cs typeface="Arial"/>
              </a:rPr>
              <a:t>Variable costs of 22.75 leave 6.25 before returns.</a:t>
            </a:r>
          </a:p>
        </p:txBody>
      </p:sp>
      <p:sp>
        <p:nvSpPr>
          <p:cNvPr id="16" name="Rounded Rectangle 15"/>
          <p:cNvSpPr/>
          <p:nvPr/>
        </p:nvSpPr>
        <p:spPr>
          <a:xfrm>
            <a:off x="6286500" y="4705350"/>
            <a:ext cx="5143500" cy="11049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15100" y="4800600"/>
            <a:ext cx="4762500" cy="17145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AFTER RETURNS  ·  退货后</a:t>
            </a:r>
          </a:p>
        </p:txBody>
      </p:sp>
      <p:sp>
        <p:nvSpPr>
          <p:cNvPr id="18" name="TextBox 17"/>
          <p:cNvSpPr txBox="1"/>
          <p:nvPr/>
        </p:nvSpPr>
        <p:spPr>
          <a:xfrm>
            <a:off x="6515100" y="5010150"/>
            <a:ext cx="4762500" cy="247649"/>
          </a:xfrm>
          <a:prstGeom prst="rect">
            <a:avLst/>
          </a:prstGeom>
          <a:noFill/>
        </p:spPr>
        <p:txBody>
          <a:bodyPr wrap="square" lIns="0" rIns="0" tIns="0" bIns="0" anchor="t">
            <a:spAutoFit/>
          </a:bodyPr>
          <a:lstStyle/>
          <a:p>
            <a:pPr algn="l">
              <a:lnSpc>
                <a:spcPct val="110000"/>
              </a:lnSpc>
            </a:pPr>
            <a:r>
              <a:rPr sz="1605" b="1" i="0">
                <a:solidFill>
                  <a:srgbClr val="0E2A47"/>
                </a:solidFill>
                <a:latin typeface="Georgia"/>
                <a:ea typeface="Georgia"/>
                <a:cs typeface="Georgia"/>
              </a:rPr>
              <a:t>6.25 − (6% × 9.00) = 5.71 dollars</a:t>
            </a:r>
          </a:p>
        </p:txBody>
      </p:sp>
      <p:sp>
        <p:nvSpPr>
          <p:cNvPr id="19" name="TextBox 18"/>
          <p:cNvSpPr txBox="1"/>
          <p:nvPr/>
        </p:nvSpPr>
        <p:spPr>
          <a:xfrm>
            <a:off x="6515100" y="5295900"/>
            <a:ext cx="4762500" cy="228600"/>
          </a:xfrm>
          <a:prstGeom prst="rect">
            <a:avLst/>
          </a:prstGeom>
          <a:noFill/>
        </p:spPr>
        <p:txBody>
          <a:bodyPr wrap="square" lIns="0" rIns="0" tIns="0" bIns="0" anchor="t">
            <a:spAutoFit/>
          </a:bodyPr>
          <a:lstStyle/>
          <a:p>
            <a:pPr algn="l">
              <a:lnSpc>
                <a:spcPct val="120000"/>
              </a:lnSpc>
            </a:pPr>
            <a:r>
              <a:rPr sz="1136" b="0" i="0">
                <a:solidFill>
                  <a:srgbClr val="46586D"/>
                </a:solidFill>
                <a:latin typeface="Arial"/>
                <a:ea typeface="Arial"/>
                <a:cs typeface="Arial"/>
              </a:rPr>
              <a:t>Nineteen point seven per cent of price remains.</a:t>
            </a:r>
          </a:p>
        </p:txBody>
      </p:sp>
      <p:sp>
        <p:nvSpPr>
          <p:cNvPr id="20" name="Rectangle 19"/>
          <p:cNvSpPr/>
          <p:nvPr/>
        </p:nvSpPr>
        <p:spPr>
          <a:xfrm>
            <a:off x="762000" y="59245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00100" y="59245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52500" y="6000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Teaching simulation, not a quotation; the structure is the point: marketing is the second line.</a:t>
            </a:r>
          </a:p>
        </p:txBody>
      </p:sp>
      <p:sp>
        <p:nvSpPr>
          <p:cNvPr id="23" name="TextBox 22"/>
          <p:cNvSpPr txBox="1"/>
          <p:nvPr/>
        </p:nvSpPr>
        <p:spPr>
          <a:xfrm>
            <a:off x="952500" y="62293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教学模拟，不是报价；结构才是重点：营销是第二大项。</a:t>
            </a:r>
          </a:p>
        </p:txBody>
      </p:sp>
      <p:sp>
        <p:nvSpPr>
          <p:cNvPr id="24" name="TextBox 2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25" name="TextBox 2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11 / 28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3.4.1</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Funnel: where the orders are lost</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漏斗：订单丢在哪里</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§3.4.1  ·  five observable stages</a:t>
            </a:r>
          </a:p>
        </p:txBody>
      </p:sp>
      <p:sp>
        <p:nvSpPr>
          <p:cNvPr id="9" name="TextBox 8"/>
          <p:cNvSpPr txBox="1"/>
          <p:nvPr/>
        </p:nvSpPr>
        <p:spPr>
          <a:xfrm>
            <a:off x="762000" y="971550"/>
            <a:ext cx="10668000" cy="247649"/>
          </a:xfrm>
          <a:prstGeom prst="rect">
            <a:avLst/>
          </a:prstGeom>
          <a:noFill/>
        </p:spPr>
        <p:txBody>
          <a:bodyPr wrap="square" lIns="0" rIns="0" tIns="0" bIns="0" anchor="t">
            <a:spAutoFit/>
          </a:bodyPr>
          <a:lstStyle/>
          <a:p>
            <a:pPr algn="l">
              <a:lnSpc>
                <a:spcPct val="115000"/>
              </a:lnSpc>
            </a:pPr>
            <a:r>
              <a:rPr sz="1415" b="1" i="0">
                <a:solidFill>
                  <a:srgbClr val="0E2A47"/>
                </a:solidFill>
                <a:latin typeface="Georgia"/>
                <a:ea typeface="Georgia"/>
                <a:cs typeface="Georgia"/>
              </a:rPr>
              <a:t>The textbook describes the funnel as a time-ordered pipe: awareness, interest, consideration, intent, evaluation and purchase, used to forecast sales and find stuck deals. This lesson measures five observable stages: impressions, visits, add to cart, purchase and returns.</a:t>
            </a:r>
          </a:p>
        </p:txBody>
      </p:sp>
      <p:sp>
        <p:nvSpPr>
          <p:cNvPr id="10" name="TextBox 9"/>
          <p:cNvSpPr txBox="1"/>
          <p:nvPr/>
        </p:nvSpPr>
        <p:spPr>
          <a:xfrm>
            <a:off x="762000" y="127635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教材把漏斗描述为按时间排序的管道：认知、兴趣、考虑、意向、评估、购买，用于预测销售并找出卡住的交易。本课测量五个可观察阶段：曝光、访问、加购、购买、退货。</a:t>
            </a:r>
          </a:p>
        </p:txBody>
      </p:sp>
      <p:graphicFrame>
        <p:nvGraphicFramePr>
          <p:cNvPr id="11" name="Table 10"/>
          <p:cNvGraphicFramePr>
            <a:graphicFrameLocks noGrp="1"/>
          </p:cNvGraphicFramePr>
          <p:nvPr/>
        </p:nvGraphicFramePr>
        <p:xfrm>
          <a:off x="762000" y="1600200"/>
          <a:ext cx="10667999" cy="2788920"/>
        </p:xfrm>
        <a:graphic>
          <a:graphicData uri="http://schemas.openxmlformats.org/drawingml/2006/table">
            <a:tbl>
              <a:tblPr>
                <a:tableStyleId>{5C22544A-7EE6-4342-B048-85BDC9FD1C3A}</a:tableStyleId>
              </a:tblPr>
              <a:tblGrid>
                <a:gridCol w="2095499"/>
                <a:gridCol w="1809750"/>
                <a:gridCol w="1809750"/>
                <a:gridCol w="4953000"/>
              </a:tblGrid>
              <a:tr h="348615">
                <a:tc>
                  <a:txBody>
                    <a:bodyPr wrap="square"/>
                    <a:lstStyle/>
                    <a:p>
                      <a:r>
                        <a:rPr sz="1102" b="1">
                          <a:solidFill>
                            <a:srgbClr val="FFFFFF"/>
                          </a:solidFill>
                          <a:latin typeface="Arial"/>
                          <a:ea typeface="Arial"/>
                          <a:cs typeface="Arial"/>
                        </a:rPr>
                        <a:t>Stage 阶段</a:t>
                      </a:r>
                    </a:p>
                    <a:p>
                      <a:r>
                        <a:rPr sz="940">
                          <a:solidFill>
                            <a:srgbClr val="9DB6D6"/>
                          </a:solidFill>
                          <a:latin typeface="微软雅黑"/>
                          <a:ea typeface="微软雅黑"/>
                          <a:cs typeface="微软雅黑"/>
                        </a:rPr>
                        <a:t>阶段</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Count 数量</a:t>
                      </a:r>
                    </a:p>
                    <a:p>
                      <a:r>
                        <a:rPr sz="940">
                          <a:solidFill>
                            <a:srgbClr val="9DB6D6"/>
                          </a:solidFill>
                          <a:latin typeface="微软雅黑"/>
                          <a:ea typeface="微软雅黑"/>
                          <a:cs typeface="微软雅黑"/>
                        </a:rPr>
                        <a:t>数量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Conversion 转化率</a:t>
                      </a:r>
                    </a:p>
                    <a:p>
                      <a:r>
                        <a:rPr sz="940">
                          <a:solidFill>
                            <a:srgbClr val="9DB6D6"/>
                          </a:solidFill>
                          <a:latin typeface="微软雅黑"/>
                          <a:ea typeface="微软雅黑"/>
                          <a:cs typeface="微软雅黑"/>
                        </a:rPr>
                        <a:t>转化率</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a weak rate means 弱在哪里说明什么</a:t>
                      </a:r>
                    </a:p>
                    <a:p>
                      <a:r>
                        <a:rPr sz="940">
                          <a:solidFill>
                            <a:srgbClr val="9DB6D6"/>
                          </a:solidFill>
                          <a:latin typeface="微软雅黑"/>
                          <a:ea typeface="微软雅黑"/>
                          <a:cs typeface="微软雅黑"/>
                        </a:rPr>
                        <a:t>说明</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Impression</a:t>
                      </a:r>
                    </a:p>
                    <a:p>
                      <a:pPr algn="l"/>
                      <a:r>
                        <a:rPr sz="1008">
                          <a:solidFill>
                            <a:srgbClr val="46586D"/>
                          </a:solidFill>
                          <a:latin typeface="微软雅黑"/>
                          <a:ea typeface="微软雅黑"/>
                          <a:cs typeface="微软雅黑"/>
                        </a:rPr>
                        <a:t>曝光</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1,200,000</a:t>
                      </a:r>
                    </a:p>
                    <a:p>
                      <a:pPr algn="r"/>
                      <a:r>
                        <a:rPr sz="1008">
                          <a:solidFill>
                            <a:srgbClr val="46586D"/>
                          </a:solidFill>
                          <a:latin typeface="微软雅黑"/>
                          <a:ea typeface="微软雅黑"/>
                          <a:cs typeface="微软雅黑"/>
                        </a:rPr>
                        <a:t>1,200,000</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a:t>
                      </a:r>
                    </a:p>
                    <a:p>
                      <a:pPr algn="r"/>
                      <a:r>
                        <a:rPr sz="1008">
                          <a:solidFill>
                            <a:srgbClr val="46586D"/>
                          </a:solidFill>
                          <a:latin typeface="微软雅黑"/>
                          <a:ea typeface="微软雅黑"/>
                          <a:cs typeface="微软雅黑"/>
                        </a:rPr>
                        <a:t>—</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How many people saw it at all</a:t>
                      </a:r>
                    </a:p>
                    <a:p>
                      <a:pPr algn="l"/>
                      <a:r>
                        <a:rPr sz="1008">
                          <a:solidFill>
                            <a:srgbClr val="46586D"/>
                          </a:solidFill>
                          <a:latin typeface="微软雅黑"/>
                          <a:ea typeface="微软雅黑"/>
                          <a:cs typeface="微软雅黑"/>
                        </a:rPr>
                        <a:t>有多少人看到</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Visit</a:t>
                      </a:r>
                    </a:p>
                    <a:p>
                      <a:pPr algn="l"/>
                      <a:r>
                        <a:rPr sz="1008">
                          <a:solidFill>
                            <a:srgbClr val="46586D"/>
                          </a:solidFill>
                          <a:latin typeface="微软雅黑"/>
                          <a:ea typeface="微软雅黑"/>
                          <a:cs typeface="微软雅黑"/>
                        </a:rPr>
                        <a:t>访问</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28,800</a:t>
                      </a:r>
                    </a:p>
                    <a:p>
                      <a:pPr algn="r"/>
                      <a:r>
                        <a:rPr sz="1008">
                          <a:solidFill>
                            <a:srgbClr val="46586D"/>
                          </a:solidFill>
                          <a:latin typeface="微软雅黑"/>
                          <a:ea typeface="微软雅黑"/>
                          <a:cs typeface="微软雅黑"/>
                        </a:rPr>
                        <a:t>28,800</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2.4%</a:t>
                      </a:r>
                    </a:p>
                    <a:p>
                      <a:pPr algn="r"/>
                      <a:r>
                        <a:rPr sz="1008">
                          <a:solidFill>
                            <a:srgbClr val="46586D"/>
                          </a:solidFill>
                          <a:latin typeface="微软雅黑"/>
                          <a:ea typeface="微软雅黑"/>
                          <a:cs typeface="微软雅黑"/>
                        </a:rPr>
                        <a:t>2.4%</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Weak here points to creative or targeting</a:t>
                      </a:r>
                    </a:p>
                    <a:p>
                      <a:pPr algn="l"/>
                      <a:r>
                        <a:rPr sz="1008">
                          <a:solidFill>
                            <a:srgbClr val="46586D"/>
                          </a:solidFill>
                          <a:latin typeface="微软雅黑"/>
                          <a:ea typeface="微软雅黑"/>
                          <a:cs typeface="微软雅黑"/>
                        </a:rPr>
                        <a:t>弱在这里指向素材或定向</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Add to cart</a:t>
                      </a:r>
                    </a:p>
                    <a:p>
                      <a:pPr algn="l"/>
                      <a:r>
                        <a:rPr sz="1008">
                          <a:solidFill>
                            <a:srgbClr val="46586D"/>
                          </a:solidFill>
                          <a:latin typeface="微软雅黑"/>
                          <a:ea typeface="微软雅黑"/>
                          <a:cs typeface="微软雅黑"/>
                        </a:rPr>
                        <a:t>加购</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2,736</a:t>
                      </a:r>
                    </a:p>
                    <a:p>
                      <a:pPr algn="r"/>
                      <a:r>
                        <a:rPr sz="1008">
                          <a:solidFill>
                            <a:srgbClr val="46586D"/>
                          </a:solidFill>
                          <a:latin typeface="微软雅黑"/>
                          <a:ea typeface="微软雅黑"/>
                          <a:cs typeface="微软雅黑"/>
                        </a:rPr>
                        <a:t>2,736</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9.5%</a:t>
                      </a:r>
                    </a:p>
                    <a:p>
                      <a:pPr algn="r"/>
                      <a:r>
                        <a:rPr sz="1008">
                          <a:solidFill>
                            <a:srgbClr val="46586D"/>
                          </a:solidFill>
                          <a:latin typeface="微软雅黑"/>
                          <a:ea typeface="微软雅黑"/>
                          <a:cs typeface="微软雅黑"/>
                        </a:rPr>
                        <a:t>9.5%</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Weak here points to page, price or trust</a:t>
                      </a:r>
                    </a:p>
                    <a:p>
                      <a:pPr algn="l"/>
                      <a:r>
                        <a:rPr sz="1008">
                          <a:solidFill>
                            <a:srgbClr val="46586D"/>
                          </a:solidFill>
                          <a:latin typeface="微软雅黑"/>
                          <a:ea typeface="微软雅黑"/>
                          <a:cs typeface="微软雅黑"/>
                        </a:rPr>
                        <a:t>弱在这里指向页面、价格或信任</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Purchase</a:t>
                      </a:r>
                    </a:p>
                    <a:p>
                      <a:pPr algn="l"/>
                      <a:r>
                        <a:rPr sz="1008">
                          <a:solidFill>
                            <a:srgbClr val="46586D"/>
                          </a:solidFill>
                          <a:latin typeface="微软雅黑"/>
                          <a:ea typeface="微软雅黑"/>
                          <a:cs typeface="微软雅黑"/>
                        </a:rPr>
                        <a:t>购买</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684</a:t>
                      </a:r>
                    </a:p>
                    <a:p>
                      <a:pPr algn="r"/>
                      <a:r>
                        <a:rPr sz="1008">
                          <a:solidFill>
                            <a:srgbClr val="46586D"/>
                          </a:solidFill>
                          <a:latin typeface="微软雅黑"/>
                          <a:ea typeface="微软雅黑"/>
                          <a:cs typeface="微软雅黑"/>
                        </a:rPr>
                        <a:t>684</a:t>
                      </a:r>
                    </a:p>
                  </a:txBody>
                  <a:tcPr marL="95250" marR="95250" marT="28575" marB="28575" anchor="ctr">
                    <a:solidFill>
                      <a:srgbClr val="F5F8FC"/>
                    </a:solidFill>
                  </a:tcPr>
                </a:tc>
                <a:tc>
                  <a:txBody>
                    <a:bodyPr wrap="square"/>
                    <a:lstStyle/>
                    <a:p>
                      <a:pPr algn="r"/>
                      <a:r>
                        <a:rPr sz="1160" b="0">
                          <a:solidFill>
                            <a:srgbClr val="12202E"/>
                          </a:solidFill>
                          <a:latin typeface="Arial"/>
                          <a:ea typeface="Arial"/>
                          <a:cs typeface="Arial"/>
                        </a:rPr>
                        <a:t>25.0%</a:t>
                      </a:r>
                    </a:p>
                    <a:p>
                      <a:pPr algn="r"/>
                      <a:r>
                        <a:rPr sz="1008">
                          <a:solidFill>
                            <a:srgbClr val="46586D"/>
                          </a:solidFill>
                          <a:latin typeface="微软雅黑"/>
                          <a:ea typeface="微软雅黑"/>
                          <a:cs typeface="微软雅黑"/>
                        </a:rPr>
                        <a:t>25.0%</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Weak here points to freight or friction</a:t>
                      </a:r>
                    </a:p>
                    <a:p>
                      <a:pPr algn="l"/>
                      <a:r>
                        <a:rPr sz="1008">
                          <a:solidFill>
                            <a:srgbClr val="46586D"/>
                          </a:solidFill>
                          <a:latin typeface="微软雅黑"/>
                          <a:ea typeface="微软雅黑"/>
                          <a:cs typeface="微软雅黑"/>
                        </a:rPr>
                        <a:t>弱在这里指向运费或流程摩擦</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Return</a:t>
                      </a:r>
                    </a:p>
                    <a:p>
                      <a:pPr algn="l"/>
                      <a:r>
                        <a:rPr sz="1008">
                          <a:solidFill>
                            <a:srgbClr val="46586D"/>
                          </a:solidFill>
                          <a:latin typeface="微软雅黑"/>
                          <a:ea typeface="微软雅黑"/>
                          <a:cs typeface="微软雅黑"/>
                        </a:rPr>
                        <a:t>退货</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41</a:t>
                      </a:r>
                    </a:p>
                    <a:p>
                      <a:pPr algn="r"/>
                      <a:r>
                        <a:rPr sz="1008">
                          <a:solidFill>
                            <a:srgbClr val="46586D"/>
                          </a:solidFill>
                          <a:latin typeface="微软雅黑"/>
                          <a:ea typeface="微软雅黑"/>
                          <a:cs typeface="微软雅黑"/>
                        </a:rPr>
                        <a:t>41</a:t>
                      </a:r>
                    </a:p>
                  </a:txBody>
                  <a:tcPr marL="95250" marR="95250" marT="28575" marB="28575" anchor="ctr">
                    <a:solidFill>
                      <a:srgbClr val="FFFFFF"/>
                    </a:solidFill>
                  </a:tcPr>
                </a:tc>
                <a:tc>
                  <a:txBody>
                    <a:bodyPr wrap="square"/>
                    <a:lstStyle/>
                    <a:p>
                      <a:pPr algn="r"/>
                      <a:r>
                        <a:rPr sz="1160" b="0">
                          <a:solidFill>
                            <a:srgbClr val="12202E"/>
                          </a:solidFill>
                          <a:latin typeface="Arial"/>
                          <a:ea typeface="Arial"/>
                          <a:cs typeface="Arial"/>
                        </a:rPr>
                        <a:t>6.0%</a:t>
                      </a:r>
                    </a:p>
                    <a:p>
                      <a:pPr algn="r"/>
                      <a:r>
                        <a:rPr sz="1008">
                          <a:solidFill>
                            <a:srgbClr val="46586D"/>
                          </a:solidFill>
                          <a:latin typeface="微软雅黑"/>
                          <a:ea typeface="微软雅黑"/>
                          <a:cs typeface="微软雅黑"/>
                        </a:rPr>
                        <a:t>6.0%</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A leak after the sale, priced at 9.00 each</a:t>
                      </a:r>
                    </a:p>
                    <a:p>
                      <a:pPr algn="l"/>
                      <a:r>
                        <a:rPr sz="1008">
                          <a:solidFill>
                            <a:srgbClr val="46586D"/>
                          </a:solidFill>
                          <a:latin typeface="微软雅黑"/>
                          <a:ea typeface="微软雅黑"/>
                          <a:cs typeface="微软雅黑"/>
                        </a:rPr>
                        <a:t>售后的漏洞，每单按 9.00 计价</a:t>
                      </a:r>
                    </a:p>
                  </a:txBody>
                  <a:tcPr marL="95250" marR="95250" marT="28575" marB="28575" anchor="ctr">
                    <a:solidFill>
                      <a:srgbClr val="FFFFFF"/>
                    </a:solidFill>
                  </a:tcPr>
                </a:tc>
              </a:tr>
            </a:tbl>
          </a:graphicData>
        </a:graphic>
      </p:graphicFrame>
      <p:sp>
        <p:nvSpPr>
          <p:cNvPr id="12" name="Rounded Rectangle 11"/>
          <p:cNvSpPr/>
          <p:nvPr/>
        </p:nvSpPr>
        <p:spPr>
          <a:xfrm>
            <a:off x="762000" y="4572000"/>
            <a:ext cx="5143500" cy="142875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66725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HOW TO COMPUTE  ·  怎么算</a:t>
            </a:r>
          </a:p>
        </p:txBody>
      </p:sp>
      <p:sp>
        <p:nvSpPr>
          <p:cNvPr id="14" name="Oval 13"/>
          <p:cNvSpPr/>
          <p:nvPr/>
        </p:nvSpPr>
        <p:spPr>
          <a:xfrm>
            <a:off x="1000125" y="49971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9339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Conversion at stage n is actions at n divided by actions at n−1.</a:t>
            </a:r>
          </a:p>
        </p:txBody>
      </p:sp>
      <p:sp>
        <p:nvSpPr>
          <p:cNvPr id="16" name="TextBox 15"/>
          <p:cNvSpPr txBox="1"/>
          <p:nvPr/>
        </p:nvSpPr>
        <p:spPr>
          <a:xfrm>
            <a:off x="1143000" y="5129628"/>
            <a:ext cx="4514850" cy="416661"/>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第 n 层转化率 = 第 n 层动作数 ÷ 第 n−1 层动作数。</a:t>
            </a:r>
          </a:p>
        </p:txBody>
      </p:sp>
      <p:sp>
        <p:nvSpPr>
          <p:cNvPr id="17" name="Oval 16"/>
          <p:cNvSpPr/>
          <p:nvPr/>
        </p:nvSpPr>
        <p:spPr>
          <a:xfrm>
            <a:off x="1000125" y="566886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5605665"/>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Report each rate with its denominator.</a:t>
            </a:r>
          </a:p>
        </p:txBody>
      </p:sp>
      <p:sp>
        <p:nvSpPr>
          <p:cNvPr id="19" name="TextBox 18"/>
          <p:cNvSpPr txBox="1"/>
          <p:nvPr/>
        </p:nvSpPr>
        <p:spPr>
          <a:xfrm>
            <a:off x="1143000" y="5801343"/>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报告每个转化率时同时写分母。</a:t>
            </a:r>
          </a:p>
        </p:txBody>
      </p:sp>
      <p:sp>
        <p:nvSpPr>
          <p:cNvPr id="20" name="Rounded Rectangle 19"/>
          <p:cNvSpPr/>
          <p:nvPr/>
        </p:nvSpPr>
        <p:spPr>
          <a:xfrm>
            <a:off x="6286500" y="4572000"/>
            <a:ext cx="5143500" cy="142875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66725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CONDITIONS AND LIMITS  ·  条件与限制</a:t>
            </a:r>
          </a:p>
        </p:txBody>
      </p:sp>
      <p:sp>
        <p:nvSpPr>
          <p:cNvPr id="22" name="Oval 21"/>
          <p:cNvSpPr/>
          <p:nvPr/>
        </p:nvSpPr>
        <p:spPr>
          <a:xfrm>
            <a:off x="6524625" y="49971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93395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pooled funnel hides market, device and returning-buyer differences.</a:t>
            </a:r>
          </a:p>
        </p:txBody>
      </p:sp>
      <p:sp>
        <p:nvSpPr>
          <p:cNvPr id="24" name="TextBox 23"/>
          <p:cNvSpPr txBox="1"/>
          <p:nvPr/>
        </p:nvSpPr>
        <p:spPr>
          <a:xfrm>
            <a:off x="6667500" y="531578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汇总漏斗会掩盖市场、设备与老客差异。</a:t>
            </a:r>
          </a:p>
        </p:txBody>
      </p:sp>
      <p:sp>
        <p:nvSpPr>
          <p:cNvPr id="25" name="Oval 24"/>
          <p:cNvSpPr/>
          <p:nvPr/>
        </p:nvSpPr>
        <p:spPr>
          <a:xfrm>
            <a:off x="6524625" y="56741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56109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Attribution is approximate; the numbers diagnose.</a:t>
            </a:r>
          </a:p>
        </p:txBody>
      </p:sp>
      <p:sp>
        <p:nvSpPr>
          <p:cNvPr id="27" name="TextBox 26"/>
          <p:cNvSpPr txBox="1"/>
          <p:nvPr/>
        </p:nvSpPr>
        <p:spPr>
          <a:xfrm>
            <a:off x="6667500" y="58066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归因只是近似，数字用于诊断。</a:t>
            </a:r>
          </a:p>
        </p:txBody>
      </p:sp>
      <p:sp>
        <p:nvSpPr>
          <p:cNvPr id="28" name="Rectangle 27"/>
          <p:cNvSpPr/>
          <p:nvPr/>
        </p:nvSpPr>
        <p:spPr>
          <a:xfrm>
            <a:off x="762000" y="60769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60769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61531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One conversion rate hides where the loss happens; stage rates separate media from page.</a:t>
            </a:r>
          </a:p>
        </p:txBody>
      </p:sp>
      <p:sp>
        <p:nvSpPr>
          <p:cNvPr id="31" name="TextBox 30"/>
          <p:cNvSpPr txBox="1"/>
          <p:nvPr/>
        </p:nvSpPr>
        <p:spPr>
          <a:xfrm>
            <a:off x="952500" y="63817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单一转化率掩盖损失发生的位置；阶段转化率把投放问题与页面问题分开。</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12 / 28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READ</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Reading the funnel picture</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怎样读这张漏斗图</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Illustration  ·  教学示意</a:t>
            </a:r>
          </a:p>
        </p:txBody>
      </p:sp>
      <p:sp>
        <p:nvSpPr>
          <p:cNvPr id="9" name="Rounded Rectangle 8"/>
          <p:cNvSpPr/>
          <p:nvPr/>
        </p:nvSpPr>
        <p:spPr>
          <a:xfrm>
            <a:off x="762000" y="1104900"/>
            <a:ext cx="10668000" cy="514350"/>
          </a:xfrm>
          <a:prstGeom prst="roundRect">
            <a:avLst>
              <a:gd name="adj" fmla="val 6000"/>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143000"/>
            <a:ext cx="2857500" cy="190500"/>
          </a:xfrm>
          <a:prstGeom prst="rect">
            <a:avLst/>
          </a:prstGeom>
          <a:noFill/>
        </p:spPr>
        <p:txBody>
          <a:bodyPr wrap="square" lIns="0" rIns="0" tIns="0" bIns="0" anchor="t">
            <a:spAutoFit/>
          </a:bodyPr>
          <a:lstStyle/>
          <a:p>
            <a:pPr algn="l">
              <a:lnSpc>
                <a:spcPct val="100000"/>
              </a:lnSpc>
            </a:pPr>
            <a:r>
              <a:rPr sz="1183" b="1" i="0">
                <a:solidFill>
                  <a:srgbClr val="FFFFFF"/>
                </a:solidFill>
                <a:latin typeface="Arial"/>
                <a:ea typeface="Arial"/>
                <a:cs typeface="Arial"/>
              </a:rPr>
              <a:t>Impressions 曝光</a:t>
            </a:r>
          </a:p>
        </p:txBody>
      </p:sp>
      <p:sp>
        <p:nvSpPr>
          <p:cNvPr id="11" name="TextBox 10"/>
          <p:cNvSpPr txBox="1"/>
          <p:nvPr/>
        </p:nvSpPr>
        <p:spPr>
          <a:xfrm>
            <a:off x="914400" y="1352550"/>
            <a:ext cx="2857500" cy="209550"/>
          </a:xfrm>
          <a:prstGeom prst="rect">
            <a:avLst/>
          </a:prstGeom>
          <a:noFill/>
        </p:spPr>
        <p:txBody>
          <a:bodyPr wrap="square" lIns="0" rIns="0" tIns="0" bIns="0" anchor="t">
            <a:spAutoFit/>
          </a:bodyPr>
          <a:lstStyle/>
          <a:p>
            <a:pPr algn="l">
              <a:lnSpc>
                <a:spcPct val="100000"/>
              </a:lnSpc>
            </a:pPr>
            <a:r>
              <a:rPr sz="1623" b="1" i="0">
                <a:solidFill>
                  <a:srgbClr val="FFFFFF"/>
                </a:solidFill>
                <a:latin typeface="Georgia"/>
                <a:ea typeface="Georgia"/>
                <a:cs typeface="Georgia"/>
              </a:rPr>
              <a:t>1,200,000</a:t>
            </a:r>
          </a:p>
        </p:txBody>
      </p:sp>
      <p:sp>
        <p:nvSpPr>
          <p:cNvPr id="12" name="Rounded Rectangle 11"/>
          <p:cNvSpPr/>
          <p:nvPr/>
        </p:nvSpPr>
        <p:spPr>
          <a:xfrm>
            <a:off x="762000" y="1714500"/>
            <a:ext cx="8572500" cy="514350"/>
          </a:xfrm>
          <a:prstGeom prst="roundRect">
            <a:avLst>
              <a:gd name="adj" fmla="val 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1752600"/>
            <a:ext cx="2857500" cy="190500"/>
          </a:xfrm>
          <a:prstGeom prst="rect">
            <a:avLst/>
          </a:prstGeom>
          <a:noFill/>
        </p:spPr>
        <p:txBody>
          <a:bodyPr wrap="square" lIns="0" rIns="0" tIns="0" bIns="0" anchor="t">
            <a:spAutoFit/>
          </a:bodyPr>
          <a:lstStyle/>
          <a:p>
            <a:pPr algn="l">
              <a:lnSpc>
                <a:spcPct val="100000"/>
              </a:lnSpc>
            </a:pPr>
            <a:r>
              <a:rPr sz="1183" b="1" i="0">
                <a:solidFill>
                  <a:srgbClr val="FFFFFF"/>
                </a:solidFill>
                <a:latin typeface="Arial"/>
                <a:ea typeface="Arial"/>
                <a:cs typeface="Arial"/>
              </a:rPr>
              <a:t>Visits 访问</a:t>
            </a:r>
          </a:p>
        </p:txBody>
      </p:sp>
      <p:sp>
        <p:nvSpPr>
          <p:cNvPr id="14" name="TextBox 13"/>
          <p:cNvSpPr txBox="1"/>
          <p:nvPr/>
        </p:nvSpPr>
        <p:spPr>
          <a:xfrm>
            <a:off x="914400" y="1962150"/>
            <a:ext cx="2857500" cy="209550"/>
          </a:xfrm>
          <a:prstGeom prst="rect">
            <a:avLst/>
          </a:prstGeom>
          <a:noFill/>
        </p:spPr>
        <p:txBody>
          <a:bodyPr wrap="square" lIns="0" rIns="0" tIns="0" bIns="0" anchor="t">
            <a:spAutoFit/>
          </a:bodyPr>
          <a:lstStyle/>
          <a:p>
            <a:pPr algn="l">
              <a:lnSpc>
                <a:spcPct val="100000"/>
              </a:lnSpc>
            </a:pPr>
            <a:r>
              <a:rPr sz="1623" b="1" i="0">
                <a:solidFill>
                  <a:srgbClr val="FFFFFF"/>
                </a:solidFill>
                <a:latin typeface="Georgia"/>
                <a:ea typeface="Georgia"/>
                <a:cs typeface="Georgia"/>
              </a:rPr>
              <a:t>28,800</a:t>
            </a:r>
          </a:p>
        </p:txBody>
      </p:sp>
      <p:sp>
        <p:nvSpPr>
          <p:cNvPr id="15" name="Rounded Rectangle 14"/>
          <p:cNvSpPr/>
          <p:nvPr/>
        </p:nvSpPr>
        <p:spPr>
          <a:xfrm>
            <a:off x="762000" y="2324100"/>
            <a:ext cx="6667500" cy="514350"/>
          </a:xfrm>
          <a:prstGeom prst="roundRect">
            <a:avLst>
              <a:gd name="adj" fmla="val 6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2362200"/>
            <a:ext cx="2857500" cy="190500"/>
          </a:xfrm>
          <a:prstGeom prst="rect">
            <a:avLst/>
          </a:prstGeom>
          <a:noFill/>
        </p:spPr>
        <p:txBody>
          <a:bodyPr wrap="square" lIns="0" rIns="0" tIns="0" bIns="0" anchor="t">
            <a:spAutoFit/>
          </a:bodyPr>
          <a:lstStyle/>
          <a:p>
            <a:pPr algn="l">
              <a:lnSpc>
                <a:spcPct val="100000"/>
              </a:lnSpc>
            </a:pPr>
            <a:r>
              <a:rPr sz="1183" b="1" i="0">
                <a:solidFill>
                  <a:srgbClr val="FFFFFF"/>
                </a:solidFill>
                <a:latin typeface="Arial"/>
                <a:ea typeface="Arial"/>
                <a:cs typeface="Arial"/>
              </a:rPr>
              <a:t>Add to cart 加购</a:t>
            </a:r>
          </a:p>
        </p:txBody>
      </p:sp>
      <p:sp>
        <p:nvSpPr>
          <p:cNvPr id="17" name="TextBox 16"/>
          <p:cNvSpPr txBox="1"/>
          <p:nvPr/>
        </p:nvSpPr>
        <p:spPr>
          <a:xfrm>
            <a:off x="914400" y="2571750"/>
            <a:ext cx="2857500" cy="209550"/>
          </a:xfrm>
          <a:prstGeom prst="rect">
            <a:avLst/>
          </a:prstGeom>
          <a:noFill/>
        </p:spPr>
        <p:txBody>
          <a:bodyPr wrap="square" lIns="0" rIns="0" tIns="0" bIns="0" anchor="t">
            <a:spAutoFit/>
          </a:bodyPr>
          <a:lstStyle/>
          <a:p>
            <a:pPr algn="l">
              <a:lnSpc>
                <a:spcPct val="100000"/>
              </a:lnSpc>
            </a:pPr>
            <a:r>
              <a:rPr sz="1623" b="1" i="0">
                <a:solidFill>
                  <a:srgbClr val="FFFFFF"/>
                </a:solidFill>
                <a:latin typeface="Georgia"/>
                <a:ea typeface="Georgia"/>
                <a:cs typeface="Georgia"/>
              </a:rPr>
              <a:t>2,736</a:t>
            </a:r>
          </a:p>
        </p:txBody>
      </p:sp>
      <p:sp>
        <p:nvSpPr>
          <p:cNvPr id="18" name="Rounded Rectangle 17"/>
          <p:cNvSpPr/>
          <p:nvPr/>
        </p:nvSpPr>
        <p:spPr>
          <a:xfrm>
            <a:off x="762000" y="2933700"/>
            <a:ext cx="4953000" cy="514350"/>
          </a:xfrm>
          <a:prstGeom prst="roundRect">
            <a:avLst>
              <a:gd name="adj" fmla="val 6000"/>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2971800"/>
            <a:ext cx="2857500" cy="190500"/>
          </a:xfrm>
          <a:prstGeom prst="rect">
            <a:avLst/>
          </a:prstGeom>
          <a:noFill/>
        </p:spPr>
        <p:txBody>
          <a:bodyPr wrap="square" lIns="0" rIns="0" tIns="0" bIns="0" anchor="t">
            <a:spAutoFit/>
          </a:bodyPr>
          <a:lstStyle/>
          <a:p>
            <a:pPr algn="l">
              <a:lnSpc>
                <a:spcPct val="100000"/>
              </a:lnSpc>
            </a:pPr>
            <a:r>
              <a:rPr sz="1183" b="1" i="0">
                <a:solidFill>
                  <a:srgbClr val="FFFFFF"/>
                </a:solidFill>
                <a:latin typeface="Arial"/>
                <a:ea typeface="Arial"/>
                <a:cs typeface="Arial"/>
              </a:rPr>
              <a:t>Purchase 购买</a:t>
            </a:r>
          </a:p>
        </p:txBody>
      </p:sp>
      <p:sp>
        <p:nvSpPr>
          <p:cNvPr id="20" name="TextBox 19"/>
          <p:cNvSpPr txBox="1"/>
          <p:nvPr/>
        </p:nvSpPr>
        <p:spPr>
          <a:xfrm>
            <a:off x="914400" y="3181350"/>
            <a:ext cx="2857500" cy="209550"/>
          </a:xfrm>
          <a:prstGeom prst="rect">
            <a:avLst/>
          </a:prstGeom>
          <a:noFill/>
        </p:spPr>
        <p:txBody>
          <a:bodyPr wrap="square" lIns="0" rIns="0" tIns="0" bIns="0" anchor="t">
            <a:spAutoFit/>
          </a:bodyPr>
          <a:lstStyle/>
          <a:p>
            <a:pPr algn="l">
              <a:lnSpc>
                <a:spcPct val="100000"/>
              </a:lnSpc>
            </a:pPr>
            <a:r>
              <a:rPr sz="1623" b="1" i="0">
                <a:solidFill>
                  <a:srgbClr val="FFFFFF"/>
                </a:solidFill>
                <a:latin typeface="Georgia"/>
                <a:ea typeface="Georgia"/>
                <a:cs typeface="Georgia"/>
              </a:rPr>
              <a:t>684</a:t>
            </a:r>
          </a:p>
        </p:txBody>
      </p:sp>
      <p:sp>
        <p:nvSpPr>
          <p:cNvPr id="21" name="Rounded Rectangle 20"/>
          <p:cNvSpPr/>
          <p:nvPr/>
        </p:nvSpPr>
        <p:spPr>
          <a:xfrm>
            <a:off x="762000" y="3543300"/>
            <a:ext cx="3048000" cy="514350"/>
          </a:xfrm>
          <a:prstGeom prst="roundRect">
            <a:avLst>
              <a:gd name="adj" fmla="val 6000"/>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4400" y="3581400"/>
            <a:ext cx="2857500" cy="190500"/>
          </a:xfrm>
          <a:prstGeom prst="rect">
            <a:avLst/>
          </a:prstGeom>
          <a:noFill/>
        </p:spPr>
        <p:txBody>
          <a:bodyPr wrap="square" lIns="0" rIns="0" tIns="0" bIns="0" anchor="t">
            <a:spAutoFit/>
          </a:bodyPr>
          <a:lstStyle/>
          <a:p>
            <a:pPr algn="l">
              <a:lnSpc>
                <a:spcPct val="100000"/>
              </a:lnSpc>
            </a:pPr>
            <a:r>
              <a:rPr sz="1183" b="1" i="0">
                <a:solidFill>
                  <a:srgbClr val="FFFFFF"/>
                </a:solidFill>
                <a:latin typeface="Arial"/>
                <a:ea typeface="Arial"/>
                <a:cs typeface="Arial"/>
              </a:rPr>
              <a:t>Returns 退货</a:t>
            </a:r>
          </a:p>
        </p:txBody>
      </p:sp>
      <p:sp>
        <p:nvSpPr>
          <p:cNvPr id="23" name="TextBox 22"/>
          <p:cNvSpPr txBox="1"/>
          <p:nvPr/>
        </p:nvSpPr>
        <p:spPr>
          <a:xfrm>
            <a:off x="914400" y="3790949"/>
            <a:ext cx="2857500" cy="209550"/>
          </a:xfrm>
          <a:prstGeom prst="rect">
            <a:avLst/>
          </a:prstGeom>
          <a:noFill/>
        </p:spPr>
        <p:txBody>
          <a:bodyPr wrap="square" lIns="0" rIns="0" tIns="0" bIns="0" anchor="t">
            <a:spAutoFit/>
          </a:bodyPr>
          <a:lstStyle/>
          <a:p>
            <a:pPr algn="l">
              <a:lnSpc>
                <a:spcPct val="100000"/>
              </a:lnSpc>
            </a:pPr>
            <a:r>
              <a:rPr sz="1623" b="1" i="0">
                <a:solidFill>
                  <a:srgbClr val="FFFFFF"/>
                </a:solidFill>
                <a:latin typeface="Georgia"/>
                <a:ea typeface="Georgia"/>
                <a:cs typeface="Georgia"/>
              </a:rPr>
              <a:t>41</a:t>
            </a:r>
          </a:p>
        </p:txBody>
      </p:sp>
      <p:sp>
        <p:nvSpPr>
          <p:cNvPr id="24" name="TextBox 23"/>
          <p:cNvSpPr txBox="1"/>
          <p:nvPr/>
        </p:nvSpPr>
        <p:spPr>
          <a:xfrm>
            <a:off x="762000" y="4210050"/>
            <a:ext cx="10668000" cy="209550"/>
          </a:xfrm>
          <a:prstGeom prst="rect">
            <a:avLst/>
          </a:prstGeom>
          <a:noFill/>
        </p:spPr>
        <p:txBody>
          <a:bodyPr wrap="square" lIns="0" rIns="0" tIns="0" bIns="0" anchor="t">
            <a:spAutoFit/>
          </a:bodyPr>
          <a:lstStyle/>
          <a:p>
            <a:pPr algn="l">
              <a:lnSpc>
                <a:spcPct val="115000"/>
              </a:lnSpc>
            </a:pPr>
            <a:r>
              <a:rPr sz="1160" b="0" i="1">
                <a:solidFill>
                  <a:srgbClr val="8695A8"/>
                </a:solidFill>
                <a:latin typeface="Arial"/>
                <a:ea typeface="Arial"/>
                <a:cs typeface="Arial"/>
              </a:rPr>
              <a:t>Bar widths are illustrative only: the ranges span four orders of magnitude. Read the counts and the rates.</a:t>
            </a:r>
          </a:p>
        </p:txBody>
      </p:sp>
      <p:graphicFrame>
        <p:nvGraphicFramePr>
          <p:cNvPr id="25" name="Table 24"/>
          <p:cNvGraphicFramePr>
            <a:graphicFrameLocks noGrp="1"/>
          </p:cNvGraphicFramePr>
          <p:nvPr/>
        </p:nvGraphicFramePr>
        <p:xfrm>
          <a:off x="762000" y="4476750"/>
          <a:ext cx="10667999" cy="1650110"/>
        </p:xfrm>
        <a:graphic>
          <a:graphicData uri="http://schemas.openxmlformats.org/drawingml/2006/table">
            <a:tbl>
              <a:tblPr>
                <a:tableStyleId>{5C22544A-7EE6-4342-B048-85BDC9FD1C3A}</a:tableStyleId>
              </a:tblPr>
              <a:tblGrid>
                <a:gridCol w="2286000"/>
                <a:gridCol w="8381999"/>
              </a:tblGrid>
              <a:tr h="325373">
                <a:tc>
                  <a:txBody>
                    <a:bodyPr wrap="square"/>
                    <a:lstStyle/>
                    <a:p>
                      <a:r>
                        <a:rPr sz="1102" b="1">
                          <a:solidFill>
                            <a:srgbClr val="FFFFFF"/>
                          </a:solidFill>
                          <a:latin typeface="Arial"/>
                          <a:ea typeface="Arial"/>
                          <a:cs typeface="Arial"/>
                        </a:rPr>
                        <a:t>Step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the picture says 图在说什么</a:t>
                      </a:r>
                    </a:p>
                    <a:p>
                      <a:r>
                        <a:rPr sz="940">
                          <a:solidFill>
                            <a:srgbClr val="9DB6D6"/>
                          </a:solidFill>
                          <a:latin typeface="微软雅黑"/>
                          <a:ea typeface="微软雅黑"/>
                          <a:cs typeface="微软雅黑"/>
                        </a:rPr>
                        <a:t>图在说什么</a:t>
                      </a:r>
                    </a:p>
                  </a:txBody>
                  <a:tcPr marL="95250" marR="95250" marT="38100" marB="38100" anchor="ctr">
                    <a:solidFill>
                      <a:srgbClr val="0E2A47"/>
                    </a:solidFill>
                  </a:tcPr>
                </a:tc>
              </a:tr>
              <a:tr h="441579">
                <a:tc>
                  <a:txBody>
                    <a:bodyPr wrap="square"/>
                    <a:lstStyle/>
                    <a:p>
                      <a:pPr algn="l"/>
                      <a:r>
                        <a:rPr sz="1136" b="1">
                          <a:solidFill>
                            <a:srgbClr val="0E2A47"/>
                          </a:solidFill>
                          <a:latin typeface="Arial"/>
                          <a:ea typeface="Arial"/>
                          <a:cs typeface="Arial"/>
                        </a:rPr>
                        <a:t>Read each bar as a count</a:t>
                      </a:r>
                    </a:p>
                    <a:p>
                      <a:pPr algn="l"/>
                      <a:r>
                        <a:rPr sz="983">
                          <a:solidFill>
                            <a:srgbClr val="46586D"/>
                          </a:solidFill>
                          <a:latin typeface="微软雅黑"/>
                          <a:ea typeface="微软雅黑"/>
                          <a:cs typeface="微软雅黑"/>
                        </a:rPr>
                        <a:t>把每根柱读成数量</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The bracket is conversion from the previous stage, so denominators differ</a:t>
                      </a:r>
                    </a:p>
                    <a:p>
                      <a:pPr algn="l"/>
                      <a:r>
                        <a:rPr sz="983">
                          <a:solidFill>
                            <a:srgbClr val="46586D"/>
                          </a:solidFill>
                          <a:latin typeface="微软雅黑"/>
                          <a:ea typeface="微软雅黑"/>
                          <a:cs typeface="微软雅黑"/>
                        </a:rPr>
                        <a:t>括号是相对前一阶段的转化率，各层分母不同</a:t>
                      </a:r>
                    </a:p>
                  </a:txBody>
                  <a:tcPr marL="95250" marR="95250" marT="28575" marB="28575" anchor="ctr">
                    <a:solidFill>
                      <a:srgbClr val="FFFFFF"/>
                    </a:solidFill>
                  </a:tcPr>
                </a:tc>
              </a:tr>
              <a:tr h="441579">
                <a:tc>
                  <a:txBody>
                    <a:bodyPr wrap="square"/>
                    <a:lstStyle/>
                    <a:p>
                      <a:pPr algn="l"/>
                      <a:r>
                        <a:rPr sz="1136" b="1">
                          <a:solidFill>
                            <a:srgbClr val="0E2A47"/>
                          </a:solidFill>
                          <a:latin typeface="Arial"/>
                          <a:ea typeface="Arial"/>
                          <a:cs typeface="Arial"/>
                        </a:rPr>
                        <a:t>Find the weakest rate</a:t>
                      </a:r>
                    </a:p>
                    <a:p>
                      <a:pPr algn="l"/>
                      <a:r>
                        <a:rPr sz="983">
                          <a:solidFill>
                            <a:srgbClr val="46586D"/>
                          </a:solidFill>
                          <a:latin typeface="微软雅黑"/>
                          <a:ea typeface="微软雅黑"/>
                          <a:cs typeface="微软雅黑"/>
                        </a:rPr>
                        <a:t>找出最弱的一层</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Visits are 2.4 per cent of impressions, the weakest layer: creative or targeting</a:t>
                      </a:r>
                    </a:p>
                    <a:p>
                      <a:pPr algn="l"/>
                      <a:r>
                        <a:rPr sz="983">
                          <a:solidFill>
                            <a:srgbClr val="46586D"/>
                          </a:solidFill>
                          <a:latin typeface="微软雅黑"/>
                          <a:ea typeface="微软雅黑"/>
                          <a:cs typeface="微软雅黑"/>
                        </a:rPr>
                        <a:t>访问占曝光 2.4%，是最弱一层，指向素材或定向</a:t>
                      </a:r>
                    </a:p>
                  </a:txBody>
                  <a:tcPr marL="95250" marR="95250" marT="28575" marB="28575" anchor="ctr">
                    <a:solidFill>
                      <a:srgbClr val="F5F8FC"/>
                    </a:solidFill>
                  </a:tcPr>
                </a:tc>
              </a:tr>
              <a:tr h="441579">
                <a:tc>
                  <a:txBody>
                    <a:bodyPr wrap="square"/>
                    <a:lstStyle/>
                    <a:p>
                      <a:pPr algn="l"/>
                      <a:r>
                        <a:rPr sz="1136" b="1">
                          <a:solidFill>
                            <a:srgbClr val="0E2A47"/>
                          </a:solidFill>
                          <a:latin typeface="Arial"/>
                          <a:ea typeface="Arial"/>
                          <a:cs typeface="Arial"/>
                        </a:rPr>
                        <a:t>Check the purchase bar</a:t>
                      </a:r>
                    </a:p>
                    <a:p>
                      <a:pPr algn="l"/>
                      <a:r>
                        <a:rPr sz="983">
                          <a:solidFill>
                            <a:srgbClr val="46586D"/>
                          </a:solidFill>
                          <a:latin typeface="微软雅黑"/>
                          <a:ea typeface="微软雅黑"/>
                          <a:cs typeface="微软雅黑"/>
                        </a:rPr>
                        <a:t>看购买柱</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684 orders are 25 per cent of carts; returns take 41 of them back</a:t>
                      </a:r>
                    </a:p>
                    <a:p>
                      <a:pPr algn="l"/>
                      <a:r>
                        <a:rPr sz="983">
                          <a:solidFill>
                            <a:srgbClr val="46586D"/>
                          </a:solidFill>
                          <a:latin typeface="微软雅黑"/>
                          <a:ea typeface="微软雅黑"/>
                          <a:cs typeface="微软雅黑"/>
                        </a:rPr>
                        <a:t>购买 684 单占加购 25%；退货拿回 41 单</a:t>
                      </a:r>
                    </a:p>
                  </a:txBody>
                  <a:tcPr marL="95250" marR="95250" marT="28575" marB="28575" anchor="ctr">
                    <a:solidFill>
                      <a:srgbClr val="FFFFFF"/>
                    </a:solidFill>
                  </a:tcPr>
                </a:tc>
              </a:tr>
            </a:tbl>
          </a:graphicData>
        </a:graphic>
      </p:graphicFrame>
      <p:sp>
        <p:nvSpPr>
          <p:cNvPr id="26" name="Rectangle 25"/>
          <p:cNvSpPr/>
          <p:nvPr/>
        </p:nvSpPr>
        <p:spPr>
          <a:xfrm>
            <a:off x="762000" y="60388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0100" y="60388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52500" y="61150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All values are a teaching simulation: not platform data, not any real seller performance.</a:t>
            </a:r>
          </a:p>
        </p:txBody>
      </p:sp>
      <p:sp>
        <p:nvSpPr>
          <p:cNvPr id="29" name="TextBox 28"/>
          <p:cNvSpPr txBox="1"/>
          <p:nvPr/>
        </p:nvSpPr>
        <p:spPr>
          <a:xfrm>
            <a:off x="952500" y="63436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全部数值为教学模拟，不是平台数据，也不是真实卖家业绩。</a:t>
            </a:r>
          </a:p>
        </p:txBody>
      </p:sp>
      <p:sp>
        <p:nvSpPr>
          <p:cNvPr id="30" name="TextBox 29"/>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1" name="TextBox 30"/>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13 / 28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DIAG</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Diagnose before spending</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先诊断，再花钱</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Two funnel scenarios  ·  两个漏斗情景</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Diagnosis comes before spend. If visits double while add-to-cart stays at 9.5 per cent, orders double and contribution rises, but the page problem is still there. If traffic is unchanged and add-to-cart rises to 12 per cent, orders reach 864 and monthly contribution is about 4,934 dollars.</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诊断先于花钱。若访问翻倍但加购率仍为 9.5%，订单会翻倍、贡献会上升，但页面问题仍在。若流量不变、加购率升到 12%，订单可达 864，月度净贡献约 4,934 美元。</a:t>
            </a:r>
          </a:p>
        </p:txBody>
      </p:sp>
      <p:sp>
        <p:nvSpPr>
          <p:cNvPr id="11" name="Rounded Rectangle 10"/>
          <p:cNvSpPr/>
          <p:nvPr/>
        </p:nvSpPr>
        <p:spPr>
          <a:xfrm>
            <a:off x="762000" y="1600200"/>
            <a:ext cx="5143500" cy="19050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90599" y="1695450"/>
            <a:ext cx="476250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EXAMPLE 1  ·  例 1：同样曝光，两种访问率</a:t>
            </a:r>
          </a:p>
        </p:txBody>
      </p:sp>
      <p:sp>
        <p:nvSpPr>
          <p:cNvPr id="13" name="TextBox 12"/>
          <p:cNvSpPr txBox="1"/>
          <p:nvPr/>
        </p:nvSpPr>
        <p:spPr>
          <a:xfrm>
            <a:off x="990599" y="1943100"/>
            <a:ext cx="4762500" cy="228600"/>
          </a:xfrm>
          <a:prstGeom prst="rect">
            <a:avLst/>
          </a:prstGeom>
          <a:noFill/>
        </p:spPr>
        <p:txBody>
          <a:bodyPr wrap="square" lIns="0" rIns="0" tIns="0" bIns="0" anchor="t">
            <a:spAutoFit/>
          </a:bodyPr>
          <a:lstStyle/>
          <a:p>
            <a:pPr algn="l">
              <a:lnSpc>
                <a:spcPct val="115000"/>
              </a:lnSpc>
            </a:pPr>
            <a:r>
              <a:rPr sz="1438" b="1" i="0">
                <a:solidFill>
                  <a:srgbClr val="FFFFFF"/>
                </a:solidFill>
                <a:latin typeface="Arial"/>
                <a:ea typeface="Arial"/>
                <a:cs typeface="Arial"/>
              </a:rPr>
              <a:t>1.8% → 21,600 visits → 513 orders</a:t>
            </a:r>
          </a:p>
        </p:txBody>
      </p:sp>
      <p:sp>
        <p:nvSpPr>
          <p:cNvPr id="14" name="TextBox 13"/>
          <p:cNvSpPr txBox="1"/>
          <p:nvPr/>
        </p:nvSpPr>
        <p:spPr>
          <a:xfrm>
            <a:off x="990599" y="2190750"/>
            <a:ext cx="4762500" cy="228600"/>
          </a:xfrm>
          <a:prstGeom prst="rect">
            <a:avLst/>
          </a:prstGeom>
          <a:noFill/>
        </p:spPr>
        <p:txBody>
          <a:bodyPr wrap="square" lIns="0" rIns="0" tIns="0" bIns="0" anchor="t">
            <a:spAutoFit/>
          </a:bodyPr>
          <a:lstStyle/>
          <a:p>
            <a:pPr algn="l">
              <a:lnSpc>
                <a:spcPct val="115000"/>
              </a:lnSpc>
            </a:pPr>
            <a:r>
              <a:rPr sz="1438" b="1" i="0">
                <a:solidFill>
                  <a:srgbClr val="FFFFFF"/>
                </a:solidFill>
                <a:latin typeface="Arial"/>
                <a:ea typeface="Arial"/>
                <a:cs typeface="Arial"/>
              </a:rPr>
              <a:t>2.4% → 28,800 visits → 684 orders</a:t>
            </a:r>
          </a:p>
        </p:txBody>
      </p:sp>
      <p:sp>
        <p:nvSpPr>
          <p:cNvPr id="15" name="Rectangle 14"/>
          <p:cNvSpPr/>
          <p:nvPr/>
        </p:nvSpPr>
        <p:spPr>
          <a:xfrm>
            <a:off x="990599" y="2495550"/>
            <a:ext cx="4762500" cy="9525"/>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90599" y="2609850"/>
            <a:ext cx="4762500" cy="228600"/>
          </a:xfrm>
          <a:prstGeom prst="rect">
            <a:avLst/>
          </a:prstGeom>
          <a:noFill/>
        </p:spPr>
        <p:txBody>
          <a:bodyPr wrap="square" lIns="0" rIns="0" tIns="0" bIns="0" anchor="t">
            <a:spAutoFit/>
          </a:bodyPr>
          <a:lstStyle/>
          <a:p>
            <a:pPr algn="l">
              <a:lnSpc>
                <a:spcPct val="115000"/>
              </a:lnSpc>
            </a:pPr>
            <a:r>
              <a:rPr sz="1438" b="1" i="0">
                <a:solidFill>
                  <a:srgbClr val="C8A44D"/>
                </a:solidFill>
                <a:latin typeface="Arial"/>
                <a:ea typeface="Arial"/>
                <a:cs typeface="Arial"/>
              </a:rPr>
              <a:t>171 orders × 5.71 = about 977 dollars a month</a:t>
            </a:r>
          </a:p>
        </p:txBody>
      </p:sp>
      <p:sp>
        <p:nvSpPr>
          <p:cNvPr id="17" name="TextBox 16"/>
          <p:cNvSpPr txBox="1"/>
          <p:nvPr/>
        </p:nvSpPr>
        <p:spPr>
          <a:xfrm>
            <a:off x="990599" y="2876550"/>
            <a:ext cx="4762500" cy="438150"/>
          </a:xfrm>
          <a:prstGeom prst="rect">
            <a:avLst/>
          </a:prstGeom>
          <a:noFill/>
        </p:spPr>
        <p:txBody>
          <a:bodyPr wrap="square" lIns="0" rIns="0" tIns="0" bIns="0" anchor="t">
            <a:spAutoFit/>
          </a:bodyPr>
          <a:lstStyle/>
          <a:p>
            <a:pPr algn="l">
              <a:lnSpc>
                <a:spcPct val="125000"/>
              </a:lnSpc>
            </a:pPr>
            <a:r>
              <a:rPr sz="1183" b="0" i="0">
                <a:solidFill>
                  <a:srgbClr val="A8C0E8"/>
                </a:solidFill>
                <a:latin typeface="Arial"/>
                <a:ea typeface="Arial"/>
                <a:cs typeface="Arial"/>
              </a:rPr>
              <a:t>That is the value of fixing the creative before buying more traffic.</a:t>
            </a:r>
          </a:p>
        </p:txBody>
      </p:sp>
      <p:sp>
        <p:nvSpPr>
          <p:cNvPr id="18" name="Rounded Rectangle 17"/>
          <p:cNvSpPr/>
          <p:nvPr/>
        </p:nvSpPr>
        <p:spPr>
          <a:xfrm>
            <a:off x="6286500" y="1600200"/>
            <a:ext cx="5143500" cy="19050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15100" y="1695450"/>
            <a:ext cx="476250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SCENARIO  ·  情景：加购率从 9.5% 升到 12%</a:t>
            </a:r>
          </a:p>
        </p:txBody>
      </p:sp>
      <p:sp>
        <p:nvSpPr>
          <p:cNvPr id="20" name="TextBox 19"/>
          <p:cNvSpPr txBox="1"/>
          <p:nvPr/>
        </p:nvSpPr>
        <p:spPr>
          <a:xfrm>
            <a:off x="6515100" y="1943100"/>
            <a:ext cx="4762500" cy="228600"/>
          </a:xfrm>
          <a:prstGeom prst="rect">
            <a:avLst/>
          </a:prstGeom>
          <a:noFill/>
        </p:spPr>
        <p:txBody>
          <a:bodyPr wrap="square" lIns="0" rIns="0" tIns="0" bIns="0" anchor="t">
            <a:spAutoFit/>
          </a:bodyPr>
          <a:lstStyle/>
          <a:p>
            <a:pPr algn="l">
              <a:lnSpc>
                <a:spcPct val="115000"/>
              </a:lnSpc>
            </a:pPr>
            <a:r>
              <a:rPr sz="1438" b="1" i="0">
                <a:solidFill>
                  <a:srgbClr val="0E2A47"/>
                </a:solidFill>
                <a:latin typeface="Arial"/>
                <a:ea typeface="Arial"/>
                <a:cs typeface="Arial"/>
              </a:rPr>
              <a:t>28,800 × 12% = 3,456 carts</a:t>
            </a:r>
          </a:p>
        </p:txBody>
      </p:sp>
      <p:sp>
        <p:nvSpPr>
          <p:cNvPr id="21" name="TextBox 20"/>
          <p:cNvSpPr txBox="1"/>
          <p:nvPr/>
        </p:nvSpPr>
        <p:spPr>
          <a:xfrm>
            <a:off x="6515100" y="2190750"/>
            <a:ext cx="4762500" cy="228600"/>
          </a:xfrm>
          <a:prstGeom prst="rect">
            <a:avLst/>
          </a:prstGeom>
          <a:noFill/>
        </p:spPr>
        <p:txBody>
          <a:bodyPr wrap="square" lIns="0" rIns="0" tIns="0" bIns="0" anchor="t">
            <a:spAutoFit/>
          </a:bodyPr>
          <a:lstStyle/>
          <a:p>
            <a:pPr algn="l">
              <a:lnSpc>
                <a:spcPct val="115000"/>
              </a:lnSpc>
            </a:pPr>
            <a:r>
              <a:rPr sz="1438" b="1" i="0">
                <a:solidFill>
                  <a:srgbClr val="0E2A47"/>
                </a:solidFill>
                <a:latin typeface="Arial"/>
                <a:ea typeface="Arial"/>
                <a:cs typeface="Arial"/>
              </a:rPr>
              <a:t>3,456 × 25% = 864 orders</a:t>
            </a:r>
          </a:p>
        </p:txBody>
      </p:sp>
      <p:sp>
        <p:nvSpPr>
          <p:cNvPr id="22" name="Rectangle 21"/>
          <p:cNvSpPr/>
          <p:nvPr/>
        </p:nvSpPr>
        <p:spPr>
          <a:xfrm>
            <a:off x="6515100" y="249555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15100" y="2609850"/>
            <a:ext cx="4762500" cy="228600"/>
          </a:xfrm>
          <a:prstGeom prst="rect">
            <a:avLst/>
          </a:prstGeom>
          <a:noFill/>
        </p:spPr>
        <p:txBody>
          <a:bodyPr wrap="square" lIns="0" rIns="0" tIns="0" bIns="0" anchor="t">
            <a:spAutoFit/>
          </a:bodyPr>
          <a:lstStyle/>
          <a:p>
            <a:pPr algn="l">
              <a:lnSpc>
                <a:spcPct val="115000"/>
              </a:lnSpc>
            </a:pPr>
            <a:r>
              <a:rPr sz="1438" b="1" i="0">
                <a:solidFill>
                  <a:srgbClr val="1B4F9C"/>
                </a:solidFill>
                <a:latin typeface="Arial"/>
                <a:ea typeface="Arial"/>
                <a:cs typeface="Arial"/>
              </a:rPr>
              <a:t>864 × 5.71 = about 4,934 dollars a month</a:t>
            </a:r>
          </a:p>
        </p:txBody>
      </p:sp>
      <p:sp>
        <p:nvSpPr>
          <p:cNvPr id="24" name="TextBox 23"/>
          <p:cNvSpPr txBox="1"/>
          <p:nvPr/>
        </p:nvSpPr>
        <p:spPr>
          <a:xfrm>
            <a:off x="6515100" y="2876550"/>
            <a:ext cx="4762500" cy="438150"/>
          </a:xfrm>
          <a:prstGeom prst="rect">
            <a:avLst/>
          </a:prstGeom>
          <a:noFill/>
        </p:spPr>
        <p:txBody>
          <a:bodyPr wrap="square" lIns="0" rIns="0" tIns="0" bIns="0" anchor="t">
            <a:spAutoFit/>
          </a:bodyPr>
          <a:lstStyle/>
          <a:p>
            <a:pPr algn="l">
              <a:lnSpc>
                <a:spcPct val="125000"/>
              </a:lnSpc>
            </a:pPr>
            <a:r>
              <a:rPr sz="1183" b="0" i="0">
                <a:solidFill>
                  <a:srgbClr val="46586D"/>
                </a:solidFill>
                <a:latin typeface="Arial"/>
                <a:ea typeface="Arial"/>
                <a:cs typeface="Arial"/>
              </a:rPr>
              <a:t>Same traffic, same spend, a different layer repaired.</a:t>
            </a:r>
          </a:p>
        </p:txBody>
      </p:sp>
      <p:graphicFrame>
        <p:nvGraphicFramePr>
          <p:cNvPr id="25" name="Table 24"/>
          <p:cNvGraphicFramePr>
            <a:graphicFrameLocks noGrp="1"/>
          </p:cNvGraphicFramePr>
          <p:nvPr/>
        </p:nvGraphicFramePr>
        <p:xfrm>
          <a:off x="762000" y="3695700"/>
          <a:ext cx="10668000" cy="1650110"/>
        </p:xfrm>
        <a:graphic>
          <a:graphicData uri="http://schemas.openxmlformats.org/drawingml/2006/table">
            <a:tbl>
              <a:tblPr>
                <a:tableStyleId>{5C22544A-7EE6-4342-B048-85BDC9FD1C3A}</a:tableStyleId>
              </a:tblPr>
              <a:tblGrid>
                <a:gridCol w="2667000"/>
                <a:gridCol w="8001000"/>
              </a:tblGrid>
              <a:tr h="325373">
                <a:tc>
                  <a:txBody>
                    <a:bodyPr wrap="square"/>
                    <a:lstStyle/>
                    <a:p>
                      <a:r>
                        <a:rPr sz="1102" b="1">
                          <a:solidFill>
                            <a:srgbClr val="FFFFFF"/>
                          </a:solidFill>
                          <a:latin typeface="Arial"/>
                          <a:ea typeface="Arial"/>
                          <a:cs typeface="Arial"/>
                        </a:rPr>
                        <a:t>Rule 规则</a:t>
                      </a:r>
                    </a:p>
                    <a:p>
                      <a:r>
                        <a:rPr sz="940">
                          <a:solidFill>
                            <a:srgbClr val="9DB6D6"/>
                          </a:solidFill>
                          <a:latin typeface="微软雅黑"/>
                          <a:ea typeface="微软雅黑"/>
                          <a:cs typeface="微软雅黑"/>
                        </a:rPr>
                        <a:t>规则</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means 含义</a:t>
                      </a:r>
                    </a:p>
                    <a:p>
                      <a:r>
                        <a:rPr sz="940">
                          <a:solidFill>
                            <a:srgbClr val="9DB6D6"/>
                          </a:solidFill>
                          <a:latin typeface="微软雅黑"/>
                          <a:ea typeface="微软雅黑"/>
                          <a:cs typeface="微软雅黑"/>
                        </a:rPr>
                        <a:t>含义</a:t>
                      </a:r>
                    </a:p>
                  </a:txBody>
                  <a:tcPr marL="95250" marR="95250" marT="38100" marB="38100" anchor="ctr">
                    <a:solidFill>
                      <a:srgbClr val="0E2A47"/>
                    </a:solidFill>
                  </a:tcPr>
                </a:tc>
              </a:tr>
              <a:tr h="441579">
                <a:tc>
                  <a:txBody>
                    <a:bodyPr wrap="square"/>
                    <a:lstStyle/>
                    <a:p>
                      <a:pPr algn="l"/>
                      <a:r>
                        <a:rPr sz="1160" b="1">
                          <a:solidFill>
                            <a:srgbClr val="0E2A47"/>
                          </a:solidFill>
                          <a:latin typeface="Arial"/>
                          <a:ea typeface="Arial"/>
                          <a:cs typeface="Arial"/>
                        </a:rPr>
                        <a:t>Fix the biggest gap</a:t>
                      </a:r>
                    </a:p>
                    <a:p>
                      <a:pPr algn="l"/>
                      <a:r>
                        <a:rPr sz="1008">
                          <a:solidFill>
                            <a:srgbClr val="46586D"/>
                          </a:solidFill>
                          <a:latin typeface="微软雅黑"/>
                          <a:ea typeface="微软雅黑"/>
                          <a:cs typeface="微软雅黑"/>
                        </a:rPr>
                        <a:t>先修差距最大的一层</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Repair the layer furthest below a reasonable benchmark, not the easiest one to advertise into</a:t>
                      </a:r>
                    </a:p>
                    <a:p>
                      <a:pPr algn="l"/>
                      <a:r>
                        <a:rPr sz="1008">
                          <a:solidFill>
                            <a:srgbClr val="46586D"/>
                          </a:solidFill>
                          <a:latin typeface="微软雅黑"/>
                          <a:ea typeface="微软雅黑"/>
                          <a:cs typeface="微软雅黑"/>
                        </a:rPr>
                        <a:t>修理与合理基准差距最大的一层，而不是最容易投广告的那一层</a:t>
                      </a:r>
                    </a:p>
                  </a:txBody>
                  <a:tcPr marL="95250" marR="95250" marT="28575" marB="28575" anchor="ctr">
                    <a:solidFill>
                      <a:srgbClr val="FFFFFF"/>
                    </a:solidFill>
                  </a:tcPr>
                </a:tc>
              </a:tr>
              <a:tr h="441579">
                <a:tc>
                  <a:txBody>
                    <a:bodyPr wrap="square"/>
                    <a:lstStyle/>
                    <a:p>
                      <a:pPr algn="l"/>
                      <a:r>
                        <a:rPr sz="1160" b="1">
                          <a:solidFill>
                            <a:srgbClr val="0E2A47"/>
                          </a:solidFill>
                          <a:latin typeface="Arial"/>
                          <a:ea typeface="Arial"/>
                          <a:cs typeface="Arial"/>
                        </a:rPr>
                        <a:t>Traffic amplifies</a:t>
                      </a:r>
                    </a:p>
                    <a:p>
                      <a:pPr algn="l"/>
                      <a:r>
                        <a:rPr sz="1008">
                          <a:solidFill>
                            <a:srgbClr val="46586D"/>
                          </a:solidFill>
                          <a:latin typeface="微软雅黑"/>
                          <a:ea typeface="微软雅黑"/>
                          <a:cs typeface="微软雅黑"/>
                        </a:rPr>
                        <a:t>流量会放大既有转化率</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Buying visits multiplies the current rates, losses included</a:t>
                      </a:r>
                    </a:p>
                    <a:p>
                      <a:pPr algn="l"/>
                      <a:r>
                        <a:rPr sz="1008">
                          <a:solidFill>
                            <a:srgbClr val="46586D"/>
                          </a:solidFill>
                          <a:latin typeface="微软雅黑"/>
                          <a:ea typeface="微软雅黑"/>
                          <a:cs typeface="微软雅黑"/>
                        </a:rPr>
                        <a:t>买访问会按现有转化率放大，损失也一起放大</a:t>
                      </a:r>
                    </a:p>
                  </a:txBody>
                  <a:tcPr marL="95250" marR="95250" marT="28575" marB="28575" anchor="ctr">
                    <a:solidFill>
                      <a:srgbClr val="F5F8FC"/>
                    </a:solidFill>
                  </a:tcPr>
                </a:tc>
              </a:tr>
              <a:tr h="441579">
                <a:tc>
                  <a:txBody>
                    <a:bodyPr wrap="square"/>
                    <a:lstStyle/>
                    <a:p>
                      <a:pPr algn="l"/>
                      <a:r>
                        <a:rPr sz="1160" b="1">
                          <a:solidFill>
                            <a:srgbClr val="0E2A47"/>
                          </a:solidFill>
                          <a:latin typeface="Arial"/>
                          <a:ea typeface="Arial"/>
                          <a:cs typeface="Arial"/>
                        </a:rPr>
                        <a:t>Rates need denominators</a:t>
                      </a:r>
                    </a:p>
                    <a:p>
                      <a:pPr algn="l"/>
                      <a:r>
                        <a:rPr sz="1008">
                          <a:solidFill>
                            <a:srgbClr val="46586D"/>
                          </a:solidFill>
                          <a:latin typeface="微软雅黑"/>
                          <a:ea typeface="微软雅黑"/>
                          <a:cs typeface="微软雅黑"/>
                        </a:rPr>
                        <a:t>比率必须带分母</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A conversion rate without its denominator cannot be compared or improved</a:t>
                      </a:r>
                    </a:p>
                    <a:p>
                      <a:pPr algn="l"/>
                      <a:r>
                        <a:rPr sz="1008">
                          <a:solidFill>
                            <a:srgbClr val="46586D"/>
                          </a:solidFill>
                          <a:latin typeface="微软雅黑"/>
                          <a:ea typeface="微软雅黑"/>
                          <a:cs typeface="微软雅黑"/>
                        </a:rPr>
                        <a:t>没有分母的转化率无法比较，也无法改进</a:t>
                      </a:r>
                    </a:p>
                  </a:txBody>
                  <a:tcPr marL="95250" marR="95250" marT="28575" marB="28575" anchor="ctr">
                    <a:solidFill>
                      <a:srgbClr val="FFFFFF"/>
                    </a:solidFill>
                  </a:tcPr>
                </a:tc>
              </a:tr>
            </a:tbl>
          </a:graphicData>
        </a:graphic>
      </p:graphicFrame>
      <p:sp>
        <p:nvSpPr>
          <p:cNvPr id="26" name="Rectangle 25"/>
          <p:cNvSpPr/>
          <p:nvPr/>
        </p:nvSpPr>
        <p:spPr>
          <a:xfrm>
            <a:off x="762000" y="55245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0100" y="55245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52500" y="56007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Spend is a multiplier on the funnel you already have, which is why diagnosis comes first.</a:t>
            </a:r>
          </a:p>
        </p:txBody>
      </p:sp>
      <p:sp>
        <p:nvSpPr>
          <p:cNvPr id="29" name="TextBox 28"/>
          <p:cNvSpPr txBox="1"/>
          <p:nvPr/>
        </p:nvSpPr>
        <p:spPr>
          <a:xfrm>
            <a:off x="952500" y="58293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花钱是给现有漏斗做乘法，所以诊断必须先行。</a:t>
            </a:r>
          </a:p>
        </p:txBody>
      </p:sp>
      <p:sp>
        <p:nvSpPr>
          <p:cNvPr id="30" name="TextBox 29"/>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1" name="TextBox 30"/>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14 / 28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SHIP</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Fulfilment is the second trade-off</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履约是第二个权衡</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Parcel by parcel, or stock abroad</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Shipping parcel by parcel costs 5.40 dollars in first and last leg and takes about ten to fourteen days. An overseas warehouse cuts variable cost to 4.50 and delivery to about six days, saving 0.90 an order — but it needs 1,000 units in stock, which ties up 7,400 dollars of cash.</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逐单走小包，头程加尾程 5.40 美元，约需十到十四天。海外仓把变动成本降到 4.50、配送缩到约六天，每单省 0.90，但需要 1000 件库存，占用 7,400 美元现金。</a:t>
            </a:r>
          </a:p>
        </p:txBody>
      </p:sp>
      <p:graphicFrame>
        <p:nvGraphicFramePr>
          <p:cNvPr id="11" name="Table 10"/>
          <p:cNvGraphicFramePr>
            <a:graphicFrameLocks noGrp="1"/>
          </p:cNvGraphicFramePr>
          <p:nvPr/>
        </p:nvGraphicFramePr>
        <p:xfrm>
          <a:off x="762000" y="1600200"/>
          <a:ext cx="10668000" cy="2300859"/>
        </p:xfrm>
        <a:graphic>
          <a:graphicData uri="http://schemas.openxmlformats.org/drawingml/2006/table">
            <a:tbl>
              <a:tblPr>
                <a:tableStyleId>{5C22544A-7EE6-4342-B048-85BDC9FD1C3A}</a:tableStyleId>
              </a:tblPr>
              <a:tblGrid>
                <a:gridCol w="2286000"/>
                <a:gridCol w="2667000"/>
                <a:gridCol w="2857500"/>
                <a:gridCol w="2857500"/>
              </a:tblGrid>
              <a:tr h="348615">
                <a:tc>
                  <a:txBody>
                    <a:bodyPr wrap="square"/>
                    <a:lstStyle/>
                    <a:p>
                      <a:r>
                        <a:rPr sz="1102" b="1">
                          <a:solidFill>
                            <a:srgbClr val="FFFFFF"/>
                          </a:solidFill>
                          <a:latin typeface="Arial"/>
                          <a:ea typeface="Arial"/>
                          <a:cs typeface="Arial"/>
                        </a:rPr>
                        <a:t>Dimension 维度</a:t>
                      </a:r>
                    </a:p>
                    <a:p>
                      <a:r>
                        <a:rPr sz="940">
                          <a:solidFill>
                            <a:srgbClr val="9DB6D6"/>
                          </a:solidFill>
                          <a:latin typeface="微软雅黑"/>
                          <a:ea typeface="微软雅黑"/>
                          <a:cs typeface="微软雅黑"/>
                        </a:rPr>
                        <a:t>维度</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Parcel by parcel 逐单小包</a:t>
                      </a:r>
                    </a:p>
                    <a:p>
                      <a:r>
                        <a:rPr sz="940">
                          <a:solidFill>
                            <a:srgbClr val="9DB6D6"/>
                          </a:solidFill>
                          <a:latin typeface="微软雅黑"/>
                          <a:ea typeface="微软雅黑"/>
                          <a:cs typeface="微软雅黑"/>
                        </a:rPr>
                        <a:t>逐单小包</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Overseas warehouse 海外仓</a:t>
                      </a:r>
                    </a:p>
                    <a:p>
                      <a:r>
                        <a:rPr sz="940">
                          <a:solidFill>
                            <a:srgbClr val="9DB6D6"/>
                          </a:solidFill>
                          <a:latin typeface="微软雅黑"/>
                          <a:ea typeface="微软雅黑"/>
                          <a:cs typeface="微软雅黑"/>
                        </a:rPr>
                        <a:t>海外仓</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Reading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Variable cost per order</a:t>
                      </a:r>
                    </a:p>
                    <a:p>
                      <a:pPr algn="l"/>
                      <a:r>
                        <a:rPr sz="1008">
                          <a:solidFill>
                            <a:srgbClr val="46586D"/>
                          </a:solidFill>
                          <a:latin typeface="微软雅黑"/>
                          <a:ea typeface="微软雅黑"/>
                          <a:cs typeface="微软雅黑"/>
                        </a:rPr>
                        <a:t>每单变动成本</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5.40 dollars</a:t>
                      </a:r>
                    </a:p>
                    <a:p>
                      <a:pPr algn="l"/>
                      <a:r>
                        <a:rPr sz="1008">
                          <a:solidFill>
                            <a:srgbClr val="46586D"/>
                          </a:solidFill>
                          <a:latin typeface="微软雅黑"/>
                          <a:ea typeface="微软雅黑"/>
                          <a:cs typeface="微软雅黑"/>
                        </a:rPr>
                        <a:t>5.40 美元</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4.50 dollars</a:t>
                      </a:r>
                    </a:p>
                    <a:p>
                      <a:pPr algn="l"/>
                      <a:r>
                        <a:rPr sz="1008">
                          <a:solidFill>
                            <a:srgbClr val="46586D"/>
                          </a:solidFill>
                          <a:latin typeface="微软雅黑"/>
                          <a:ea typeface="微软雅黑"/>
                          <a:cs typeface="微软雅黑"/>
                        </a:rPr>
                        <a:t>4.50 美元</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0.90 saved per order</a:t>
                      </a:r>
                    </a:p>
                    <a:p>
                      <a:pPr algn="l"/>
                      <a:r>
                        <a:rPr sz="1008">
                          <a:solidFill>
                            <a:srgbClr val="46586D"/>
                          </a:solidFill>
                          <a:latin typeface="微软雅黑"/>
                          <a:ea typeface="微软雅黑"/>
                          <a:cs typeface="微软雅黑"/>
                        </a:rPr>
                        <a:t>每单省 0.90</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Delivery time</a:t>
                      </a:r>
                    </a:p>
                    <a:p>
                      <a:pPr algn="l"/>
                      <a:r>
                        <a:rPr sz="1008">
                          <a:solidFill>
                            <a:srgbClr val="46586D"/>
                          </a:solidFill>
                          <a:latin typeface="微软雅黑"/>
                          <a:ea typeface="微软雅黑"/>
                          <a:cs typeface="微软雅黑"/>
                        </a:rPr>
                        <a:t>配送时效</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Ten to fourteen days</a:t>
                      </a:r>
                    </a:p>
                    <a:p>
                      <a:pPr algn="l"/>
                      <a:r>
                        <a:rPr sz="1008">
                          <a:solidFill>
                            <a:srgbClr val="46586D"/>
                          </a:solidFill>
                          <a:latin typeface="微软雅黑"/>
                          <a:ea typeface="微软雅黑"/>
                          <a:cs typeface="微软雅黑"/>
                        </a:rPr>
                        <a:t>十到十四天</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About six days</a:t>
                      </a:r>
                    </a:p>
                    <a:p>
                      <a:pPr algn="l"/>
                      <a:r>
                        <a:rPr sz="1008">
                          <a:solidFill>
                            <a:srgbClr val="46586D"/>
                          </a:solidFill>
                          <a:latin typeface="微软雅黑"/>
                          <a:ea typeface="微软雅黑"/>
                          <a:cs typeface="微软雅黑"/>
                        </a:rPr>
                        <a:t>约六天</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Faster, not free</a:t>
                      </a:r>
                    </a:p>
                    <a:p>
                      <a:pPr algn="l"/>
                      <a:r>
                        <a:rPr sz="1008">
                          <a:solidFill>
                            <a:srgbClr val="46586D"/>
                          </a:solidFill>
                          <a:latin typeface="微软雅黑"/>
                          <a:ea typeface="微软雅黑"/>
                          <a:cs typeface="微软雅黑"/>
                        </a:rPr>
                        <a:t>更快，但不是免费的</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Cash in inventory</a:t>
                      </a:r>
                    </a:p>
                    <a:p>
                      <a:pPr algn="l"/>
                      <a:r>
                        <a:rPr sz="1008">
                          <a:solidFill>
                            <a:srgbClr val="46586D"/>
                          </a:solidFill>
                          <a:latin typeface="微软雅黑"/>
                          <a:ea typeface="微软雅黑"/>
                          <a:cs typeface="微软雅黑"/>
                        </a:rPr>
                        <a:t>占用现金</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None held abroad</a:t>
                      </a:r>
                    </a:p>
                    <a:p>
                      <a:pPr algn="l"/>
                      <a:r>
                        <a:rPr sz="1008">
                          <a:solidFill>
                            <a:srgbClr val="46586D"/>
                          </a:solidFill>
                          <a:latin typeface="微软雅黑"/>
                          <a:ea typeface="微软雅黑"/>
                          <a:cs typeface="微软雅黑"/>
                        </a:rPr>
                        <a:t>境外不备货</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1,000 units, 7,400 dollars</a:t>
                      </a:r>
                    </a:p>
                    <a:p>
                      <a:pPr algn="l"/>
                      <a:r>
                        <a:rPr sz="1008">
                          <a:solidFill>
                            <a:srgbClr val="46586D"/>
                          </a:solidFill>
                          <a:latin typeface="微软雅黑"/>
                          <a:ea typeface="微软雅黑"/>
                          <a:cs typeface="微软雅黑"/>
                        </a:rPr>
                        <a:t>1000 件、7,400 美元</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Cash becomes the constraint</a:t>
                      </a:r>
                    </a:p>
                    <a:p>
                      <a:pPr algn="l"/>
                      <a:r>
                        <a:rPr sz="1008">
                          <a:solidFill>
                            <a:srgbClr val="46586D"/>
                          </a:solidFill>
                          <a:latin typeface="微软雅黑"/>
                          <a:ea typeface="微软雅黑"/>
                          <a:cs typeface="微软雅黑"/>
                        </a:rPr>
                        <a:t>现金变成约束</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When it is right</a:t>
                      </a:r>
                    </a:p>
                    <a:p>
                      <a:pPr algn="l"/>
                      <a:r>
                        <a:rPr sz="1008">
                          <a:solidFill>
                            <a:srgbClr val="46586D"/>
                          </a:solidFill>
                          <a:latin typeface="微软雅黑"/>
                          <a:ea typeface="微软雅黑"/>
                          <a:cs typeface="微软雅黑"/>
                        </a:rPr>
                        <a:t>什么时候才对</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Demand unproven</a:t>
                      </a:r>
                    </a:p>
                    <a:p>
                      <a:pPr algn="l"/>
                      <a:r>
                        <a:rPr sz="1008">
                          <a:solidFill>
                            <a:srgbClr val="46586D"/>
                          </a:solidFill>
                          <a:latin typeface="微软雅黑"/>
                          <a:ea typeface="微软雅黑"/>
                          <a:cs typeface="微软雅黑"/>
                        </a:rPr>
                        <a:t>需求未验证</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Demand steady enough to sell the stock</a:t>
                      </a:r>
                    </a:p>
                    <a:p>
                      <a:pPr algn="l"/>
                      <a:r>
                        <a:rPr sz="1008">
                          <a:solidFill>
                            <a:srgbClr val="46586D"/>
                          </a:solidFill>
                          <a:latin typeface="微软雅黑"/>
                          <a:ea typeface="微软雅黑"/>
                          <a:cs typeface="微软雅黑"/>
                        </a:rPr>
                        <a:t>需求稳定到能把库存卖掉</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Only then is it cheaper</a:t>
                      </a:r>
                    </a:p>
                    <a:p>
                      <a:pPr algn="l"/>
                      <a:r>
                        <a:rPr sz="1008">
                          <a:solidFill>
                            <a:srgbClr val="46586D"/>
                          </a:solidFill>
                          <a:latin typeface="微软雅黑"/>
                          <a:ea typeface="微软雅黑"/>
                          <a:cs typeface="微软雅黑"/>
                        </a:rPr>
                        <a:t>只有那时才更便宜</a:t>
                      </a:r>
                    </a:p>
                  </a:txBody>
                  <a:tcPr marL="95250" marR="95250" marT="28575" marB="28575" anchor="ctr">
                    <a:solidFill>
                      <a:srgbClr val="F5F8FC"/>
                    </a:solidFill>
                  </a:tcPr>
                </a:tc>
              </a:tr>
            </a:tbl>
          </a:graphicData>
        </a:graphic>
      </p:graphicFrame>
      <p:sp>
        <p:nvSpPr>
          <p:cNvPr id="12" name="Rounded Rectangle 11"/>
          <p:cNvSpPr/>
          <p:nvPr/>
        </p:nvSpPr>
        <p:spPr>
          <a:xfrm>
            <a:off x="762000" y="4038600"/>
            <a:ext cx="5143500" cy="14478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33849"/>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WHAT THE SAVING BUYS  ·  省下的钱买到了什么</a:t>
            </a:r>
          </a:p>
        </p:txBody>
      </p:sp>
      <p:sp>
        <p:nvSpPr>
          <p:cNvPr id="14" name="Oval 13"/>
          <p:cNvSpPr/>
          <p:nvPr/>
        </p:nvSpPr>
        <p:spPr>
          <a:xfrm>
            <a:off x="1000125" y="44637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4005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At 684 orders a month the warehouse saves about 616 dollars.</a:t>
            </a:r>
          </a:p>
        </p:txBody>
      </p:sp>
      <p:sp>
        <p:nvSpPr>
          <p:cNvPr id="16" name="TextBox 15"/>
          <p:cNvSpPr txBox="1"/>
          <p:nvPr/>
        </p:nvSpPr>
        <p:spPr>
          <a:xfrm>
            <a:off x="1143000" y="45962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每月 684 单时，海外仓约省 616 美元。</a:t>
            </a:r>
          </a:p>
        </p:txBody>
      </p:sp>
      <p:sp>
        <p:nvSpPr>
          <p:cNvPr id="17" name="Oval 16"/>
          <p:cNvSpPr/>
          <p:nvPr/>
        </p:nvSpPr>
        <p:spPr>
          <a:xfrm>
            <a:off x="1000125" y="495459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489139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Delivery halves, which also touches conversion and returns.</a:t>
            </a:r>
          </a:p>
        </p:txBody>
      </p:sp>
      <p:sp>
        <p:nvSpPr>
          <p:cNvPr id="19" name="TextBox 18"/>
          <p:cNvSpPr txBox="1"/>
          <p:nvPr/>
        </p:nvSpPr>
        <p:spPr>
          <a:xfrm>
            <a:off x="1143000" y="508707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配送时间减半，也会波及转化与退货。</a:t>
            </a:r>
          </a:p>
        </p:txBody>
      </p:sp>
      <p:sp>
        <p:nvSpPr>
          <p:cNvPr id="20" name="Rounded Rectangle 19"/>
          <p:cNvSpPr/>
          <p:nvPr/>
        </p:nvSpPr>
        <p:spPr>
          <a:xfrm>
            <a:off x="6286500" y="4038600"/>
            <a:ext cx="5143500" cy="14478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133849"/>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WHAT IT RISKS  ·  它带来什么风险</a:t>
            </a:r>
          </a:p>
        </p:txBody>
      </p:sp>
      <p:sp>
        <p:nvSpPr>
          <p:cNvPr id="22" name="Oval 21"/>
          <p:cNvSpPr/>
          <p:nvPr/>
        </p:nvSpPr>
        <p:spPr>
          <a:xfrm>
            <a:off x="6524625" y="44637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4005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A quarter of the stock unsold is a write-down, not a saving.</a:t>
            </a:r>
          </a:p>
        </p:txBody>
      </p:sp>
      <p:sp>
        <p:nvSpPr>
          <p:cNvPr id="24" name="TextBox 23"/>
          <p:cNvSpPr txBox="1"/>
          <p:nvPr/>
        </p:nvSpPr>
        <p:spPr>
          <a:xfrm>
            <a:off x="6667500" y="45962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四分之一库存未售出是减值，不是节省。</a:t>
            </a:r>
          </a:p>
        </p:txBody>
      </p:sp>
      <p:sp>
        <p:nvSpPr>
          <p:cNvPr id="25" name="Oval 24"/>
          <p:cNvSpPr/>
          <p:nvPr/>
        </p:nvSpPr>
        <p:spPr>
          <a:xfrm>
            <a:off x="6524625" y="495459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89139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Cheaper per unit is not cheaper in total if stock does not move.</a:t>
            </a:r>
          </a:p>
        </p:txBody>
      </p:sp>
      <p:sp>
        <p:nvSpPr>
          <p:cNvPr id="27" name="TextBox 26"/>
          <p:cNvSpPr txBox="1"/>
          <p:nvPr/>
        </p:nvSpPr>
        <p:spPr>
          <a:xfrm>
            <a:off x="6667500" y="508707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库存卖不掉时，单位成本低不等于总成本低。</a:t>
            </a:r>
          </a:p>
        </p:txBody>
      </p:sp>
      <p:sp>
        <p:nvSpPr>
          <p:cNvPr id="28" name="Rectangle 27"/>
          <p:cNvSpPr/>
          <p:nvPr/>
        </p:nvSpPr>
        <p:spPr>
          <a:xfrm>
            <a:off x="762000" y="5600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600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5676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lower unit cost bought with cash is a financing decision wearing a logistics badge.</a:t>
            </a:r>
          </a:p>
        </p:txBody>
      </p:sp>
      <p:sp>
        <p:nvSpPr>
          <p:cNvPr id="31" name="TextBox 30"/>
          <p:cNvSpPr txBox="1"/>
          <p:nvPr/>
        </p:nvSpPr>
        <p:spPr>
          <a:xfrm>
            <a:off x="952500" y="5905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用现金换来的更低单位成本，是一个戴着物流徽章的融资决定。</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15 / 28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Example 2: the saving and the write-down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例 2：省下的钱与减值</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Overseas warehouse  ·  海外仓</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overseas warehouse saves 0.90 dollars an order but requires 1,000 units, tying up 7,400 dollars. If a quarter of the stock is never sold and is written down at 1,850 dollars, about 2,056 orders are needed to earn it back.</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海外仓每单省 0.90 美元，但需要 1000 件库存、占用 7,400 美元。若四分之一最终未售出、按 1,850 美元减值，需要约 2,056 单才能赚回。</a:t>
            </a:r>
          </a:p>
        </p:txBody>
      </p:sp>
      <p:graphicFrame>
        <p:nvGraphicFramePr>
          <p:cNvPr id="11" name="Table 10"/>
          <p:cNvGraphicFramePr>
            <a:graphicFrameLocks noGrp="1"/>
          </p:cNvGraphicFramePr>
          <p:nvPr/>
        </p:nvGraphicFramePr>
        <p:xfrm>
          <a:off x="762000" y="1600200"/>
          <a:ext cx="10667999" cy="2300859"/>
        </p:xfrm>
        <a:graphic>
          <a:graphicData uri="http://schemas.openxmlformats.org/drawingml/2006/table">
            <a:tbl>
              <a:tblPr>
                <a:tableStyleId>{5C22544A-7EE6-4342-B048-85BDC9FD1C3A}</a:tableStyleId>
              </a:tblPr>
              <a:tblGrid>
                <a:gridCol w="2095499"/>
                <a:gridCol w="3619500"/>
                <a:gridCol w="4953000"/>
              </a:tblGrid>
              <a:tr h="348615">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Reading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Saving per order</a:t>
                      </a:r>
                    </a:p>
                    <a:p>
                      <a:pPr algn="l"/>
                      <a:r>
                        <a:rPr sz="1008">
                          <a:solidFill>
                            <a:srgbClr val="46586D"/>
                          </a:solidFill>
                          <a:latin typeface="微软雅黑"/>
                          <a:ea typeface="微软雅黑"/>
                          <a:cs typeface="微软雅黑"/>
                        </a:rPr>
                        <a:t>每单节省</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5.40 − 4.50 = 0.90</a:t>
                      </a:r>
                    </a:p>
                    <a:p>
                      <a:pPr algn="l"/>
                      <a:r>
                        <a:rPr sz="1008">
                          <a:solidFill>
                            <a:srgbClr val="46586D"/>
                          </a:solidFill>
                          <a:latin typeface="微软雅黑"/>
                          <a:ea typeface="微软雅黑"/>
                          <a:cs typeface="微软雅黑"/>
                        </a:rPr>
                        <a:t>5.40 − 4.50 = 0.90</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Earned on every order shipped</a:t>
                      </a:r>
                    </a:p>
                    <a:p>
                      <a:pPr algn="l"/>
                      <a:r>
                        <a:rPr sz="1008">
                          <a:solidFill>
                            <a:srgbClr val="46586D"/>
                          </a:solidFill>
                          <a:latin typeface="微软雅黑"/>
                          <a:ea typeface="微软雅黑"/>
                          <a:cs typeface="微软雅黑"/>
                        </a:rPr>
                        <a:t>每发一单赚一次</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Stock and cash</a:t>
                      </a:r>
                    </a:p>
                    <a:p>
                      <a:pPr algn="l"/>
                      <a:r>
                        <a:rPr sz="1008">
                          <a:solidFill>
                            <a:srgbClr val="46586D"/>
                          </a:solidFill>
                          <a:latin typeface="微软雅黑"/>
                          <a:ea typeface="微软雅黑"/>
                          <a:cs typeface="微软雅黑"/>
                        </a:rPr>
                        <a:t>库存与现金</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1,000 units, 7,400 dollars</a:t>
                      </a:r>
                    </a:p>
                    <a:p>
                      <a:pPr algn="l"/>
                      <a:r>
                        <a:rPr sz="1008">
                          <a:solidFill>
                            <a:srgbClr val="46586D"/>
                          </a:solidFill>
                          <a:latin typeface="微软雅黑"/>
                          <a:ea typeface="微软雅黑"/>
                          <a:cs typeface="微软雅黑"/>
                        </a:rPr>
                        <a:t>1000 件、7,400 美元</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Cash that cannot fund anything else</a:t>
                      </a:r>
                    </a:p>
                    <a:p>
                      <a:pPr algn="l"/>
                      <a:r>
                        <a:rPr sz="1008">
                          <a:solidFill>
                            <a:srgbClr val="46586D"/>
                          </a:solidFill>
                          <a:latin typeface="微软雅黑"/>
                          <a:ea typeface="微软雅黑"/>
                          <a:cs typeface="微软雅黑"/>
                        </a:rPr>
                        <a:t>这笔现金不能再做别的事</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Write-down</a:t>
                      </a:r>
                    </a:p>
                    <a:p>
                      <a:pPr algn="l"/>
                      <a:r>
                        <a:rPr sz="1008">
                          <a:solidFill>
                            <a:srgbClr val="46586D"/>
                          </a:solidFill>
                          <a:latin typeface="微软雅黑"/>
                          <a:ea typeface="微软雅黑"/>
                          <a:cs typeface="微软雅黑"/>
                        </a:rPr>
                        <a:t>减值</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A quarter unsold, 1,850 dollars</a:t>
                      </a:r>
                    </a:p>
                    <a:p>
                      <a:pPr algn="l"/>
                      <a:r>
                        <a:rPr sz="1008">
                          <a:solidFill>
                            <a:srgbClr val="46586D"/>
                          </a:solidFill>
                          <a:latin typeface="微软雅黑"/>
                          <a:ea typeface="微软雅黑"/>
                          <a:cs typeface="微软雅黑"/>
                        </a:rPr>
                        <a:t>四分之一未售出、1,850 美元</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A one-off cost, not a monthly one</a:t>
                      </a:r>
                    </a:p>
                    <a:p>
                      <a:pPr algn="l"/>
                      <a:r>
                        <a:rPr sz="1008">
                          <a:solidFill>
                            <a:srgbClr val="46586D"/>
                          </a:solidFill>
                          <a:latin typeface="微软雅黑"/>
                          <a:ea typeface="微软雅黑"/>
                          <a:cs typeface="微软雅黑"/>
                        </a:rPr>
                        <a:t>一次性成本，不是每月发生</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Orders to recover it</a:t>
                      </a:r>
                    </a:p>
                    <a:p>
                      <a:pPr algn="l"/>
                      <a:r>
                        <a:rPr sz="1008">
                          <a:solidFill>
                            <a:srgbClr val="46586D"/>
                          </a:solidFill>
                          <a:latin typeface="微软雅黑"/>
                          <a:ea typeface="微软雅黑"/>
                          <a:cs typeface="微软雅黑"/>
                        </a:rPr>
                        <a:t>赚回所需单量</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1,850 ÷ 0.90 ≈ 2,056 orders</a:t>
                      </a:r>
                    </a:p>
                    <a:p>
                      <a:pPr algn="l"/>
                      <a:r>
                        <a:rPr sz="1008">
                          <a:solidFill>
                            <a:srgbClr val="46586D"/>
                          </a:solidFill>
                          <a:latin typeface="微软雅黑"/>
                          <a:ea typeface="微软雅黑"/>
                          <a:cs typeface="微软雅黑"/>
                        </a:rPr>
                        <a:t>1,850 ÷ 0.90 ≈ 2,056 单</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About three months at 684 a month</a:t>
                      </a:r>
                    </a:p>
                    <a:p>
                      <a:pPr algn="l"/>
                      <a:r>
                        <a:rPr sz="1008">
                          <a:solidFill>
                            <a:srgbClr val="46586D"/>
                          </a:solidFill>
                          <a:latin typeface="微软雅黑"/>
                          <a:ea typeface="微软雅黑"/>
                          <a:cs typeface="微软雅黑"/>
                        </a:rPr>
                        <a:t>按每月 684 单约需三个月</a:t>
                      </a:r>
                    </a:p>
                  </a:txBody>
                  <a:tcPr marL="95250" marR="95250" marT="28575" marB="28575" anchor="ctr">
                    <a:solidFill>
                      <a:srgbClr val="F5F8FC"/>
                    </a:solidFill>
                  </a:tcPr>
                </a:tc>
              </a:tr>
            </a:tbl>
          </a:graphicData>
        </a:graphic>
      </p:graphicFrame>
      <p:sp>
        <p:nvSpPr>
          <p:cNvPr id="12" name="Rounded Rectangle 11"/>
          <p:cNvSpPr/>
          <p:nvPr/>
        </p:nvSpPr>
        <p:spPr>
          <a:xfrm>
            <a:off x="762000" y="4038600"/>
            <a:ext cx="5143500" cy="14478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33849"/>
            <a:ext cx="46672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THE LESSON  ·  这一例的结论</a:t>
            </a:r>
          </a:p>
        </p:txBody>
      </p:sp>
      <p:sp>
        <p:nvSpPr>
          <p:cNvPr id="14" name="Oval 13"/>
          <p:cNvSpPr/>
          <p:nvPr/>
        </p:nvSpPr>
        <p:spPr>
          <a:xfrm>
            <a:off x="1000125" y="44637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4400550"/>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Low unit cost is not low total cost when stock does not sell.</a:t>
            </a:r>
          </a:p>
        </p:txBody>
      </p:sp>
      <p:sp>
        <p:nvSpPr>
          <p:cNvPr id="16" name="TextBox 15"/>
          <p:cNvSpPr txBox="1"/>
          <p:nvPr/>
        </p:nvSpPr>
        <p:spPr>
          <a:xfrm>
            <a:off x="1143000" y="4596228"/>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库存卖不掉时，单位成本低不等于总成本低。</a:t>
            </a:r>
          </a:p>
        </p:txBody>
      </p:sp>
      <p:sp>
        <p:nvSpPr>
          <p:cNvPr id="17" name="Oval 16"/>
          <p:cNvSpPr/>
          <p:nvPr/>
        </p:nvSpPr>
        <p:spPr>
          <a:xfrm>
            <a:off x="1000125" y="495459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4891396"/>
            <a:ext cx="4514850" cy="235744"/>
          </a:xfrm>
          <a:prstGeom prst="rect">
            <a:avLst/>
          </a:prstGeom>
          <a:noFill/>
        </p:spPr>
        <p:txBody>
          <a:bodyPr wrap="square" lIns="0" rIns="0" tIns="0" bIns="0" anchor="t">
            <a:spAutoFit/>
          </a:bodyPr>
          <a:lstStyle/>
          <a:p>
            <a:pPr algn="l">
              <a:lnSpc>
                <a:spcPct val="120000"/>
              </a:lnSpc>
            </a:pPr>
            <a:r>
              <a:rPr sz="1206" b="0" i="0">
                <a:solidFill>
                  <a:srgbClr val="FFFFFF"/>
                </a:solidFill>
                <a:latin typeface="Arial"/>
                <a:ea typeface="Arial"/>
                <a:cs typeface="Arial"/>
              </a:rPr>
              <a:t>The break-even is a quantity, and it must be named.</a:t>
            </a:r>
          </a:p>
        </p:txBody>
      </p:sp>
      <p:sp>
        <p:nvSpPr>
          <p:cNvPr id="19" name="TextBox 18"/>
          <p:cNvSpPr txBox="1"/>
          <p:nvPr/>
        </p:nvSpPr>
        <p:spPr>
          <a:xfrm>
            <a:off x="1143000" y="5087075"/>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打平点是一个数量，必须写出来。</a:t>
            </a:r>
          </a:p>
        </p:txBody>
      </p:sp>
      <p:sp>
        <p:nvSpPr>
          <p:cNvPr id="20" name="Rounded Rectangle 19"/>
          <p:cNvSpPr/>
          <p:nvPr/>
        </p:nvSpPr>
        <p:spPr>
          <a:xfrm>
            <a:off x="6286500" y="4038600"/>
            <a:ext cx="5143500" cy="14478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4133849"/>
            <a:ext cx="4667250" cy="19050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WHAT TO CHECK FIRST  ·  先查什么</a:t>
            </a:r>
          </a:p>
        </p:txBody>
      </p:sp>
      <p:sp>
        <p:nvSpPr>
          <p:cNvPr id="22" name="Oval 21"/>
          <p:cNvSpPr/>
          <p:nvPr/>
        </p:nvSpPr>
        <p:spPr>
          <a:xfrm>
            <a:off x="6524625" y="446375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4400550"/>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Is weekly demand for the best-selling colour steady?</a:t>
            </a:r>
          </a:p>
        </p:txBody>
      </p:sp>
      <p:sp>
        <p:nvSpPr>
          <p:cNvPr id="24" name="TextBox 23"/>
          <p:cNvSpPr txBox="1"/>
          <p:nvPr/>
        </p:nvSpPr>
        <p:spPr>
          <a:xfrm>
            <a:off x="6667500" y="4596228"/>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最畅销颜色的周需求是否稳定？</a:t>
            </a:r>
          </a:p>
        </p:txBody>
      </p:sp>
      <p:sp>
        <p:nvSpPr>
          <p:cNvPr id="25" name="Oval 24"/>
          <p:cNvSpPr/>
          <p:nvPr/>
        </p:nvSpPr>
        <p:spPr>
          <a:xfrm>
            <a:off x="6524625" y="495459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891396"/>
            <a:ext cx="4514850" cy="235744"/>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If not, the write-down arrives before the saving does.</a:t>
            </a:r>
          </a:p>
        </p:txBody>
      </p:sp>
      <p:sp>
        <p:nvSpPr>
          <p:cNvPr id="27" name="TextBox 26"/>
          <p:cNvSpPr txBox="1"/>
          <p:nvPr/>
        </p:nvSpPr>
        <p:spPr>
          <a:xfrm>
            <a:off x="6667500" y="5087075"/>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若不稳定，减值会先于节省发生。</a:t>
            </a:r>
          </a:p>
        </p:txBody>
      </p:sp>
      <p:sp>
        <p:nvSpPr>
          <p:cNvPr id="28" name="Rectangle 27"/>
          <p:cNvSpPr/>
          <p:nvPr/>
        </p:nvSpPr>
        <p:spPr>
          <a:xfrm>
            <a:off x="762000" y="5600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800100" y="5600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52500" y="5676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Concepts used here: the fulfilment trade-off and inventory risk, both measured in orders.</a:t>
            </a:r>
          </a:p>
        </p:txBody>
      </p:sp>
      <p:sp>
        <p:nvSpPr>
          <p:cNvPr id="31" name="TextBox 30"/>
          <p:cNvSpPr txBox="1"/>
          <p:nvPr/>
        </p:nvSpPr>
        <p:spPr>
          <a:xfrm>
            <a:off x="952500" y="5905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本例用到的概念：履约权衡与库存风险，两者都以“单量”计量。</a:t>
            </a:r>
          </a:p>
        </p:txBody>
      </p:sp>
      <p:sp>
        <p:nvSpPr>
          <p:cNvPr id="32" name="TextBox 3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3" name="TextBox 3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16 / 28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BACK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Returns and repeat purchase</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退货与复购</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§3.1.1  ·  keeping the contribution</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A 6 per cent return rate is acceptable only when the reason is known. Leaking, colour difference and transport damage need three different repairs; preventing them with a leak-test video, daylight colour photographs and drop-tested packaging is cheaper than a cross-border return.</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6% 的退货率只有在原因清楚时才可接受：漏水、色差与运输破损需要不同修法。用漏水测试视频、日光下的实色照片与跌落测试包装做预防，比跨境退货便宜。</a:t>
            </a:r>
          </a:p>
        </p:txBody>
      </p:sp>
      <p:graphicFrame>
        <p:nvGraphicFramePr>
          <p:cNvPr id="11" name="Table 10"/>
          <p:cNvGraphicFramePr>
            <a:graphicFrameLocks noGrp="1"/>
          </p:cNvGraphicFramePr>
          <p:nvPr/>
        </p:nvGraphicFramePr>
        <p:xfrm>
          <a:off x="762000" y="1600200"/>
          <a:ext cx="10667999" cy="1812798"/>
        </p:xfrm>
        <a:graphic>
          <a:graphicData uri="http://schemas.openxmlformats.org/drawingml/2006/table">
            <a:tbl>
              <a:tblPr>
                <a:tableStyleId>{5C22544A-7EE6-4342-B048-85BDC9FD1C3A}</a:tableStyleId>
              </a:tblPr>
              <a:tblGrid>
                <a:gridCol w="2095499"/>
                <a:gridCol w="4000500"/>
                <a:gridCol w="4572000"/>
              </a:tblGrid>
              <a:tr h="348615">
                <a:tc>
                  <a:txBody>
                    <a:bodyPr wrap="square"/>
                    <a:lstStyle/>
                    <a:p>
                      <a:r>
                        <a:rPr sz="1102" b="1">
                          <a:solidFill>
                            <a:srgbClr val="FFFFFF"/>
                          </a:solidFill>
                          <a:latin typeface="Arial"/>
                          <a:ea typeface="Arial"/>
                          <a:cs typeface="Arial"/>
                        </a:rPr>
                        <a:t>Reason 原因</a:t>
                      </a:r>
                    </a:p>
                    <a:p>
                      <a:r>
                        <a:rPr sz="940">
                          <a:solidFill>
                            <a:srgbClr val="9DB6D6"/>
                          </a:solidFill>
                          <a:latin typeface="微软雅黑"/>
                          <a:ea typeface="微软雅黑"/>
                          <a:cs typeface="微软雅黑"/>
                        </a:rPr>
                        <a:t>原因</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points to 指向什么</a:t>
                      </a:r>
                    </a:p>
                    <a:p>
                      <a:r>
                        <a:rPr sz="940">
                          <a:solidFill>
                            <a:srgbClr val="9DB6D6"/>
                          </a:solidFill>
                          <a:latin typeface="微软雅黑"/>
                          <a:ea typeface="微软雅黑"/>
                          <a:cs typeface="微软雅黑"/>
                        </a:rPr>
                        <a:t>指向什么</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Preventive fix 预防做法</a:t>
                      </a:r>
                    </a:p>
                    <a:p>
                      <a:r>
                        <a:rPr sz="940">
                          <a:solidFill>
                            <a:srgbClr val="9DB6D6"/>
                          </a:solidFill>
                          <a:latin typeface="微软雅黑"/>
                          <a:ea typeface="微软雅黑"/>
                          <a:cs typeface="微软雅黑"/>
                        </a:rPr>
                        <a:t>预防做法</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Leaking</a:t>
                      </a:r>
                    </a:p>
                    <a:p>
                      <a:pPr algn="l"/>
                      <a:r>
                        <a:rPr sz="1008">
                          <a:solidFill>
                            <a:srgbClr val="46586D"/>
                          </a:solidFill>
                          <a:latin typeface="微软雅黑"/>
                          <a:ea typeface="微软雅黑"/>
                          <a:cs typeface="微软雅黑"/>
                        </a:rPr>
                        <a:t>漏水</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Seal or weld failure</a:t>
                      </a:r>
                    </a:p>
                    <a:p>
                      <a:pPr algn="l"/>
                      <a:r>
                        <a:rPr sz="1008">
                          <a:solidFill>
                            <a:srgbClr val="46586D"/>
                          </a:solidFill>
                          <a:latin typeface="微软雅黑"/>
                          <a:ea typeface="微软雅黑"/>
                          <a:cs typeface="微软雅黑"/>
                        </a:rPr>
                        <a:t>密封或焊接问题</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Leak-test video on the page</a:t>
                      </a:r>
                    </a:p>
                    <a:p>
                      <a:pPr algn="l"/>
                      <a:r>
                        <a:rPr sz="1008">
                          <a:solidFill>
                            <a:srgbClr val="46586D"/>
                          </a:solidFill>
                          <a:latin typeface="微软雅黑"/>
                          <a:ea typeface="微软雅黑"/>
                          <a:cs typeface="微软雅黑"/>
                        </a:rPr>
                        <a:t>页面放漏水测试视频</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Colour difference</a:t>
                      </a:r>
                    </a:p>
                    <a:p>
                      <a:pPr algn="l"/>
                      <a:r>
                        <a:rPr sz="1008">
                          <a:solidFill>
                            <a:srgbClr val="46586D"/>
                          </a:solidFill>
                          <a:latin typeface="微软雅黑"/>
                          <a:ea typeface="微软雅黑"/>
                          <a:cs typeface="微软雅黑"/>
                        </a:rPr>
                        <a:t>色差</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Studio light flatters the product</a:t>
                      </a:r>
                    </a:p>
                    <a:p>
                      <a:pPr algn="l"/>
                      <a:r>
                        <a:rPr sz="1008">
                          <a:solidFill>
                            <a:srgbClr val="46586D"/>
                          </a:solidFill>
                          <a:latin typeface="微软雅黑"/>
                          <a:ea typeface="微软雅黑"/>
                          <a:cs typeface="微软雅黑"/>
                        </a:rPr>
                        <a:t>影棚灯光美化了产品</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Daylight photographs of the real colour</a:t>
                      </a:r>
                    </a:p>
                    <a:p>
                      <a:pPr algn="l"/>
                      <a:r>
                        <a:rPr sz="1008">
                          <a:solidFill>
                            <a:srgbClr val="46586D"/>
                          </a:solidFill>
                          <a:latin typeface="微软雅黑"/>
                          <a:ea typeface="微软雅黑"/>
                          <a:cs typeface="微软雅黑"/>
                        </a:rPr>
                        <a:t>日光下实色照片</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Transport damage</a:t>
                      </a:r>
                    </a:p>
                    <a:p>
                      <a:pPr algn="l"/>
                      <a:r>
                        <a:rPr sz="1008">
                          <a:solidFill>
                            <a:srgbClr val="46586D"/>
                          </a:solidFill>
                          <a:latin typeface="微软雅黑"/>
                          <a:ea typeface="微软雅黑"/>
                          <a:cs typeface="微软雅黑"/>
                        </a:rPr>
                        <a:t>运输破损</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Packaging too light for the route</a:t>
                      </a:r>
                    </a:p>
                    <a:p>
                      <a:pPr algn="l"/>
                      <a:r>
                        <a:rPr sz="1008">
                          <a:solidFill>
                            <a:srgbClr val="46586D"/>
                          </a:solidFill>
                          <a:latin typeface="微软雅黑"/>
                          <a:ea typeface="微软雅黑"/>
                          <a:cs typeface="微软雅黑"/>
                        </a:rPr>
                        <a:t>包装对这条线路太轻</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Drop-tested packaging</a:t>
                      </a:r>
                    </a:p>
                    <a:p>
                      <a:pPr algn="l"/>
                      <a:r>
                        <a:rPr sz="1008">
                          <a:solidFill>
                            <a:srgbClr val="46586D"/>
                          </a:solidFill>
                          <a:latin typeface="微软雅黑"/>
                          <a:ea typeface="微软雅黑"/>
                          <a:cs typeface="微软雅黑"/>
                        </a:rPr>
                        <a:t>经跌落测试的包装</a:t>
                      </a:r>
                    </a:p>
                  </a:txBody>
                  <a:tcPr marL="95250" marR="95250" marT="28575" marB="28575" anchor="ctr">
                    <a:solidFill>
                      <a:srgbClr val="FFFFFF"/>
                    </a:solidFill>
                  </a:tcPr>
                </a:tc>
              </a:tr>
            </a:tbl>
          </a:graphicData>
        </a:graphic>
      </p:graphicFrame>
      <p:sp>
        <p:nvSpPr>
          <p:cNvPr id="12" name="Rounded Rectangle 11"/>
          <p:cNvSpPr/>
          <p:nvPr/>
        </p:nvSpPr>
        <p:spPr>
          <a:xfrm>
            <a:off x="762000" y="3409950"/>
            <a:ext cx="5143500" cy="16002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3505200"/>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WHY THE DENOMINATOR MATTERS  ·  分母为什么重要</a:t>
            </a:r>
          </a:p>
        </p:txBody>
      </p:sp>
      <p:sp>
        <p:nvSpPr>
          <p:cNvPr id="14" name="Oval 13"/>
          <p:cNvSpPr/>
          <p:nvPr/>
        </p:nvSpPr>
        <p:spPr>
          <a:xfrm>
            <a:off x="1000125" y="38351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37719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Compare rates only when returns and exchanges are counted the same way.</a:t>
            </a:r>
          </a:p>
        </p:txBody>
      </p:sp>
      <p:sp>
        <p:nvSpPr>
          <p:cNvPr id="16" name="TextBox 15"/>
          <p:cNvSpPr txBox="1"/>
          <p:nvPr/>
        </p:nvSpPr>
        <p:spPr>
          <a:xfrm>
            <a:off x="1143000" y="41537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只有当退货与换货的计入方式一致时，才能比较比率。</a:t>
            </a:r>
          </a:p>
        </p:txBody>
      </p:sp>
      <p:sp>
        <p:nvSpPr>
          <p:cNvPr id="17" name="Oval 16"/>
          <p:cNvSpPr/>
          <p:nvPr/>
        </p:nvSpPr>
        <p:spPr>
          <a:xfrm>
            <a:off x="1000125" y="45121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44489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Six per cent of shipped orders is not six per cent of delivered ones.</a:t>
            </a:r>
          </a:p>
        </p:txBody>
      </p:sp>
      <p:sp>
        <p:nvSpPr>
          <p:cNvPr id="19" name="TextBox 18"/>
          <p:cNvSpPr txBox="1"/>
          <p:nvPr/>
        </p:nvSpPr>
        <p:spPr>
          <a:xfrm>
            <a:off x="1143000" y="48307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已发货订单的 6% 不等于已送达订单的 6%。</a:t>
            </a:r>
          </a:p>
        </p:txBody>
      </p:sp>
      <p:sp>
        <p:nvSpPr>
          <p:cNvPr id="20" name="Rounded Rectangle 19"/>
          <p:cNvSpPr/>
          <p:nvPr/>
        </p:nvSpPr>
        <p:spPr>
          <a:xfrm>
            <a:off x="6286500" y="3409950"/>
            <a:ext cx="5143500" cy="16002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35052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WHERE REPEAT COMES FROM  ·  复购从哪里来</a:t>
            </a:r>
          </a:p>
        </p:txBody>
      </p:sp>
      <p:sp>
        <p:nvSpPr>
          <p:cNvPr id="22" name="Oval 21"/>
          <p:cNvSpPr/>
          <p:nvPr/>
        </p:nvSpPr>
        <p:spPr>
          <a:xfrm>
            <a:off x="6524625" y="38351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37719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New colours, gift boxes and replacement lids — not a bottle wearing out.</a:t>
            </a:r>
          </a:p>
        </p:txBody>
      </p:sp>
      <p:sp>
        <p:nvSpPr>
          <p:cNvPr id="24" name="TextBox 23"/>
          <p:cNvSpPr txBox="1"/>
          <p:nvPr/>
        </p:nvSpPr>
        <p:spPr>
          <a:xfrm>
            <a:off x="6667500" y="41537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新颜色、礼盒与替换杯盖，而不是同一只杯子用坏。</a:t>
            </a:r>
          </a:p>
        </p:txBody>
      </p:sp>
      <p:sp>
        <p:nvSpPr>
          <p:cNvPr id="25" name="Oval 24"/>
          <p:cNvSpPr/>
          <p:nvPr/>
        </p:nvSpPr>
        <p:spPr>
          <a:xfrm>
            <a:off x="6524625" y="45121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4448900"/>
            <a:ext cx="4514850" cy="433389"/>
          </a:xfrm>
          <a:prstGeom prst="rect">
            <a:avLst/>
          </a:prstGeom>
          <a:noFill/>
        </p:spPr>
        <p:txBody>
          <a:bodyPr wrap="square" lIns="0" rIns="0" tIns="0" bIns="0" anchor="t">
            <a:spAutoFit/>
          </a:bodyPr>
          <a:lstStyle/>
          <a:p>
            <a:pPr algn="l">
              <a:lnSpc>
                <a:spcPct val="120000"/>
              </a:lnSpc>
            </a:pPr>
            <a:r>
              <a:rPr sz="1206" b="0" i="0">
                <a:solidFill>
                  <a:srgbClr val="12202E"/>
                </a:solidFill>
                <a:latin typeface="Arial"/>
                <a:ea typeface="Arial"/>
                <a:cs typeface="Arial"/>
              </a:rPr>
              <a:t>Measure the 60-day repeat rate as a target separate from acquisition.</a:t>
            </a:r>
          </a:p>
        </p:txBody>
      </p:sp>
      <p:sp>
        <p:nvSpPr>
          <p:cNvPr id="27" name="TextBox 26"/>
          <p:cNvSpPr txBox="1"/>
          <p:nvPr/>
        </p:nvSpPr>
        <p:spPr>
          <a:xfrm>
            <a:off x="6667500" y="483073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把 60 天复购率作为与获客分开的目标来测。</a:t>
            </a:r>
          </a:p>
        </p:txBody>
      </p:sp>
      <p:sp>
        <p:nvSpPr>
          <p:cNvPr id="28" name="Rounded Rectangle 27"/>
          <p:cNvSpPr/>
          <p:nvPr/>
        </p:nvSpPr>
        <p:spPr>
          <a:xfrm>
            <a:off x="762000" y="5200650"/>
            <a:ext cx="10668000" cy="85725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90599" y="5295900"/>
            <a:ext cx="4762500" cy="17145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THE RULE  ·  规则</a:t>
            </a:r>
          </a:p>
        </p:txBody>
      </p:sp>
      <p:sp>
        <p:nvSpPr>
          <p:cNvPr id="30" name="TextBox 29"/>
          <p:cNvSpPr txBox="1"/>
          <p:nvPr/>
        </p:nvSpPr>
        <p:spPr>
          <a:xfrm>
            <a:off x="990599" y="5505450"/>
            <a:ext cx="9906000" cy="209550"/>
          </a:xfrm>
          <a:prstGeom prst="rect">
            <a:avLst/>
          </a:prstGeom>
          <a:noFill/>
        </p:spPr>
        <p:txBody>
          <a:bodyPr wrap="square" lIns="0" rIns="0" tIns="0" bIns="0" anchor="t">
            <a:spAutoFit/>
          </a:bodyPr>
          <a:lstStyle/>
          <a:p>
            <a:pPr algn="l">
              <a:lnSpc>
                <a:spcPct val="115000"/>
              </a:lnSpc>
            </a:pPr>
            <a:r>
              <a:rPr sz="1322" b="0" i="0">
                <a:solidFill>
                  <a:srgbClr val="FFFFFF"/>
                </a:solidFill>
                <a:latin typeface="Arial"/>
                <a:ea typeface="Arial"/>
                <a:cs typeface="Arial"/>
              </a:rPr>
              <a:t>Prevention is a cost; a cross-border return is a cost plus a lost customer. Spend on the first.</a:t>
            </a:r>
          </a:p>
        </p:txBody>
      </p:sp>
      <p:sp>
        <p:nvSpPr>
          <p:cNvPr id="31" name="TextBox 30"/>
          <p:cNvSpPr txBox="1"/>
          <p:nvPr/>
        </p:nvSpPr>
        <p:spPr>
          <a:xfrm>
            <a:off x="990599" y="5753100"/>
            <a:ext cx="9906000" cy="209550"/>
          </a:xfrm>
          <a:prstGeom prst="rect">
            <a:avLst/>
          </a:prstGeom>
          <a:noFill/>
        </p:spPr>
        <p:txBody>
          <a:bodyPr wrap="square" lIns="0" rIns="0" tIns="0" bIns="0" anchor="t">
            <a:spAutoFit/>
          </a:bodyPr>
          <a:lstStyle/>
          <a:p>
            <a:pPr algn="l">
              <a:lnSpc>
                <a:spcPct val="115000"/>
              </a:lnSpc>
            </a:pPr>
            <a:r>
              <a:rPr sz="1152" b="0" i="0">
                <a:solidFill>
                  <a:srgbClr val="A8C0E8"/>
                </a:solidFill>
                <a:latin typeface="微软雅黑"/>
                <a:ea typeface="微软雅黑"/>
                <a:cs typeface="微软雅黑"/>
              </a:rPr>
              <a:t>预防是一项成本；跨境退货是一项成本再加一个流失的顾客。钱要花在前一项上。</a:t>
            </a:r>
          </a:p>
        </p:txBody>
      </p:sp>
      <p:sp>
        <p:nvSpPr>
          <p:cNvPr id="32" name="Rectangle 31"/>
          <p:cNvSpPr/>
          <p:nvPr/>
        </p:nvSpPr>
        <p:spPr>
          <a:xfrm>
            <a:off x="762000" y="61341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61341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62103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Returns decide whether contribution is kept; repeat purchase decides whether acquisition is ever repaid.</a:t>
            </a:r>
          </a:p>
        </p:txBody>
      </p:sp>
      <p:sp>
        <p:nvSpPr>
          <p:cNvPr id="35" name="TextBox 34"/>
          <p:cNvSpPr txBox="1"/>
          <p:nvPr/>
        </p:nvSpPr>
        <p:spPr>
          <a:xfrm>
            <a:off x="952500" y="64389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退货决定贡献能否留住，复购决定获客投入能否收回。</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17 / 28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PATH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Platform or own store</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平台还是独立站</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A conditional choice  ·  一个有条件的选择</a:t>
            </a:r>
          </a:p>
        </p:txBody>
      </p:sp>
      <p:sp>
        <p:nvSpPr>
          <p:cNvPr id="9" name="TextBox 8"/>
          <p:cNvSpPr txBox="1"/>
          <p:nvPr/>
        </p:nvSpPr>
        <p:spPr>
          <a:xfrm>
            <a:off x="762000" y="952500"/>
            <a:ext cx="10668000" cy="247649"/>
          </a:xfrm>
          <a:prstGeom prst="rect">
            <a:avLst/>
          </a:prstGeom>
          <a:noFill/>
        </p:spPr>
        <p:txBody>
          <a:bodyPr wrap="square" lIns="0" rIns="0" tIns="0" bIns="0" anchor="t">
            <a:spAutoFit/>
          </a:bodyPr>
          <a:lstStyle/>
          <a:p>
            <a:pPr algn="l">
              <a:lnSpc>
                <a:spcPct val="115000"/>
              </a:lnSpc>
            </a:pPr>
            <a:r>
              <a:rPr sz="1391" b="1" i="0">
                <a:solidFill>
                  <a:srgbClr val="0E2A47"/>
                </a:solidFill>
                <a:latin typeface="Georgia"/>
                <a:ea typeface="Georgia"/>
                <a:cs typeface="Georgia"/>
              </a:rPr>
              <a:t>The platform charges 8 per cent commission but brings search traffic. An owned store pays no commission, yet must buy more traffic and carries higher fixed cost. In the simulation the store nets 6.53 an order against 5.71, but adds 1,800 dollars of monthly fixed cost — about 2,195 orders a month to break even.</a:t>
            </a:r>
          </a:p>
        </p:txBody>
      </p:sp>
      <p:sp>
        <p:nvSpPr>
          <p:cNvPr id="10" name="TextBox 9"/>
          <p:cNvSpPr txBox="1"/>
          <p:nvPr/>
        </p:nvSpPr>
        <p:spPr>
          <a:xfrm>
            <a:off x="762000" y="1257300"/>
            <a:ext cx="10668000" cy="209550"/>
          </a:xfrm>
          <a:prstGeom prst="rect">
            <a:avLst/>
          </a:prstGeom>
          <a:noFill/>
        </p:spPr>
        <p:txBody>
          <a:bodyPr wrap="square" lIns="0" rIns="0" tIns="0" bIns="0" anchor="t">
            <a:spAutoFit/>
          </a:bodyPr>
          <a:lstStyle/>
          <a:p>
            <a:pPr algn="l">
              <a:lnSpc>
                <a:spcPct val="110000"/>
              </a:lnSpc>
            </a:pPr>
            <a:r>
              <a:rPr sz="1200" b="0" i="0">
                <a:solidFill>
                  <a:srgbClr val="1B4F9C"/>
                </a:solidFill>
                <a:latin typeface="微软雅黑"/>
                <a:ea typeface="微软雅黑"/>
                <a:cs typeface="微软雅黑"/>
              </a:rPr>
              <a:t>平台收 8% 佣金，但带来搜索流量；独立站免佣金，却要买更多流量并承担更高固定成本。模拟中，独立站每单净贡献 6.53 美元，高于 5.71，但每月多 1,800 美元固定成本，需要约 2,195 单/月才打平。</a:t>
            </a:r>
          </a:p>
        </p:txBody>
      </p:sp>
      <p:graphicFrame>
        <p:nvGraphicFramePr>
          <p:cNvPr id="11" name="Table 10"/>
          <p:cNvGraphicFramePr>
            <a:graphicFrameLocks noGrp="1"/>
          </p:cNvGraphicFramePr>
          <p:nvPr/>
        </p:nvGraphicFramePr>
        <p:xfrm>
          <a:off x="762000" y="1600200"/>
          <a:ext cx="10667999" cy="2300859"/>
        </p:xfrm>
        <a:graphic>
          <a:graphicData uri="http://schemas.openxmlformats.org/drawingml/2006/table">
            <a:tbl>
              <a:tblPr>
                <a:tableStyleId>{5C22544A-7EE6-4342-B048-85BDC9FD1C3A}</a:tableStyleId>
              </a:tblPr>
              <a:tblGrid>
                <a:gridCol w="2095499"/>
                <a:gridCol w="2857500"/>
                <a:gridCol w="3048000"/>
                <a:gridCol w="2667000"/>
              </a:tblGrid>
              <a:tr h="348615">
                <a:tc>
                  <a:txBody>
                    <a:bodyPr wrap="square"/>
                    <a:lstStyle/>
                    <a:p>
                      <a:r>
                        <a:rPr sz="1102" b="1">
                          <a:solidFill>
                            <a:srgbClr val="FFFFFF"/>
                          </a:solidFill>
                          <a:latin typeface="Arial"/>
                          <a:ea typeface="Arial"/>
                          <a:cs typeface="Arial"/>
                        </a:rPr>
                        <a:t>Dimension 维度</a:t>
                      </a:r>
                    </a:p>
                    <a:p>
                      <a:r>
                        <a:rPr sz="940">
                          <a:solidFill>
                            <a:srgbClr val="9DB6D6"/>
                          </a:solidFill>
                          <a:latin typeface="微软雅黑"/>
                          <a:ea typeface="微软雅黑"/>
                          <a:cs typeface="微软雅黑"/>
                        </a:rPr>
                        <a:t>维度</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Platform 平台</a:t>
                      </a:r>
                    </a:p>
                    <a:p>
                      <a:r>
                        <a:rPr sz="940">
                          <a:solidFill>
                            <a:srgbClr val="9DB6D6"/>
                          </a:solidFill>
                          <a:latin typeface="微软雅黑"/>
                          <a:ea typeface="微软雅黑"/>
                          <a:cs typeface="微软雅黑"/>
                        </a:rPr>
                        <a:t>平台</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Own store 独立站</a:t>
                      </a:r>
                    </a:p>
                    <a:p>
                      <a:r>
                        <a:rPr sz="940">
                          <a:solidFill>
                            <a:srgbClr val="9DB6D6"/>
                          </a:solidFill>
                          <a:latin typeface="微软雅黑"/>
                          <a:ea typeface="微软雅黑"/>
                          <a:cs typeface="微软雅黑"/>
                        </a:rPr>
                        <a:t>独立站</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Reading 读法</a:t>
                      </a:r>
                    </a:p>
                    <a:p>
                      <a:r>
                        <a:rPr sz="940">
                          <a:solidFill>
                            <a:srgbClr val="9DB6D6"/>
                          </a:solidFill>
                          <a:latin typeface="微软雅黑"/>
                          <a:ea typeface="微软雅黑"/>
                          <a:cs typeface="微软雅黑"/>
                        </a:rPr>
                        <a:t>读法</a:t>
                      </a:r>
                    </a:p>
                  </a:txBody>
                  <a:tcPr marL="95250" marR="95250" marT="38100" marB="38100" anchor="ctr">
                    <a:solidFill>
                      <a:srgbClr val="0E2A47"/>
                    </a:solidFill>
                  </a:tcPr>
                </a:tc>
              </a:tr>
              <a:tr h="488061">
                <a:tc>
                  <a:txBody>
                    <a:bodyPr wrap="square"/>
                    <a:lstStyle/>
                    <a:p>
                      <a:pPr algn="l"/>
                      <a:r>
                        <a:rPr sz="1160" b="1">
                          <a:solidFill>
                            <a:srgbClr val="0E2A47"/>
                          </a:solidFill>
                          <a:latin typeface="Arial"/>
                          <a:ea typeface="Arial"/>
                          <a:cs typeface="Arial"/>
                        </a:rPr>
                        <a:t>Commission</a:t>
                      </a:r>
                    </a:p>
                    <a:p>
                      <a:pPr algn="l"/>
                      <a:r>
                        <a:rPr sz="1008">
                          <a:solidFill>
                            <a:srgbClr val="46586D"/>
                          </a:solidFill>
                          <a:latin typeface="微软雅黑"/>
                          <a:ea typeface="微软雅黑"/>
                          <a:cs typeface="微软雅黑"/>
                        </a:rPr>
                        <a:t>佣金</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8 per cent, about 2.32 an order</a:t>
                      </a:r>
                    </a:p>
                    <a:p>
                      <a:pPr algn="l"/>
                      <a:r>
                        <a:rPr sz="1008">
                          <a:solidFill>
                            <a:srgbClr val="46586D"/>
                          </a:solidFill>
                          <a:latin typeface="微软雅黑"/>
                          <a:ea typeface="微软雅黑"/>
                          <a:cs typeface="微软雅黑"/>
                        </a:rPr>
                        <a:t>8%，每单约 2.32</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None</a:t>
                      </a:r>
                    </a:p>
                    <a:p>
                      <a:pPr algn="l"/>
                      <a:r>
                        <a:rPr sz="1008">
                          <a:solidFill>
                            <a:srgbClr val="46586D"/>
                          </a:solidFill>
                          <a:latin typeface="微软雅黑"/>
                          <a:ea typeface="微软雅黑"/>
                          <a:cs typeface="微软雅黑"/>
                        </a:rPr>
                        <a:t>无</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The store keeps the commission</a:t>
                      </a:r>
                    </a:p>
                    <a:p>
                      <a:pPr algn="l"/>
                      <a:r>
                        <a:rPr sz="1008">
                          <a:solidFill>
                            <a:srgbClr val="46586D"/>
                          </a:solidFill>
                          <a:latin typeface="微软雅黑"/>
                          <a:ea typeface="微软雅黑"/>
                          <a:cs typeface="微软雅黑"/>
                        </a:rPr>
                        <a:t>独立站留下这笔佣金</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Traffic</a:t>
                      </a:r>
                    </a:p>
                    <a:p>
                      <a:pPr algn="l"/>
                      <a:r>
                        <a:rPr sz="1008">
                          <a:solidFill>
                            <a:srgbClr val="46586D"/>
                          </a:solidFill>
                          <a:latin typeface="微软雅黑"/>
                          <a:ea typeface="微软雅黑"/>
                          <a:cs typeface="微软雅黑"/>
                        </a:rPr>
                        <a:t>流量</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Search traffic comes with the shelf</a:t>
                      </a:r>
                    </a:p>
                    <a:p>
                      <a:pPr algn="l"/>
                      <a:r>
                        <a:rPr sz="1008">
                          <a:solidFill>
                            <a:srgbClr val="46586D"/>
                          </a:solidFill>
                          <a:latin typeface="微软雅黑"/>
                          <a:ea typeface="微软雅黑"/>
                          <a:cs typeface="微软雅黑"/>
                        </a:rPr>
                        <a:t>货架自带搜索流量</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Bought, mostly</a:t>
                      </a:r>
                    </a:p>
                    <a:p>
                      <a:pPr algn="l"/>
                      <a:r>
                        <a:rPr sz="1008">
                          <a:solidFill>
                            <a:srgbClr val="46586D"/>
                          </a:solidFill>
                          <a:latin typeface="微软雅黑"/>
                          <a:ea typeface="微软雅黑"/>
                          <a:cs typeface="微软雅黑"/>
                        </a:rPr>
                        <a:t>主要靠买</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The store pays for what the platform gives</a:t>
                      </a:r>
                    </a:p>
                    <a:p>
                      <a:pPr algn="l"/>
                      <a:r>
                        <a:rPr sz="1008">
                          <a:solidFill>
                            <a:srgbClr val="46586D"/>
                          </a:solidFill>
                          <a:latin typeface="微软雅黑"/>
                          <a:ea typeface="微软雅黑"/>
                          <a:cs typeface="微软雅黑"/>
                        </a:rPr>
                        <a:t>平台白给的，独立站要花钱</a:t>
                      </a:r>
                    </a:p>
                  </a:txBody>
                  <a:tcPr marL="95250" marR="95250" marT="28575" marB="28575" anchor="ctr">
                    <a:solidFill>
                      <a:srgbClr val="F5F8FC"/>
                    </a:solidFill>
                  </a:tcPr>
                </a:tc>
              </a:tr>
              <a:tr h="488061">
                <a:tc>
                  <a:txBody>
                    <a:bodyPr wrap="square"/>
                    <a:lstStyle/>
                    <a:p>
                      <a:pPr algn="l"/>
                      <a:r>
                        <a:rPr sz="1160" b="1">
                          <a:solidFill>
                            <a:srgbClr val="0E2A47"/>
                          </a:solidFill>
                          <a:latin typeface="Arial"/>
                          <a:ea typeface="Arial"/>
                          <a:cs typeface="Arial"/>
                        </a:rPr>
                        <a:t>Acquisition cost</a:t>
                      </a:r>
                    </a:p>
                    <a:p>
                      <a:pPr algn="l"/>
                      <a:r>
                        <a:rPr sz="1008">
                          <a:solidFill>
                            <a:srgbClr val="46586D"/>
                          </a:solidFill>
                          <a:latin typeface="微软雅黑"/>
                          <a:ea typeface="微软雅黑"/>
                          <a:cs typeface="微软雅黑"/>
                        </a:rPr>
                        <a:t>获客成本</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6.90 an order</a:t>
                      </a:r>
                    </a:p>
                    <a:p>
                      <a:pPr algn="l"/>
                      <a:r>
                        <a:rPr sz="1008">
                          <a:solidFill>
                            <a:srgbClr val="46586D"/>
                          </a:solidFill>
                          <a:latin typeface="微软雅黑"/>
                          <a:ea typeface="微软雅黑"/>
                          <a:cs typeface="微软雅黑"/>
                        </a:rPr>
                        <a:t>每单 6.90</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8.40 before owned channels mature</a:t>
                      </a:r>
                    </a:p>
                    <a:p>
                      <a:pPr algn="l"/>
                      <a:r>
                        <a:rPr sz="1008">
                          <a:solidFill>
                            <a:srgbClr val="46586D"/>
                          </a:solidFill>
                          <a:latin typeface="微软雅黑"/>
                          <a:ea typeface="微软雅黑"/>
                          <a:cs typeface="微软雅黑"/>
                        </a:rPr>
                        <a:t>自有渠道成熟前 8.40</a:t>
                      </a:r>
                    </a:p>
                  </a:txBody>
                  <a:tcPr marL="95250" marR="95250" marT="28575" marB="28575" anchor="ctr">
                    <a:solidFill>
                      <a:srgbClr val="FFFFFF"/>
                    </a:solidFill>
                  </a:tcPr>
                </a:tc>
                <a:tc>
                  <a:txBody>
                    <a:bodyPr wrap="square"/>
                    <a:lstStyle/>
                    <a:p>
                      <a:pPr algn="l"/>
                      <a:r>
                        <a:rPr sz="1160" b="0">
                          <a:solidFill>
                            <a:srgbClr val="12202E"/>
                          </a:solidFill>
                          <a:latin typeface="Arial"/>
                          <a:ea typeface="Arial"/>
                          <a:cs typeface="Arial"/>
                        </a:rPr>
                        <a:t>Owned channels can pull it to 7.20</a:t>
                      </a:r>
                    </a:p>
                    <a:p>
                      <a:pPr algn="l"/>
                      <a:r>
                        <a:rPr sz="1008">
                          <a:solidFill>
                            <a:srgbClr val="46586D"/>
                          </a:solidFill>
                          <a:latin typeface="微软雅黑"/>
                          <a:ea typeface="微软雅黑"/>
                          <a:cs typeface="微软雅黑"/>
                        </a:rPr>
                        <a:t>自有渠道可降到 7.20</a:t>
                      </a:r>
                    </a:p>
                  </a:txBody>
                  <a:tcPr marL="95250" marR="95250" marT="28575" marB="28575" anchor="ctr">
                    <a:solidFill>
                      <a:srgbClr val="FFFFFF"/>
                    </a:solidFill>
                  </a:tcPr>
                </a:tc>
              </a:tr>
              <a:tr h="488061">
                <a:tc>
                  <a:txBody>
                    <a:bodyPr wrap="square"/>
                    <a:lstStyle/>
                    <a:p>
                      <a:pPr algn="l"/>
                      <a:r>
                        <a:rPr sz="1160" b="1">
                          <a:solidFill>
                            <a:srgbClr val="0E2A47"/>
                          </a:solidFill>
                          <a:latin typeface="Arial"/>
                          <a:ea typeface="Arial"/>
                          <a:cs typeface="Arial"/>
                        </a:rPr>
                        <a:t>Fixed cost</a:t>
                      </a:r>
                    </a:p>
                    <a:p>
                      <a:pPr algn="l"/>
                      <a:r>
                        <a:rPr sz="1008">
                          <a:solidFill>
                            <a:srgbClr val="46586D"/>
                          </a:solidFill>
                          <a:latin typeface="微软雅黑"/>
                          <a:ea typeface="微软雅黑"/>
                          <a:cs typeface="微软雅黑"/>
                        </a:rPr>
                        <a:t>固定成本</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Lower</a:t>
                      </a:r>
                    </a:p>
                    <a:p>
                      <a:pPr algn="l"/>
                      <a:r>
                        <a:rPr sz="1008">
                          <a:solidFill>
                            <a:srgbClr val="46586D"/>
                          </a:solidFill>
                          <a:latin typeface="微软雅黑"/>
                          <a:ea typeface="微软雅黑"/>
                          <a:cs typeface="微软雅黑"/>
                        </a:rPr>
                        <a:t>较低</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1,800 dollars more a month</a:t>
                      </a:r>
                    </a:p>
                    <a:p>
                      <a:pPr algn="l"/>
                      <a:r>
                        <a:rPr sz="1008">
                          <a:solidFill>
                            <a:srgbClr val="46586D"/>
                          </a:solidFill>
                          <a:latin typeface="微软雅黑"/>
                          <a:ea typeface="微软雅黑"/>
                          <a:cs typeface="微软雅黑"/>
                        </a:rPr>
                        <a:t>每月多 1,800 美元</a:t>
                      </a:r>
                    </a:p>
                  </a:txBody>
                  <a:tcPr marL="95250" marR="95250" marT="28575" marB="28575" anchor="ctr">
                    <a:solidFill>
                      <a:srgbClr val="F5F8FC"/>
                    </a:solidFill>
                  </a:tcPr>
                </a:tc>
                <a:tc>
                  <a:txBody>
                    <a:bodyPr wrap="square"/>
                    <a:lstStyle/>
                    <a:p>
                      <a:pPr algn="l"/>
                      <a:r>
                        <a:rPr sz="1160" b="0">
                          <a:solidFill>
                            <a:srgbClr val="12202E"/>
                          </a:solidFill>
                          <a:latin typeface="Arial"/>
                          <a:ea typeface="Arial"/>
                          <a:cs typeface="Arial"/>
                        </a:rPr>
                        <a:t>The threshold is a quantity</a:t>
                      </a:r>
                    </a:p>
                    <a:p>
                      <a:pPr algn="l"/>
                      <a:r>
                        <a:rPr sz="1008">
                          <a:solidFill>
                            <a:srgbClr val="46586D"/>
                          </a:solidFill>
                          <a:latin typeface="微软雅黑"/>
                          <a:ea typeface="微软雅黑"/>
                          <a:cs typeface="微软雅黑"/>
                        </a:rPr>
                        <a:t>门槛是一个数量</a:t>
                      </a:r>
                    </a:p>
                  </a:txBody>
                  <a:tcPr marL="95250" marR="95250" marT="28575" marB="28575" anchor="ctr">
                    <a:solidFill>
                      <a:srgbClr val="F5F8FC"/>
                    </a:solidFill>
                  </a:tcPr>
                </a:tc>
              </a:tr>
            </a:tbl>
          </a:graphicData>
        </a:graphic>
      </p:graphicFrame>
      <p:sp>
        <p:nvSpPr>
          <p:cNvPr id="12" name="Rounded Rectangle 11"/>
          <p:cNvSpPr/>
          <p:nvPr/>
        </p:nvSpPr>
        <p:spPr>
          <a:xfrm>
            <a:off x="762000" y="4038600"/>
            <a:ext cx="5143500" cy="14478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4133849"/>
            <a:ext cx="4667250" cy="19050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BREAK-EVEN NOW  ·  当前的打平点</a:t>
            </a:r>
          </a:p>
        </p:txBody>
      </p:sp>
      <p:sp>
        <p:nvSpPr>
          <p:cNvPr id="14" name="TextBox 13"/>
          <p:cNvSpPr txBox="1"/>
          <p:nvPr/>
        </p:nvSpPr>
        <p:spPr>
          <a:xfrm>
            <a:off x="990599" y="4362450"/>
            <a:ext cx="4667250" cy="247649"/>
          </a:xfrm>
          <a:prstGeom prst="rect">
            <a:avLst/>
          </a:prstGeom>
          <a:noFill/>
        </p:spPr>
        <p:txBody>
          <a:bodyPr wrap="square" lIns="0" rIns="0" tIns="0" bIns="0" anchor="t">
            <a:spAutoFit/>
          </a:bodyPr>
          <a:lstStyle/>
          <a:p>
            <a:pPr algn="l">
              <a:lnSpc>
                <a:spcPct val="110000"/>
              </a:lnSpc>
            </a:pPr>
            <a:r>
              <a:rPr sz="1507" b="1" i="0">
                <a:solidFill>
                  <a:srgbClr val="0E2A47"/>
                </a:solidFill>
                <a:latin typeface="Georgia"/>
                <a:ea typeface="Georgia"/>
                <a:cs typeface="Georgia"/>
              </a:rPr>
              <a:t>1,800 ÷ 0.82 ≈ 2,195 orders a month</a:t>
            </a:r>
          </a:p>
        </p:txBody>
      </p:sp>
      <p:sp>
        <p:nvSpPr>
          <p:cNvPr id="15" name="TextBox 14"/>
          <p:cNvSpPr txBox="1"/>
          <p:nvPr/>
        </p:nvSpPr>
        <p:spPr>
          <a:xfrm>
            <a:off x="990599" y="4648200"/>
            <a:ext cx="4667250" cy="438150"/>
          </a:xfrm>
          <a:prstGeom prst="rect">
            <a:avLst/>
          </a:prstGeom>
          <a:noFill/>
        </p:spPr>
        <p:txBody>
          <a:bodyPr wrap="square" lIns="0" rIns="0" tIns="0" bIns="0" anchor="t">
            <a:spAutoFit/>
          </a:bodyPr>
          <a:lstStyle/>
          <a:p>
            <a:pPr algn="l">
              <a:lnSpc>
                <a:spcPct val="125000"/>
              </a:lnSpc>
            </a:pPr>
            <a:r>
              <a:rPr sz="1183" b="0" i="0">
                <a:solidFill>
                  <a:srgbClr val="46586D"/>
                </a:solidFill>
                <a:latin typeface="Arial"/>
                <a:ea typeface="Arial"/>
                <a:cs typeface="Arial"/>
              </a:rPr>
              <a:t>The gap between 6.53 and 5.71 is 0.82 an order; current volume is 684.</a:t>
            </a:r>
          </a:p>
        </p:txBody>
      </p:sp>
      <p:sp>
        <p:nvSpPr>
          <p:cNvPr id="16" name="Rounded Rectangle 15"/>
          <p:cNvSpPr/>
          <p:nvPr/>
        </p:nvSpPr>
        <p:spPr>
          <a:xfrm>
            <a:off x="6286500" y="4038600"/>
            <a:ext cx="5143500" cy="14478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15100" y="4133849"/>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BREAK-EVEN WITH OWNED CHANNELS  ·  自有渠道成熟后</a:t>
            </a:r>
          </a:p>
        </p:txBody>
      </p:sp>
      <p:sp>
        <p:nvSpPr>
          <p:cNvPr id="18" name="TextBox 17"/>
          <p:cNvSpPr txBox="1"/>
          <p:nvPr/>
        </p:nvSpPr>
        <p:spPr>
          <a:xfrm>
            <a:off x="6515100" y="4362450"/>
            <a:ext cx="4667250" cy="247649"/>
          </a:xfrm>
          <a:prstGeom prst="rect">
            <a:avLst/>
          </a:prstGeom>
          <a:noFill/>
        </p:spPr>
        <p:txBody>
          <a:bodyPr wrap="square" lIns="0" rIns="0" tIns="0" bIns="0" anchor="t">
            <a:spAutoFit/>
          </a:bodyPr>
          <a:lstStyle/>
          <a:p>
            <a:pPr algn="l">
              <a:lnSpc>
                <a:spcPct val="110000"/>
              </a:lnSpc>
            </a:pPr>
            <a:r>
              <a:rPr sz="1507" b="1" i="0">
                <a:solidFill>
                  <a:srgbClr val="0E2A47"/>
                </a:solidFill>
                <a:latin typeface="Georgia"/>
                <a:ea typeface="Georgia"/>
                <a:cs typeface="Georgia"/>
              </a:rPr>
              <a:t>Acquisition 8.40 → 7.20: about 890 orders</a:t>
            </a:r>
          </a:p>
        </p:txBody>
      </p:sp>
      <p:sp>
        <p:nvSpPr>
          <p:cNvPr id="19" name="TextBox 18"/>
          <p:cNvSpPr txBox="1"/>
          <p:nvPr/>
        </p:nvSpPr>
        <p:spPr>
          <a:xfrm>
            <a:off x="6515100" y="4648200"/>
            <a:ext cx="4667250" cy="438150"/>
          </a:xfrm>
          <a:prstGeom prst="rect">
            <a:avLst/>
          </a:prstGeom>
          <a:noFill/>
        </p:spPr>
        <p:txBody>
          <a:bodyPr wrap="square" lIns="0" rIns="0" tIns="0" bIns="0" anchor="t">
            <a:spAutoFit/>
          </a:bodyPr>
          <a:lstStyle/>
          <a:p>
            <a:pPr algn="l">
              <a:lnSpc>
                <a:spcPct val="125000"/>
              </a:lnSpc>
            </a:pPr>
            <a:r>
              <a:rPr sz="1183" b="0" i="0">
                <a:solidFill>
                  <a:srgbClr val="46586D"/>
                </a:solidFill>
                <a:latin typeface="Arial"/>
                <a:ea typeface="Arial"/>
                <a:cs typeface="Arial"/>
              </a:rPr>
              <a:t>Email and messaging cut acquisition, and the threshold falls with it.</a:t>
            </a:r>
          </a:p>
        </p:txBody>
      </p:sp>
      <p:sp>
        <p:nvSpPr>
          <p:cNvPr id="20" name="Rectangle 19"/>
          <p:cNvSpPr/>
          <p:nvPr/>
        </p:nvSpPr>
        <p:spPr>
          <a:xfrm>
            <a:off x="762000" y="5600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00100" y="5600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52500" y="5676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Both thresholds are teaching numbers, not forecasts; the discipline is writing them before launch.</a:t>
            </a:r>
          </a:p>
        </p:txBody>
      </p:sp>
      <p:sp>
        <p:nvSpPr>
          <p:cNvPr id="23" name="TextBox 22"/>
          <p:cNvSpPr txBox="1"/>
          <p:nvPr/>
        </p:nvSpPr>
        <p:spPr>
          <a:xfrm>
            <a:off x="952500" y="5905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两个门槛都是教学数字，不是预测；纪律在于上市前就把它们写下来。</a:t>
            </a:r>
          </a:p>
        </p:txBody>
      </p:sp>
      <p:sp>
        <p:nvSpPr>
          <p:cNvPr id="24" name="TextBox 2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25" name="TextBox 2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18 / 28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FLOW</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Selling direct to consumers in six steps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直接向消费者销售的六个环节</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Illustration  ·  教学示意</a:t>
            </a:r>
          </a:p>
        </p:txBody>
      </p:sp>
      <p:sp>
        <p:nvSpPr>
          <p:cNvPr id="9" name="Rounded Rectangle 8"/>
          <p:cNvSpPr/>
          <p:nvPr/>
        </p:nvSpPr>
        <p:spPr>
          <a:xfrm>
            <a:off x="762000" y="1428750"/>
            <a:ext cx="1619250" cy="1257300"/>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95350"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01</a:t>
            </a:r>
          </a:p>
        </p:txBody>
      </p:sp>
      <p:sp>
        <p:nvSpPr>
          <p:cNvPr id="11" name="TextBox 10"/>
          <p:cNvSpPr txBox="1"/>
          <p:nvPr/>
        </p:nvSpPr>
        <p:spPr>
          <a:xfrm>
            <a:off x="895350"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Sourcing and compliance</a:t>
            </a:r>
          </a:p>
        </p:txBody>
      </p:sp>
      <p:sp>
        <p:nvSpPr>
          <p:cNvPr id="12" name="TextBox 11"/>
          <p:cNvSpPr txBox="1"/>
          <p:nvPr/>
        </p:nvSpPr>
        <p:spPr>
          <a:xfrm>
            <a:off x="895350"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选品与合规</a:t>
            </a:r>
          </a:p>
        </p:txBody>
      </p:sp>
      <p:sp>
        <p:nvSpPr>
          <p:cNvPr id="13" name="TextBox 12"/>
          <p:cNvSpPr txBox="1"/>
          <p:nvPr/>
        </p:nvSpPr>
        <p:spPr>
          <a:xfrm>
            <a:off x="895350"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Can it be sold?</a:t>
            </a:r>
          </a:p>
        </p:txBody>
      </p:sp>
      <p:sp>
        <p:nvSpPr>
          <p:cNvPr id="14" name="TextBox 13"/>
          <p:cNvSpPr txBox="1"/>
          <p:nvPr/>
        </p:nvSpPr>
        <p:spPr>
          <a:xfrm>
            <a:off x="2438400" y="1866899"/>
            <a:ext cx="114300" cy="190500"/>
          </a:xfrm>
          <a:prstGeom prst="rect">
            <a:avLst/>
          </a:prstGeom>
          <a:noFill/>
        </p:spPr>
        <p:txBody>
          <a:bodyPr wrap="square" lIns="0" rIns="0" tIns="0" bIns="0" anchor="t">
            <a:spAutoFit/>
          </a:bodyPr>
          <a:lstStyle/>
          <a:p>
            <a:pPr algn="l">
              <a:lnSpc>
                <a:spcPct val="100000"/>
              </a:lnSpc>
            </a:pPr>
            <a:r>
              <a:rPr sz="1507" b="1" i="0">
                <a:solidFill>
                  <a:srgbClr val="C8A44D"/>
                </a:solidFill>
                <a:latin typeface="Arial"/>
                <a:ea typeface="Arial"/>
                <a:cs typeface="Arial"/>
              </a:rPr>
              <a:t>→</a:t>
            </a:r>
          </a:p>
        </p:txBody>
      </p:sp>
      <p:sp>
        <p:nvSpPr>
          <p:cNvPr id="15" name="Rounded Rectangle 14"/>
          <p:cNvSpPr/>
          <p:nvPr/>
        </p:nvSpPr>
        <p:spPr>
          <a:xfrm>
            <a:off x="2533650" y="1428750"/>
            <a:ext cx="1619250" cy="1257300"/>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667000"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02</a:t>
            </a:r>
          </a:p>
        </p:txBody>
      </p:sp>
      <p:sp>
        <p:nvSpPr>
          <p:cNvPr id="17" name="TextBox 16"/>
          <p:cNvSpPr txBox="1"/>
          <p:nvPr/>
        </p:nvSpPr>
        <p:spPr>
          <a:xfrm>
            <a:off x="2667000"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Listing and pricing</a:t>
            </a:r>
          </a:p>
        </p:txBody>
      </p:sp>
      <p:sp>
        <p:nvSpPr>
          <p:cNvPr id="18" name="TextBox 17"/>
          <p:cNvSpPr txBox="1"/>
          <p:nvPr/>
        </p:nvSpPr>
        <p:spPr>
          <a:xfrm>
            <a:off x="2667000"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上架与定价</a:t>
            </a:r>
          </a:p>
        </p:txBody>
      </p:sp>
      <p:sp>
        <p:nvSpPr>
          <p:cNvPr id="19" name="TextBox 18"/>
          <p:cNvSpPr txBox="1"/>
          <p:nvPr/>
        </p:nvSpPr>
        <p:spPr>
          <a:xfrm>
            <a:off x="2667000"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At what price?</a:t>
            </a:r>
          </a:p>
        </p:txBody>
      </p:sp>
      <p:sp>
        <p:nvSpPr>
          <p:cNvPr id="20" name="TextBox 19"/>
          <p:cNvSpPr txBox="1"/>
          <p:nvPr/>
        </p:nvSpPr>
        <p:spPr>
          <a:xfrm>
            <a:off x="4210050" y="1866899"/>
            <a:ext cx="114300" cy="190500"/>
          </a:xfrm>
          <a:prstGeom prst="rect">
            <a:avLst/>
          </a:prstGeom>
          <a:noFill/>
        </p:spPr>
        <p:txBody>
          <a:bodyPr wrap="square" lIns="0" rIns="0" tIns="0" bIns="0" anchor="t">
            <a:spAutoFit/>
          </a:bodyPr>
          <a:lstStyle/>
          <a:p>
            <a:pPr algn="l">
              <a:lnSpc>
                <a:spcPct val="100000"/>
              </a:lnSpc>
            </a:pPr>
            <a:r>
              <a:rPr sz="1507" b="1" i="0">
                <a:solidFill>
                  <a:srgbClr val="C8A44D"/>
                </a:solidFill>
                <a:latin typeface="Arial"/>
                <a:ea typeface="Arial"/>
                <a:cs typeface="Arial"/>
              </a:rPr>
              <a:t>→</a:t>
            </a:r>
          </a:p>
        </p:txBody>
      </p:sp>
      <p:sp>
        <p:nvSpPr>
          <p:cNvPr id="21" name="Rounded Rectangle 20"/>
          <p:cNvSpPr/>
          <p:nvPr/>
        </p:nvSpPr>
        <p:spPr>
          <a:xfrm>
            <a:off x="4305300" y="1428750"/>
            <a:ext cx="1619250" cy="1257300"/>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38650"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03</a:t>
            </a:r>
          </a:p>
        </p:txBody>
      </p:sp>
      <p:sp>
        <p:nvSpPr>
          <p:cNvPr id="23" name="TextBox 22"/>
          <p:cNvSpPr txBox="1"/>
          <p:nvPr/>
        </p:nvSpPr>
        <p:spPr>
          <a:xfrm>
            <a:off x="4438650"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Content and traffic</a:t>
            </a:r>
          </a:p>
        </p:txBody>
      </p:sp>
      <p:sp>
        <p:nvSpPr>
          <p:cNvPr id="24" name="TextBox 23"/>
          <p:cNvSpPr txBox="1"/>
          <p:nvPr/>
        </p:nvSpPr>
        <p:spPr>
          <a:xfrm>
            <a:off x="4438650"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内容与流量</a:t>
            </a:r>
          </a:p>
        </p:txBody>
      </p:sp>
      <p:sp>
        <p:nvSpPr>
          <p:cNvPr id="25" name="TextBox 24"/>
          <p:cNvSpPr txBox="1"/>
          <p:nvPr/>
        </p:nvSpPr>
        <p:spPr>
          <a:xfrm>
            <a:off x="4438650"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Does anyone come?</a:t>
            </a:r>
          </a:p>
        </p:txBody>
      </p:sp>
      <p:sp>
        <p:nvSpPr>
          <p:cNvPr id="26" name="TextBox 25"/>
          <p:cNvSpPr txBox="1"/>
          <p:nvPr/>
        </p:nvSpPr>
        <p:spPr>
          <a:xfrm>
            <a:off x="5981700" y="1866899"/>
            <a:ext cx="114300" cy="190500"/>
          </a:xfrm>
          <a:prstGeom prst="rect">
            <a:avLst/>
          </a:prstGeom>
          <a:noFill/>
        </p:spPr>
        <p:txBody>
          <a:bodyPr wrap="square" lIns="0" rIns="0" tIns="0" bIns="0" anchor="t">
            <a:spAutoFit/>
          </a:bodyPr>
          <a:lstStyle/>
          <a:p>
            <a:pPr algn="l">
              <a:lnSpc>
                <a:spcPct val="100000"/>
              </a:lnSpc>
            </a:pPr>
            <a:r>
              <a:rPr sz="1507" b="1" i="0">
                <a:solidFill>
                  <a:srgbClr val="C8A44D"/>
                </a:solidFill>
                <a:latin typeface="Arial"/>
                <a:ea typeface="Arial"/>
                <a:cs typeface="Arial"/>
              </a:rPr>
              <a:t>→</a:t>
            </a:r>
          </a:p>
        </p:txBody>
      </p:sp>
      <p:sp>
        <p:nvSpPr>
          <p:cNvPr id="27" name="Rounded Rectangle 26"/>
          <p:cNvSpPr/>
          <p:nvPr/>
        </p:nvSpPr>
        <p:spPr>
          <a:xfrm>
            <a:off x="6076950" y="1428750"/>
            <a:ext cx="1619250" cy="1257300"/>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210300"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04</a:t>
            </a:r>
          </a:p>
        </p:txBody>
      </p:sp>
      <p:sp>
        <p:nvSpPr>
          <p:cNvPr id="29" name="TextBox 28"/>
          <p:cNvSpPr txBox="1"/>
          <p:nvPr/>
        </p:nvSpPr>
        <p:spPr>
          <a:xfrm>
            <a:off x="6210300"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Checkout and payment</a:t>
            </a:r>
          </a:p>
        </p:txBody>
      </p:sp>
      <p:sp>
        <p:nvSpPr>
          <p:cNvPr id="30" name="TextBox 29"/>
          <p:cNvSpPr txBox="1"/>
          <p:nvPr/>
        </p:nvSpPr>
        <p:spPr>
          <a:xfrm>
            <a:off x="6210300"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结账与支付</a:t>
            </a:r>
          </a:p>
        </p:txBody>
      </p:sp>
      <p:sp>
        <p:nvSpPr>
          <p:cNvPr id="31" name="TextBox 30"/>
          <p:cNvSpPr txBox="1"/>
          <p:nvPr/>
        </p:nvSpPr>
        <p:spPr>
          <a:xfrm>
            <a:off x="6210300"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Can they pay?</a:t>
            </a:r>
          </a:p>
        </p:txBody>
      </p:sp>
      <p:sp>
        <p:nvSpPr>
          <p:cNvPr id="32" name="TextBox 31"/>
          <p:cNvSpPr txBox="1"/>
          <p:nvPr/>
        </p:nvSpPr>
        <p:spPr>
          <a:xfrm>
            <a:off x="7753349" y="1866899"/>
            <a:ext cx="114300" cy="190500"/>
          </a:xfrm>
          <a:prstGeom prst="rect">
            <a:avLst/>
          </a:prstGeom>
          <a:noFill/>
        </p:spPr>
        <p:txBody>
          <a:bodyPr wrap="square" lIns="0" rIns="0" tIns="0" bIns="0" anchor="t">
            <a:spAutoFit/>
          </a:bodyPr>
          <a:lstStyle/>
          <a:p>
            <a:pPr algn="l">
              <a:lnSpc>
                <a:spcPct val="100000"/>
              </a:lnSpc>
            </a:pPr>
            <a:r>
              <a:rPr sz="1507" b="1" i="0">
                <a:solidFill>
                  <a:srgbClr val="C8A44D"/>
                </a:solidFill>
                <a:latin typeface="Arial"/>
                <a:ea typeface="Arial"/>
                <a:cs typeface="Arial"/>
              </a:rPr>
              <a:t>→</a:t>
            </a:r>
          </a:p>
        </p:txBody>
      </p:sp>
      <p:sp>
        <p:nvSpPr>
          <p:cNvPr id="33" name="Rounded Rectangle 32"/>
          <p:cNvSpPr/>
          <p:nvPr/>
        </p:nvSpPr>
        <p:spPr>
          <a:xfrm>
            <a:off x="7848600" y="1428750"/>
            <a:ext cx="1619250" cy="1257300"/>
          </a:xfrm>
          <a:prstGeom prst="roundRect">
            <a:avLst>
              <a:gd name="adj" fmla="val 5000"/>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981949"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05</a:t>
            </a:r>
          </a:p>
        </p:txBody>
      </p:sp>
      <p:sp>
        <p:nvSpPr>
          <p:cNvPr id="35" name="TextBox 34"/>
          <p:cNvSpPr txBox="1"/>
          <p:nvPr/>
        </p:nvSpPr>
        <p:spPr>
          <a:xfrm>
            <a:off x="7981949"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Fulfilment and returns</a:t>
            </a:r>
          </a:p>
        </p:txBody>
      </p:sp>
      <p:sp>
        <p:nvSpPr>
          <p:cNvPr id="36" name="TextBox 35"/>
          <p:cNvSpPr txBox="1"/>
          <p:nvPr/>
        </p:nvSpPr>
        <p:spPr>
          <a:xfrm>
            <a:off x="7981949"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履约与退货</a:t>
            </a:r>
          </a:p>
        </p:txBody>
      </p:sp>
      <p:sp>
        <p:nvSpPr>
          <p:cNvPr id="37" name="TextBox 36"/>
          <p:cNvSpPr txBox="1"/>
          <p:nvPr/>
        </p:nvSpPr>
        <p:spPr>
          <a:xfrm>
            <a:off x="7981949"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Does it arrive?</a:t>
            </a:r>
          </a:p>
        </p:txBody>
      </p:sp>
      <p:sp>
        <p:nvSpPr>
          <p:cNvPr id="38" name="TextBox 37"/>
          <p:cNvSpPr txBox="1"/>
          <p:nvPr/>
        </p:nvSpPr>
        <p:spPr>
          <a:xfrm>
            <a:off x="9525000" y="1866899"/>
            <a:ext cx="114300" cy="190500"/>
          </a:xfrm>
          <a:prstGeom prst="rect">
            <a:avLst/>
          </a:prstGeom>
          <a:noFill/>
        </p:spPr>
        <p:txBody>
          <a:bodyPr wrap="square" lIns="0" rIns="0" tIns="0" bIns="0" anchor="t">
            <a:spAutoFit/>
          </a:bodyPr>
          <a:lstStyle/>
          <a:p>
            <a:pPr algn="l">
              <a:lnSpc>
                <a:spcPct val="100000"/>
              </a:lnSpc>
            </a:pPr>
            <a:r>
              <a:rPr sz="1507" b="1" i="0">
                <a:solidFill>
                  <a:srgbClr val="C8A44D"/>
                </a:solidFill>
                <a:latin typeface="Arial"/>
                <a:ea typeface="Arial"/>
                <a:cs typeface="Arial"/>
              </a:rPr>
              <a:t>→</a:t>
            </a:r>
          </a:p>
        </p:txBody>
      </p:sp>
      <p:sp>
        <p:nvSpPr>
          <p:cNvPr id="39" name="Rounded Rectangle 38"/>
          <p:cNvSpPr/>
          <p:nvPr/>
        </p:nvSpPr>
        <p:spPr>
          <a:xfrm>
            <a:off x="9620250" y="1428750"/>
            <a:ext cx="1619250" cy="1257300"/>
          </a:xfrm>
          <a:prstGeom prst="roundRect">
            <a:avLst>
              <a:gd name="adj" fmla="val 5000"/>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753600" y="1524000"/>
            <a:ext cx="571500" cy="20955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06</a:t>
            </a:r>
          </a:p>
        </p:txBody>
      </p:sp>
      <p:sp>
        <p:nvSpPr>
          <p:cNvPr id="41" name="TextBox 40"/>
          <p:cNvSpPr txBox="1"/>
          <p:nvPr/>
        </p:nvSpPr>
        <p:spPr>
          <a:xfrm>
            <a:off x="9753600" y="1809750"/>
            <a:ext cx="1352550" cy="381000"/>
          </a:xfrm>
          <a:prstGeom prst="rect">
            <a:avLst/>
          </a:prstGeom>
          <a:noFill/>
        </p:spPr>
        <p:txBody>
          <a:bodyPr wrap="square" lIns="0" rIns="0" tIns="0" bIns="0" anchor="t">
            <a:spAutoFit/>
          </a:bodyPr>
          <a:lstStyle/>
          <a:p>
            <a:pPr algn="l">
              <a:lnSpc>
                <a:spcPct val="115000"/>
              </a:lnSpc>
            </a:pPr>
            <a:r>
              <a:rPr sz="1229" b="1" i="0">
                <a:solidFill>
                  <a:srgbClr val="FFFFFF"/>
                </a:solidFill>
                <a:latin typeface="Arial"/>
                <a:ea typeface="Arial"/>
                <a:cs typeface="Arial"/>
              </a:rPr>
              <a:t>Repeat and referral</a:t>
            </a:r>
          </a:p>
        </p:txBody>
      </p:sp>
      <p:sp>
        <p:nvSpPr>
          <p:cNvPr id="42" name="TextBox 41"/>
          <p:cNvSpPr txBox="1"/>
          <p:nvPr/>
        </p:nvSpPr>
        <p:spPr>
          <a:xfrm>
            <a:off x="9753600" y="2209800"/>
            <a:ext cx="135255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复购与推荐</a:t>
            </a:r>
          </a:p>
        </p:txBody>
      </p:sp>
      <p:sp>
        <p:nvSpPr>
          <p:cNvPr id="43" name="TextBox 42"/>
          <p:cNvSpPr txBox="1"/>
          <p:nvPr/>
        </p:nvSpPr>
        <p:spPr>
          <a:xfrm>
            <a:off x="9753600" y="2419350"/>
            <a:ext cx="1352550" cy="171450"/>
          </a:xfrm>
          <a:prstGeom prst="rect">
            <a:avLst/>
          </a:prstGeom>
          <a:noFill/>
        </p:spPr>
        <p:txBody>
          <a:bodyPr wrap="square" lIns="0" rIns="0" tIns="0" bIns="0" anchor="t">
            <a:spAutoFit/>
          </a:bodyPr>
          <a:lstStyle/>
          <a:p>
            <a:pPr algn="l">
              <a:lnSpc>
                <a:spcPct val="110000"/>
              </a:lnSpc>
            </a:pPr>
            <a:r>
              <a:rPr sz="1020" b="0" i="1">
                <a:solidFill>
                  <a:srgbClr val="C9D8EC"/>
                </a:solidFill>
                <a:latin typeface="Arial"/>
                <a:ea typeface="Arial"/>
                <a:cs typeface="Arial"/>
              </a:rPr>
              <a:t>Do they come back?</a:t>
            </a:r>
          </a:p>
        </p:txBody>
      </p:sp>
      <p:graphicFrame>
        <p:nvGraphicFramePr>
          <p:cNvPr id="44" name="Table 43"/>
          <p:cNvGraphicFramePr>
            <a:graphicFrameLocks noGrp="1"/>
          </p:cNvGraphicFramePr>
          <p:nvPr/>
        </p:nvGraphicFramePr>
        <p:xfrm>
          <a:off x="762000" y="3048000"/>
          <a:ext cx="10667999" cy="1882521"/>
        </p:xfrm>
        <a:graphic>
          <a:graphicData uri="http://schemas.openxmlformats.org/drawingml/2006/table">
            <a:tbl>
              <a:tblPr>
                <a:tableStyleId>{5C22544A-7EE6-4342-B048-85BDC9FD1C3A}</a:tableStyleId>
              </a:tblPr>
              <a:tblGrid>
                <a:gridCol w="2286000"/>
                <a:gridCol w="8381999"/>
              </a:tblGrid>
              <a:tr h="348615">
                <a:tc>
                  <a:txBody>
                    <a:bodyPr wrap="square"/>
                    <a:lstStyle/>
                    <a:p>
                      <a:r>
                        <a:rPr sz="1102" b="1">
                          <a:solidFill>
                            <a:srgbClr val="FFFFFF"/>
                          </a:solidFill>
                          <a:latin typeface="Arial"/>
                          <a:ea typeface="Arial"/>
                          <a:cs typeface="Arial"/>
                        </a:rPr>
                        <a:t>Group 分组</a:t>
                      </a:r>
                    </a:p>
                    <a:p>
                      <a:r>
                        <a:rPr sz="940">
                          <a:solidFill>
                            <a:srgbClr val="9DB6D6"/>
                          </a:solidFill>
                          <a:latin typeface="微软雅黑"/>
                          <a:ea typeface="微软雅黑"/>
                          <a:cs typeface="微软雅黑"/>
                        </a:rPr>
                        <a:t>分组</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decides 决定什么</a:t>
                      </a:r>
                    </a:p>
                    <a:p>
                      <a:r>
                        <a:rPr sz="940">
                          <a:solidFill>
                            <a:srgbClr val="9DB6D6"/>
                          </a:solidFill>
                          <a:latin typeface="微软雅黑"/>
                          <a:ea typeface="微软雅黑"/>
                          <a:cs typeface="微软雅黑"/>
                        </a:rPr>
                        <a:t>决定什么</a:t>
                      </a:r>
                    </a:p>
                  </a:txBody>
                  <a:tcPr marL="95250" marR="95250" marT="38100" marB="38100" anchor="ctr">
                    <a:solidFill>
                      <a:srgbClr val="0E2A47"/>
                    </a:solidFill>
                  </a:tcPr>
                </a:tc>
              </a:tr>
              <a:tr h="511302">
                <a:tc>
                  <a:txBody>
                    <a:bodyPr wrap="square"/>
                    <a:lstStyle/>
                    <a:p>
                      <a:pPr algn="l"/>
                      <a:r>
                        <a:rPr sz="1183" b="1">
                          <a:solidFill>
                            <a:srgbClr val="0E2A47"/>
                          </a:solidFill>
                          <a:latin typeface="Arial"/>
                          <a:ea typeface="Arial"/>
                          <a:cs typeface="Arial"/>
                        </a:rPr>
                        <a:t>First two steps</a:t>
                      </a:r>
                    </a:p>
                    <a:p>
                      <a:pPr algn="l"/>
                      <a:r>
                        <a:rPr sz="1031">
                          <a:solidFill>
                            <a:srgbClr val="46586D"/>
                          </a:solidFill>
                          <a:latin typeface="微软雅黑"/>
                          <a:ea typeface="微软雅黑"/>
                          <a:cs typeface="微软雅黑"/>
                        </a:rPr>
                        <a:t>前两环</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Decide whether the product can be sold at all, and at what price</a:t>
                      </a:r>
                    </a:p>
                    <a:p>
                      <a:pPr algn="l"/>
                      <a:r>
                        <a:rPr sz="1031">
                          <a:solidFill>
                            <a:srgbClr val="46586D"/>
                          </a:solidFill>
                          <a:latin typeface="微软雅黑"/>
                          <a:ea typeface="微软雅黑"/>
                          <a:cs typeface="微软雅黑"/>
                        </a:rPr>
                        <a:t>决定能不能卖、以什么价格卖</a:t>
                      </a:r>
                    </a:p>
                  </a:txBody>
                  <a:tcPr marL="95250" marR="95250" marT="28575" marB="28575" anchor="ctr">
                    <a:solidFill>
                      <a:srgbClr val="FFFFFF"/>
                    </a:solidFill>
                  </a:tcPr>
                </a:tc>
              </a:tr>
              <a:tr h="511302">
                <a:tc>
                  <a:txBody>
                    <a:bodyPr wrap="square"/>
                    <a:lstStyle/>
                    <a:p>
                      <a:pPr algn="l"/>
                      <a:r>
                        <a:rPr sz="1183" b="1">
                          <a:solidFill>
                            <a:srgbClr val="0E2A47"/>
                          </a:solidFill>
                          <a:latin typeface="Arial"/>
                          <a:ea typeface="Arial"/>
                          <a:cs typeface="Arial"/>
                        </a:rPr>
                        <a:t>Middle two steps</a:t>
                      </a:r>
                    </a:p>
                    <a:p>
                      <a:pPr algn="l"/>
                      <a:r>
                        <a:rPr sz="1031">
                          <a:solidFill>
                            <a:srgbClr val="46586D"/>
                          </a:solidFill>
                          <a:latin typeface="微软雅黑"/>
                          <a:ea typeface="微软雅黑"/>
                          <a:cs typeface="微软雅黑"/>
                        </a:rPr>
                        <a:t>中间两环</a:t>
                      </a:r>
                    </a:p>
                  </a:txBody>
                  <a:tcPr marL="95250" marR="95250" marT="28575" marB="28575" anchor="ctr">
                    <a:solidFill>
                      <a:srgbClr val="F5F8FC"/>
                    </a:solidFill>
                  </a:tcPr>
                </a:tc>
                <a:tc>
                  <a:txBody>
                    <a:bodyPr wrap="square"/>
                    <a:lstStyle/>
                    <a:p>
                      <a:pPr algn="l"/>
                      <a:r>
                        <a:rPr sz="1183" b="0">
                          <a:solidFill>
                            <a:srgbClr val="12202E"/>
                          </a:solidFill>
                          <a:latin typeface="Arial"/>
                          <a:ea typeface="Arial"/>
                          <a:cs typeface="Arial"/>
                        </a:rPr>
                        <a:t>Decide whether it moves: traffic arrives and checkout completes</a:t>
                      </a:r>
                    </a:p>
                    <a:p>
                      <a:pPr algn="l"/>
                      <a:r>
                        <a:rPr sz="1031">
                          <a:solidFill>
                            <a:srgbClr val="46586D"/>
                          </a:solidFill>
                          <a:latin typeface="微软雅黑"/>
                          <a:ea typeface="微软雅黑"/>
                          <a:cs typeface="微软雅黑"/>
                        </a:rPr>
                        <a:t>决定卖得动吗：流量到达、结账完成</a:t>
                      </a:r>
                    </a:p>
                  </a:txBody>
                  <a:tcPr marL="95250" marR="95250" marT="28575" marB="28575" anchor="ctr">
                    <a:solidFill>
                      <a:srgbClr val="F5F8FC"/>
                    </a:solidFill>
                  </a:tcPr>
                </a:tc>
              </a:tr>
              <a:tr h="511302">
                <a:tc>
                  <a:txBody>
                    <a:bodyPr wrap="square"/>
                    <a:lstStyle/>
                    <a:p>
                      <a:pPr algn="l"/>
                      <a:r>
                        <a:rPr sz="1183" b="1">
                          <a:solidFill>
                            <a:srgbClr val="0E2A47"/>
                          </a:solidFill>
                          <a:latin typeface="Arial"/>
                          <a:ea typeface="Arial"/>
                          <a:cs typeface="Arial"/>
                        </a:rPr>
                        <a:t>Last two steps</a:t>
                      </a:r>
                    </a:p>
                    <a:p>
                      <a:pPr algn="l"/>
                      <a:r>
                        <a:rPr sz="1031">
                          <a:solidFill>
                            <a:srgbClr val="46586D"/>
                          </a:solidFill>
                          <a:latin typeface="微软雅黑"/>
                          <a:ea typeface="微软雅黑"/>
                          <a:cs typeface="微软雅黑"/>
                        </a:rPr>
                        <a:t>最后两环</a:t>
                      </a:r>
                    </a:p>
                  </a:txBody>
                  <a:tcPr marL="95250" marR="95250" marT="28575" marB="28575" anchor="ctr">
                    <a:solidFill>
                      <a:srgbClr val="FFFFFF"/>
                    </a:solidFill>
                  </a:tcPr>
                </a:tc>
                <a:tc>
                  <a:txBody>
                    <a:bodyPr wrap="square"/>
                    <a:lstStyle/>
                    <a:p>
                      <a:pPr algn="l"/>
                      <a:r>
                        <a:rPr sz="1183" b="0">
                          <a:solidFill>
                            <a:srgbClr val="12202E"/>
                          </a:solidFill>
                          <a:latin typeface="Arial"/>
                          <a:ea typeface="Arial"/>
                          <a:cs typeface="Arial"/>
                        </a:rPr>
                        <a:t>Decide whether the customer is kept: delivery, returns, repeat purchase</a:t>
                      </a:r>
                    </a:p>
                    <a:p>
                      <a:pPr algn="l"/>
                      <a:r>
                        <a:rPr sz="1031">
                          <a:solidFill>
                            <a:srgbClr val="46586D"/>
                          </a:solidFill>
                          <a:latin typeface="微软雅黑"/>
                          <a:ea typeface="微软雅黑"/>
                          <a:cs typeface="微软雅黑"/>
                        </a:rPr>
                        <a:t>决定能不能留住顾客：配送、退货、复购</a:t>
                      </a:r>
                    </a:p>
                  </a:txBody>
                  <a:tcPr marL="95250" marR="95250" marT="28575" marB="28575" anchor="ctr">
                    <a:solidFill>
                      <a:srgbClr val="FFFFFF"/>
                    </a:solidFill>
                  </a:tcPr>
                </a:tc>
              </a:tr>
            </a:tbl>
          </a:graphicData>
        </a:graphic>
      </p:graphicFrame>
      <p:sp>
        <p:nvSpPr>
          <p:cNvPr id="45" name="Rounded Rectangle 44"/>
          <p:cNvSpPr/>
          <p:nvPr/>
        </p:nvSpPr>
        <p:spPr>
          <a:xfrm>
            <a:off x="762000" y="4762500"/>
            <a:ext cx="10668000" cy="123825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90599" y="4876800"/>
            <a:ext cx="9906000" cy="17145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HOW TO READ THE CHAIN  ·  怎样读这张图</a:t>
            </a:r>
          </a:p>
        </p:txBody>
      </p:sp>
      <p:sp>
        <p:nvSpPr>
          <p:cNvPr id="47" name="Oval 46"/>
          <p:cNvSpPr/>
          <p:nvPr/>
        </p:nvSpPr>
        <p:spPr>
          <a:xfrm>
            <a:off x="1000125" y="519129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1143000" y="5124450"/>
            <a:ext cx="9753600" cy="247147"/>
          </a:xfrm>
          <a:prstGeom prst="rect">
            <a:avLst/>
          </a:prstGeom>
          <a:noFill/>
        </p:spPr>
        <p:txBody>
          <a:bodyPr wrap="square" lIns="0" rIns="0" tIns="0" bIns="0" anchor="t">
            <a:spAutoFit/>
          </a:bodyPr>
          <a:lstStyle/>
          <a:p>
            <a:pPr algn="l">
              <a:lnSpc>
                <a:spcPct val="120000"/>
              </a:lnSpc>
            </a:pPr>
            <a:r>
              <a:rPr sz="1276" b="0" i="0">
                <a:solidFill>
                  <a:srgbClr val="12202E"/>
                </a:solidFill>
                <a:latin typeface="Arial"/>
                <a:ea typeface="Arial"/>
                <a:cs typeface="Arial"/>
              </a:rPr>
              <a:t>Read each step as a question the launch must answer before money moves to the next one.</a:t>
            </a:r>
          </a:p>
        </p:txBody>
      </p:sp>
      <p:sp>
        <p:nvSpPr>
          <p:cNvPr id="49" name="TextBox 48"/>
          <p:cNvSpPr txBox="1"/>
          <p:nvPr/>
        </p:nvSpPr>
        <p:spPr>
          <a:xfrm>
            <a:off x="1143000" y="5330868"/>
            <a:ext cx="9753600" cy="231495"/>
          </a:xfrm>
          <a:prstGeom prst="rect">
            <a:avLst/>
          </a:prstGeom>
          <a:noFill/>
        </p:spPr>
        <p:txBody>
          <a:bodyPr wrap="square" lIns="0" rIns="0" tIns="0" bIns="0" anchor="t">
            <a:spAutoFit/>
          </a:bodyPr>
          <a:lstStyle/>
          <a:p>
            <a:pPr algn="l">
              <a:lnSpc>
                <a:spcPct val="130000"/>
              </a:lnSpc>
            </a:pPr>
            <a:r>
              <a:rPr sz="1128" b="0" i="0">
                <a:solidFill>
                  <a:srgbClr val="46586D"/>
                </a:solidFill>
                <a:latin typeface="微软雅黑"/>
                <a:ea typeface="微软雅黑"/>
                <a:cs typeface="微软雅黑"/>
              </a:rPr>
              <a:t>把每一步都读成上市必须回答的问题，回答之前不要让钱流向下一步。</a:t>
            </a:r>
          </a:p>
        </p:txBody>
      </p:sp>
      <p:sp>
        <p:nvSpPr>
          <p:cNvPr id="50" name="Oval 49"/>
          <p:cNvSpPr/>
          <p:nvPr/>
        </p:nvSpPr>
        <p:spPr>
          <a:xfrm>
            <a:off x="1000125" y="5696814"/>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143000" y="5629968"/>
            <a:ext cx="9753600" cy="247147"/>
          </a:xfrm>
          <a:prstGeom prst="rect">
            <a:avLst/>
          </a:prstGeom>
          <a:noFill/>
        </p:spPr>
        <p:txBody>
          <a:bodyPr wrap="square" lIns="0" rIns="0" tIns="0" bIns="0" anchor="t">
            <a:spAutoFit/>
          </a:bodyPr>
          <a:lstStyle/>
          <a:p>
            <a:pPr algn="l">
              <a:lnSpc>
                <a:spcPct val="120000"/>
              </a:lnSpc>
            </a:pPr>
            <a:r>
              <a:rPr sz="1276" b="0" i="0">
                <a:solidFill>
                  <a:srgbClr val="12202E"/>
                </a:solidFill>
                <a:latin typeface="Arial"/>
                <a:ea typeface="Arial"/>
                <a:cs typeface="Arial"/>
              </a:rPr>
              <a:t>A weak early step cannot be repaired by spending on a later one.</a:t>
            </a:r>
          </a:p>
        </p:txBody>
      </p:sp>
      <p:sp>
        <p:nvSpPr>
          <p:cNvPr id="52" name="TextBox 51"/>
          <p:cNvSpPr txBox="1"/>
          <p:nvPr/>
        </p:nvSpPr>
        <p:spPr>
          <a:xfrm>
            <a:off x="1143000" y="5836386"/>
            <a:ext cx="9753600" cy="231495"/>
          </a:xfrm>
          <a:prstGeom prst="rect">
            <a:avLst/>
          </a:prstGeom>
          <a:noFill/>
        </p:spPr>
        <p:txBody>
          <a:bodyPr wrap="square" lIns="0" rIns="0" tIns="0" bIns="0" anchor="t">
            <a:spAutoFit/>
          </a:bodyPr>
          <a:lstStyle/>
          <a:p>
            <a:pPr algn="l">
              <a:lnSpc>
                <a:spcPct val="130000"/>
              </a:lnSpc>
            </a:pPr>
            <a:r>
              <a:rPr sz="1128" b="0" i="0">
                <a:solidFill>
                  <a:srgbClr val="46586D"/>
                </a:solidFill>
                <a:latin typeface="微软雅黑"/>
                <a:ea typeface="微软雅黑"/>
                <a:cs typeface="微软雅黑"/>
              </a:rPr>
              <a:t>靠后面环节花钱，修不好前面环节的薄弱。</a:t>
            </a:r>
          </a:p>
        </p:txBody>
      </p:sp>
      <p:sp>
        <p:nvSpPr>
          <p:cNvPr id="53" name="Rectangle 52"/>
          <p:cNvSpPr/>
          <p:nvPr/>
        </p:nvSpPr>
        <p:spPr>
          <a:xfrm>
            <a:off x="762000" y="60960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800100" y="60960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52500" y="61722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The illustration matches no real shop; it orders the decisions, which is what a launch needs.</a:t>
            </a:r>
          </a:p>
        </p:txBody>
      </p:sp>
      <p:sp>
        <p:nvSpPr>
          <p:cNvPr id="56" name="TextBox 55"/>
          <p:cNvSpPr txBox="1"/>
          <p:nvPr/>
        </p:nvSpPr>
        <p:spPr>
          <a:xfrm>
            <a:off x="952500" y="64008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示意图不对应任何真实店铺；它把决策排序，这正是上市所需。</a:t>
            </a:r>
          </a:p>
        </p:txBody>
      </p:sp>
      <p:sp>
        <p:nvSpPr>
          <p:cNvPr id="57" name="TextBox 56"/>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58" name="TextBox 57"/>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19 / 28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Case: launching a 29 dollar tumbler</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案例：29 美元保温杯上市</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Teaching case  ·  教学案例（虚构）</a:t>
            </a:r>
          </a:p>
        </p:txBody>
      </p:sp>
      <p:sp>
        <p:nvSpPr>
          <p:cNvPr id="9" name="Rounded Rectangle 8"/>
          <p:cNvSpPr/>
          <p:nvPr/>
        </p:nvSpPr>
        <p:spPr>
          <a:xfrm>
            <a:off x="762000" y="990599"/>
            <a:ext cx="10668000" cy="914400"/>
          </a:xfrm>
          <a:prstGeom prst="roundRect">
            <a:avLst>
              <a:gd name="adj" fmla="val 4000"/>
            </a:avLst>
          </a:prstGeom>
          <a:solidFill>
            <a:srgbClr val="E9F0FA"/>
          </a:solidFill>
          <a:ln w="12700">
            <a:solidFill>
              <a:srgbClr val="3D7B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085850"/>
            <a:ext cx="9906000" cy="171450"/>
          </a:xfrm>
          <a:prstGeom prst="rect">
            <a:avLst/>
          </a:prstGeom>
          <a:noFill/>
        </p:spPr>
        <p:txBody>
          <a:bodyPr wrap="square" lIns="0" rIns="0" tIns="0" bIns="0" anchor="t">
            <a:spAutoFit/>
          </a:bodyPr>
          <a:lstStyle/>
          <a:p>
            <a:pPr algn="l">
              <a:lnSpc>
                <a:spcPct val="100000"/>
              </a:lnSpc>
            </a:pPr>
            <a:r>
              <a:rPr sz="1090" b="1" i="0">
                <a:solidFill>
                  <a:srgbClr val="1B4F9C"/>
                </a:solidFill>
                <a:latin typeface="Arial"/>
                <a:ea typeface="Arial"/>
                <a:cs typeface="Arial"/>
              </a:rPr>
              <a:t>BACKGROUND  ·  背景与时间</a:t>
            </a:r>
          </a:p>
        </p:txBody>
      </p:sp>
      <p:sp>
        <p:nvSpPr>
          <p:cNvPr id="11" name="TextBox 10"/>
          <p:cNvSpPr txBox="1"/>
          <p:nvPr/>
        </p:nvSpPr>
        <p:spPr>
          <a:xfrm>
            <a:off x="990599" y="1276350"/>
            <a:ext cx="9906000" cy="495299"/>
          </a:xfrm>
          <a:prstGeom prst="rect">
            <a:avLst/>
          </a:prstGeom>
          <a:noFill/>
        </p:spPr>
        <p:txBody>
          <a:bodyPr wrap="square" lIns="0" rIns="0" tIns="0" bIns="0" anchor="t">
            <a:spAutoFit/>
          </a:bodyPr>
          <a:lstStyle/>
          <a:p>
            <a:pPr algn="l">
              <a:lnSpc>
                <a:spcPct val="125000"/>
              </a:lnSpc>
            </a:pPr>
            <a:r>
              <a:rPr sz="1276" b="0" i="0">
                <a:solidFill>
                  <a:srgbClr val="0E2A47"/>
                </a:solidFill>
                <a:latin typeface="Arial"/>
                <a:ea typeface="Arial"/>
                <a:cs typeface="Arial"/>
              </a:rPr>
              <a:t>A fictional teaching case: no real firm, product or transaction. A three-person team holds exclusive supply of one tumbler and must choose a platform store or an owned site in a single overseas market.</a:t>
            </a:r>
          </a:p>
          <a:p>
            <a:pPr algn="l">
              <a:lnSpc>
                <a:spcPct val="120000"/>
              </a:lnSpc>
            </a:pPr>
            <a:r>
              <a:rPr sz="1152" b="0" i="0">
                <a:solidFill>
                  <a:srgbClr val="46586D"/>
                </a:solidFill>
                <a:latin typeface="微软雅黑"/>
                <a:ea typeface="微软雅黑"/>
                <a:cs typeface="微软雅黑"/>
              </a:rPr>
              <a:t>教学虚构案例，不对应任何真实企业、产品或交易。三人团队获得一款保温杯的独家供货权，要在单一海外市场选择平台店铺或独立站。</a:t>
            </a:r>
          </a:p>
        </p:txBody>
      </p:sp>
      <p:sp>
        <p:nvSpPr>
          <p:cNvPr id="12" name="TextBox 11"/>
          <p:cNvSpPr txBox="1"/>
          <p:nvPr/>
        </p:nvSpPr>
        <p:spPr>
          <a:xfrm>
            <a:off x="762000" y="2019300"/>
            <a:ext cx="10668000" cy="209550"/>
          </a:xfrm>
          <a:prstGeom prst="rect">
            <a:avLst/>
          </a:prstGeom>
          <a:noFill/>
        </p:spPr>
        <p:txBody>
          <a:bodyPr wrap="square" lIns="0" rIns="0" tIns="0" bIns="0" anchor="t">
            <a:spAutoFit/>
          </a:bodyPr>
          <a:lstStyle/>
          <a:p>
            <a:pPr algn="l">
              <a:lnSpc>
                <a:spcPct val="100000"/>
              </a:lnSpc>
            </a:pPr>
            <a:r>
              <a:rPr sz="1090" b="1" i="0">
                <a:solidFill>
                  <a:srgbClr val="B04A45"/>
                </a:solidFill>
                <a:latin typeface="Arial"/>
                <a:ea typeface="Arial"/>
                <a:cs typeface="Arial"/>
              </a:rPr>
              <a:t>THE PROBLEM  ·  面临的问题</a:t>
            </a:r>
          </a:p>
        </p:txBody>
      </p:sp>
      <p:sp>
        <p:nvSpPr>
          <p:cNvPr id="13" name="TextBox 12"/>
          <p:cNvSpPr txBox="1"/>
          <p:nvPr/>
        </p:nvSpPr>
        <p:spPr>
          <a:xfrm>
            <a:off x="762000" y="2228850"/>
            <a:ext cx="10668000" cy="438150"/>
          </a:xfrm>
          <a:prstGeom prst="rect">
            <a:avLst/>
          </a:prstGeom>
          <a:noFill/>
        </p:spPr>
        <p:txBody>
          <a:bodyPr wrap="square" lIns="0" rIns="0" tIns="0" bIns="0" anchor="t">
            <a:spAutoFit/>
          </a:bodyPr>
          <a:lstStyle/>
          <a:p>
            <a:pPr algn="l">
              <a:lnSpc>
                <a:spcPct val="125000"/>
              </a:lnSpc>
            </a:pPr>
            <a:r>
              <a:rPr sz="1276" b="0" i="0">
                <a:solidFill>
                  <a:srgbClr val="12202E"/>
                </a:solidFill>
                <a:latin typeface="Arial"/>
                <a:ea typeface="Arial"/>
                <a:cs typeface="Arial"/>
              </a:rPr>
              <a:t>The team believes the order is healthy because the tumbler costs only 7.40 dollars. It has not counted first leg, last leg, commission, payment, acquisition or returns, and does not know whether stock should move to an overseas warehouse.</a:t>
            </a:r>
          </a:p>
          <a:p>
            <a:pPr algn="l">
              <a:lnSpc>
                <a:spcPct val="120000"/>
              </a:lnSpc>
            </a:pPr>
            <a:r>
              <a:rPr sz="1152" b="0" i="0">
                <a:solidFill>
                  <a:srgbClr val="46586D"/>
                </a:solidFill>
                <a:latin typeface="微软雅黑"/>
                <a:ea typeface="微软雅黑"/>
                <a:cs typeface="微软雅黑"/>
              </a:rPr>
              <a:t>团队认为订单健康，因为商品只花 7.40 美元。它没有计入头程、尾程、佣金、支付费、获客与退货，也不知道是否该把库存放进海外仓。</a:t>
            </a:r>
          </a:p>
        </p:txBody>
      </p:sp>
      <p:graphicFrame>
        <p:nvGraphicFramePr>
          <p:cNvPr id="14" name="Table 13"/>
          <p:cNvGraphicFramePr>
            <a:graphicFrameLocks noGrp="1"/>
          </p:cNvGraphicFramePr>
          <p:nvPr/>
        </p:nvGraphicFramePr>
        <p:xfrm>
          <a:off x="762000" y="2762250"/>
          <a:ext cx="10668000" cy="1650110"/>
        </p:xfrm>
        <a:graphic>
          <a:graphicData uri="http://schemas.openxmlformats.org/drawingml/2006/table">
            <a:tbl>
              <a:tblPr>
                <a:tableStyleId>{5C22544A-7EE6-4342-B048-85BDC9FD1C3A}</a:tableStyleId>
              </a:tblPr>
              <a:tblGrid>
                <a:gridCol w="1771650"/>
                <a:gridCol w="1771650"/>
                <a:gridCol w="1771650"/>
                <a:gridCol w="1771650"/>
                <a:gridCol w="1771650"/>
                <a:gridCol w="1809750"/>
              </a:tblGrid>
              <a:tr h="325373">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Amount 金额</a:t>
                      </a:r>
                    </a:p>
                    <a:p>
                      <a:r>
                        <a:rPr sz="940">
                          <a:solidFill>
                            <a:srgbClr val="9DB6D6"/>
                          </a:solidFill>
                          <a:latin typeface="微软雅黑"/>
                          <a:ea typeface="微软雅黑"/>
                          <a:cs typeface="微软雅黑"/>
                        </a:rPr>
                        <a:t>金额</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Amount 金额</a:t>
                      </a:r>
                    </a:p>
                    <a:p>
                      <a:r>
                        <a:rPr sz="940">
                          <a:solidFill>
                            <a:srgbClr val="9DB6D6"/>
                          </a:solidFill>
                          <a:latin typeface="微软雅黑"/>
                          <a:ea typeface="微软雅黑"/>
                          <a:cs typeface="微软雅黑"/>
                        </a:rPr>
                        <a:t>金额</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Item 项目</a:t>
                      </a:r>
                    </a:p>
                    <a:p>
                      <a:r>
                        <a:rPr sz="940">
                          <a:solidFill>
                            <a:srgbClr val="9DB6D6"/>
                          </a:solidFill>
                          <a:latin typeface="微软雅黑"/>
                          <a:ea typeface="微软雅黑"/>
                          <a:cs typeface="微软雅黑"/>
                        </a:rPr>
                        <a:t>项目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Amount 金额</a:t>
                      </a:r>
                    </a:p>
                    <a:p>
                      <a:r>
                        <a:rPr sz="940">
                          <a:solidFill>
                            <a:srgbClr val="9DB6D6"/>
                          </a:solidFill>
                          <a:latin typeface="微软雅黑"/>
                          <a:ea typeface="微软雅黑"/>
                          <a:cs typeface="微软雅黑"/>
                        </a:rPr>
                        <a:t>金额</a:t>
                      </a:r>
                    </a:p>
                  </a:txBody>
                  <a:tcPr marL="95250" marR="95250" marT="38100" marB="38100" anchor="ctr">
                    <a:solidFill>
                      <a:srgbClr val="0E2A47"/>
                    </a:solidFill>
                  </a:tcPr>
                </a:tc>
              </a:tr>
              <a:tr h="441579">
                <a:tc>
                  <a:txBody>
                    <a:bodyPr wrap="square"/>
                    <a:lstStyle/>
                    <a:p>
                      <a:pPr algn="l"/>
                      <a:r>
                        <a:rPr sz="1136" b="1">
                          <a:solidFill>
                            <a:srgbClr val="0E2A47"/>
                          </a:solidFill>
                          <a:latin typeface="Arial"/>
                          <a:ea typeface="Arial"/>
                          <a:cs typeface="Arial"/>
                        </a:rPr>
                        <a:t>Goods with packaging</a:t>
                      </a:r>
                    </a:p>
                    <a:p>
                      <a:pPr algn="l"/>
                      <a:r>
                        <a:rPr sz="983">
                          <a:solidFill>
                            <a:srgbClr val="46586D"/>
                          </a:solidFill>
                          <a:latin typeface="微软雅黑"/>
                          <a:ea typeface="微软雅黑"/>
                          <a:cs typeface="微软雅黑"/>
                        </a:rPr>
                        <a:t>商品含包装</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7.40</a:t>
                      </a:r>
                    </a:p>
                    <a:p>
                      <a:pPr algn="r"/>
                      <a:r>
                        <a:rPr sz="983">
                          <a:solidFill>
                            <a:srgbClr val="46586D"/>
                          </a:solidFill>
                          <a:latin typeface="微软雅黑"/>
                          <a:ea typeface="微软雅黑"/>
                          <a:cs typeface="微软雅黑"/>
                        </a:rPr>
                        <a:t>7.40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First leg</a:t>
                      </a:r>
                    </a:p>
                    <a:p>
                      <a:pPr algn="l"/>
                      <a:r>
                        <a:rPr sz="983">
                          <a:solidFill>
                            <a:srgbClr val="46586D"/>
                          </a:solidFill>
                          <a:latin typeface="微软雅黑"/>
                          <a:ea typeface="微软雅黑"/>
                          <a:cs typeface="微软雅黑"/>
                        </a:rPr>
                        <a:t>头程</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1.60</a:t>
                      </a:r>
                    </a:p>
                    <a:p>
                      <a:pPr algn="r"/>
                      <a:r>
                        <a:rPr sz="983">
                          <a:solidFill>
                            <a:srgbClr val="46586D"/>
                          </a:solidFill>
                          <a:latin typeface="微软雅黑"/>
                          <a:ea typeface="微软雅黑"/>
                          <a:cs typeface="微软雅黑"/>
                        </a:rPr>
                        <a:t>1.60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Last leg</a:t>
                      </a:r>
                    </a:p>
                    <a:p>
                      <a:pPr algn="l"/>
                      <a:r>
                        <a:rPr sz="983">
                          <a:solidFill>
                            <a:srgbClr val="46586D"/>
                          </a:solidFill>
                          <a:latin typeface="微软雅黑"/>
                          <a:ea typeface="微软雅黑"/>
                          <a:cs typeface="微软雅黑"/>
                        </a:rPr>
                        <a:t>尾程</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3.80</a:t>
                      </a:r>
                    </a:p>
                    <a:p>
                      <a:pPr algn="r"/>
                      <a:r>
                        <a:rPr sz="983">
                          <a:solidFill>
                            <a:srgbClr val="46586D"/>
                          </a:solidFill>
                          <a:latin typeface="微软雅黑"/>
                          <a:ea typeface="微软雅黑"/>
                          <a:cs typeface="微软雅黑"/>
                        </a:rPr>
                        <a:t>3.80</a:t>
                      </a:r>
                    </a:p>
                  </a:txBody>
                  <a:tcPr marL="95250" marR="95250" marT="28575" marB="28575" anchor="ctr">
                    <a:solidFill>
                      <a:srgbClr val="FFFFFF"/>
                    </a:solidFill>
                  </a:tcPr>
                </a:tc>
              </a:tr>
              <a:tr h="441579">
                <a:tc>
                  <a:txBody>
                    <a:bodyPr wrap="square"/>
                    <a:lstStyle/>
                    <a:p>
                      <a:pPr algn="l"/>
                      <a:r>
                        <a:rPr sz="1136" b="1">
                          <a:solidFill>
                            <a:srgbClr val="0E2A47"/>
                          </a:solidFill>
                          <a:latin typeface="Arial"/>
                          <a:ea typeface="Arial"/>
                          <a:cs typeface="Arial"/>
                        </a:rPr>
                        <a:t>Commission 8%</a:t>
                      </a:r>
                    </a:p>
                    <a:p>
                      <a:pPr algn="l"/>
                      <a:r>
                        <a:rPr sz="983">
                          <a:solidFill>
                            <a:srgbClr val="46586D"/>
                          </a:solidFill>
                          <a:latin typeface="微软雅黑"/>
                          <a:ea typeface="微软雅黑"/>
                          <a:cs typeface="微软雅黑"/>
                        </a:rPr>
                        <a:t>佣金 8%</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2.32</a:t>
                      </a:r>
                    </a:p>
                    <a:p>
                      <a:pPr algn="r"/>
                      <a:r>
                        <a:rPr sz="983">
                          <a:solidFill>
                            <a:srgbClr val="46586D"/>
                          </a:solidFill>
                          <a:latin typeface="微软雅黑"/>
                          <a:ea typeface="微软雅黑"/>
                          <a:cs typeface="微软雅黑"/>
                        </a:rPr>
                        <a:t>2.32</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Payment 2.5%</a:t>
                      </a:r>
                    </a:p>
                    <a:p>
                      <a:pPr algn="l"/>
                      <a:r>
                        <a:rPr sz="983">
                          <a:solidFill>
                            <a:srgbClr val="46586D"/>
                          </a:solidFill>
                          <a:latin typeface="微软雅黑"/>
                          <a:ea typeface="微软雅黑"/>
                          <a:cs typeface="微软雅黑"/>
                        </a:rPr>
                        <a:t>支付 2.5%</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0.73</a:t>
                      </a:r>
                    </a:p>
                    <a:p>
                      <a:pPr algn="r"/>
                      <a:r>
                        <a:rPr sz="983">
                          <a:solidFill>
                            <a:srgbClr val="46586D"/>
                          </a:solidFill>
                          <a:latin typeface="微软雅黑"/>
                          <a:ea typeface="微软雅黑"/>
                          <a:cs typeface="微软雅黑"/>
                        </a:rPr>
                        <a:t>0.73</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Acquisition</a:t>
                      </a:r>
                    </a:p>
                    <a:p>
                      <a:pPr algn="l"/>
                      <a:r>
                        <a:rPr sz="983">
                          <a:solidFill>
                            <a:srgbClr val="46586D"/>
                          </a:solidFill>
                          <a:latin typeface="微软雅黑"/>
                          <a:ea typeface="微软雅黑"/>
                          <a:cs typeface="微软雅黑"/>
                        </a:rPr>
                        <a:t>获客</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6.90</a:t>
                      </a:r>
                    </a:p>
                    <a:p>
                      <a:pPr algn="r"/>
                      <a:r>
                        <a:rPr sz="983">
                          <a:solidFill>
                            <a:srgbClr val="46586D"/>
                          </a:solidFill>
                          <a:latin typeface="微软雅黑"/>
                          <a:ea typeface="微软雅黑"/>
                          <a:cs typeface="微软雅黑"/>
                        </a:rPr>
                        <a:t>6.90</a:t>
                      </a:r>
                    </a:p>
                  </a:txBody>
                  <a:tcPr marL="95250" marR="95250" marT="28575" marB="28575" anchor="ctr">
                    <a:solidFill>
                      <a:srgbClr val="F5F8FC"/>
                    </a:solidFill>
                  </a:tcPr>
                </a:tc>
              </a:tr>
              <a:tr h="441579">
                <a:tc>
                  <a:txBody>
                    <a:bodyPr wrap="square"/>
                    <a:lstStyle/>
                    <a:p>
                      <a:pPr algn="l"/>
                      <a:r>
                        <a:rPr sz="1136" b="1">
                          <a:solidFill>
                            <a:srgbClr val="0E2A47"/>
                          </a:solidFill>
                          <a:latin typeface="Arial"/>
                          <a:ea typeface="Arial"/>
                          <a:cs typeface="Arial"/>
                        </a:rPr>
                        <a:t>Return rate</a:t>
                      </a:r>
                    </a:p>
                    <a:p>
                      <a:pPr algn="l"/>
                      <a:r>
                        <a:rPr sz="983">
                          <a:solidFill>
                            <a:srgbClr val="46586D"/>
                          </a:solidFill>
                          <a:latin typeface="微软雅黑"/>
                          <a:ea typeface="微软雅黑"/>
                          <a:cs typeface="微软雅黑"/>
                        </a:rPr>
                        <a:t>退货率</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6.0%</a:t>
                      </a:r>
                    </a:p>
                    <a:p>
                      <a:pPr algn="r"/>
                      <a:r>
                        <a:rPr sz="983">
                          <a:solidFill>
                            <a:srgbClr val="46586D"/>
                          </a:solidFill>
                          <a:latin typeface="微软雅黑"/>
                          <a:ea typeface="微软雅黑"/>
                          <a:cs typeface="微软雅黑"/>
                        </a:rPr>
                        <a:t>6.0%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Cost per return</a:t>
                      </a:r>
                    </a:p>
                    <a:p>
                      <a:pPr algn="l"/>
                      <a:r>
                        <a:rPr sz="983">
                          <a:solidFill>
                            <a:srgbClr val="46586D"/>
                          </a:solidFill>
                          <a:latin typeface="微软雅黑"/>
                          <a:ea typeface="微软雅黑"/>
                          <a:cs typeface="微软雅黑"/>
                        </a:rPr>
                        <a:t>每单退货成本</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9.00</a:t>
                      </a:r>
                    </a:p>
                    <a:p>
                      <a:pPr algn="r"/>
                      <a:r>
                        <a:rPr sz="983">
                          <a:solidFill>
                            <a:srgbClr val="46586D"/>
                          </a:solidFill>
                          <a:latin typeface="微软雅黑"/>
                          <a:ea typeface="微软雅黑"/>
                          <a:cs typeface="微软雅黑"/>
                        </a:rPr>
                        <a:t>9.00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Price</a:t>
                      </a:r>
                    </a:p>
                    <a:p>
                      <a:pPr algn="l"/>
                      <a:r>
                        <a:rPr sz="983">
                          <a:solidFill>
                            <a:srgbClr val="46586D"/>
                          </a:solidFill>
                          <a:latin typeface="微软雅黑"/>
                          <a:ea typeface="微软雅黑"/>
                          <a:cs typeface="微软雅黑"/>
                        </a:rPr>
                        <a:t>售价</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29.00</a:t>
                      </a:r>
                    </a:p>
                    <a:p>
                      <a:pPr algn="r"/>
                      <a:r>
                        <a:rPr sz="983">
                          <a:solidFill>
                            <a:srgbClr val="46586D"/>
                          </a:solidFill>
                          <a:latin typeface="微软雅黑"/>
                          <a:ea typeface="微软雅黑"/>
                          <a:cs typeface="微软雅黑"/>
                        </a:rPr>
                        <a:t>29.00</a:t>
                      </a:r>
                    </a:p>
                  </a:txBody>
                  <a:tcPr marL="95250" marR="95250" marT="28575" marB="28575" anchor="ctr">
                    <a:solidFill>
                      <a:srgbClr val="FFFFFF"/>
                    </a:solidFill>
                  </a:tcPr>
                </a:tc>
              </a:tr>
            </a:tbl>
          </a:graphicData>
        </a:graphic>
      </p:graphicFrame>
      <p:graphicFrame>
        <p:nvGraphicFramePr>
          <p:cNvPr id="15" name="Table 14"/>
          <p:cNvGraphicFramePr>
            <a:graphicFrameLocks noGrp="1"/>
          </p:cNvGraphicFramePr>
          <p:nvPr/>
        </p:nvGraphicFramePr>
        <p:xfrm>
          <a:off x="762000" y="4476750"/>
          <a:ext cx="10668000" cy="1905761"/>
        </p:xfrm>
        <a:graphic>
          <a:graphicData uri="http://schemas.openxmlformats.org/drawingml/2006/table">
            <a:tbl>
              <a:tblPr>
                <a:tableStyleId>{5C22544A-7EE6-4342-B048-85BDC9FD1C3A}</a:tableStyleId>
              </a:tblPr>
              <a:tblGrid>
                <a:gridCol w="2857500"/>
                <a:gridCol w="2857500"/>
                <a:gridCol w="4953000"/>
              </a:tblGrid>
              <a:tr h="325373">
                <a:tc>
                  <a:txBody>
                    <a:bodyPr wrap="square"/>
                    <a:lstStyle/>
                    <a:p>
                      <a:r>
                        <a:rPr sz="1102" b="1">
                          <a:solidFill>
                            <a:srgbClr val="FFFFFF"/>
                          </a:solidFill>
                          <a:latin typeface="Arial"/>
                          <a:ea typeface="Arial"/>
                          <a:cs typeface="Arial"/>
                        </a:rPr>
                        <a:t>Funnel stage 漏斗阶段</a:t>
                      </a:r>
                    </a:p>
                    <a:p>
                      <a:r>
                        <a:rPr sz="940">
                          <a:solidFill>
                            <a:srgbClr val="9DB6D6"/>
                          </a:solidFill>
                          <a:latin typeface="微软雅黑"/>
                          <a:ea typeface="微软雅黑"/>
                          <a:cs typeface="微软雅黑"/>
                        </a:rPr>
                        <a:t>阶段</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Count 数量</a:t>
                      </a:r>
                    </a:p>
                    <a:p>
                      <a:r>
                        <a:rPr sz="940">
                          <a:solidFill>
                            <a:srgbClr val="9DB6D6"/>
                          </a:solidFill>
                          <a:latin typeface="微软雅黑"/>
                          <a:ea typeface="微软雅黑"/>
                          <a:cs typeface="微软雅黑"/>
                        </a:rPr>
                        <a:t>数量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Conversion 转化率</a:t>
                      </a:r>
                    </a:p>
                    <a:p>
                      <a:r>
                        <a:rPr sz="940">
                          <a:solidFill>
                            <a:srgbClr val="9DB6D6"/>
                          </a:solidFill>
                          <a:latin typeface="微软雅黑"/>
                          <a:ea typeface="微软雅黑"/>
                          <a:cs typeface="微软雅黑"/>
                        </a:rPr>
                        <a:t>转化率</a:t>
                      </a:r>
                    </a:p>
                  </a:txBody>
                  <a:tcPr marL="95250" marR="95250" marT="38100" marB="38100" anchor="ctr">
                    <a:solidFill>
                      <a:srgbClr val="0E2A47"/>
                    </a:solidFill>
                  </a:tcPr>
                </a:tc>
              </a:tr>
              <a:tr h="395097">
                <a:tc>
                  <a:txBody>
                    <a:bodyPr wrap="square"/>
                    <a:lstStyle/>
                    <a:p>
                      <a:pPr algn="l"/>
                      <a:r>
                        <a:rPr sz="1136" b="1">
                          <a:solidFill>
                            <a:srgbClr val="0E2A47"/>
                          </a:solidFill>
                          <a:latin typeface="Arial"/>
                          <a:ea typeface="Arial"/>
                          <a:cs typeface="Arial"/>
                        </a:rPr>
                        <a:t>Impressions</a:t>
                      </a:r>
                    </a:p>
                    <a:p>
                      <a:pPr algn="l"/>
                      <a:r>
                        <a:rPr sz="983">
                          <a:solidFill>
                            <a:srgbClr val="46586D"/>
                          </a:solidFill>
                          <a:latin typeface="微软雅黑"/>
                          <a:ea typeface="微软雅黑"/>
                          <a:cs typeface="微软雅黑"/>
                        </a:rPr>
                        <a:t>曝光</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1,200,000</a:t>
                      </a:r>
                    </a:p>
                    <a:p>
                      <a:pPr algn="r"/>
                      <a:r>
                        <a:rPr sz="983">
                          <a:solidFill>
                            <a:srgbClr val="46586D"/>
                          </a:solidFill>
                          <a:latin typeface="微软雅黑"/>
                          <a:ea typeface="微软雅黑"/>
                          <a:cs typeface="微软雅黑"/>
                        </a:rPr>
                        <a:t>1,200,000</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a:t>
                      </a:r>
                    </a:p>
                    <a:p>
                      <a:pPr algn="r"/>
                      <a:r>
                        <a:rPr sz="983">
                          <a:solidFill>
                            <a:srgbClr val="46586D"/>
                          </a:solidFill>
                          <a:latin typeface="微软雅黑"/>
                          <a:ea typeface="微软雅黑"/>
                          <a:cs typeface="微软雅黑"/>
                        </a:rPr>
                        <a:t>—</a:t>
                      </a:r>
                    </a:p>
                  </a:txBody>
                  <a:tcPr marL="95250" marR="95250" marT="28575" marB="28575" anchor="ctr">
                    <a:solidFill>
                      <a:srgbClr val="FFFFFF"/>
                    </a:solidFill>
                  </a:tcPr>
                </a:tc>
              </a:tr>
              <a:tr h="395097">
                <a:tc>
                  <a:txBody>
                    <a:bodyPr wrap="square"/>
                    <a:lstStyle/>
                    <a:p>
                      <a:pPr algn="l"/>
                      <a:r>
                        <a:rPr sz="1136" b="1">
                          <a:solidFill>
                            <a:srgbClr val="0E2A47"/>
                          </a:solidFill>
                          <a:latin typeface="Arial"/>
                          <a:ea typeface="Arial"/>
                          <a:cs typeface="Arial"/>
                        </a:rPr>
                        <a:t>Visits</a:t>
                      </a:r>
                    </a:p>
                    <a:p>
                      <a:pPr algn="l"/>
                      <a:r>
                        <a:rPr sz="983">
                          <a:solidFill>
                            <a:srgbClr val="46586D"/>
                          </a:solidFill>
                          <a:latin typeface="微软雅黑"/>
                          <a:ea typeface="微软雅黑"/>
                          <a:cs typeface="微软雅黑"/>
                        </a:rPr>
                        <a:t>访问</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28,800</a:t>
                      </a:r>
                    </a:p>
                    <a:p>
                      <a:pPr algn="r"/>
                      <a:r>
                        <a:rPr sz="983">
                          <a:solidFill>
                            <a:srgbClr val="46586D"/>
                          </a:solidFill>
                          <a:latin typeface="微软雅黑"/>
                          <a:ea typeface="微软雅黑"/>
                          <a:cs typeface="微软雅黑"/>
                        </a:rPr>
                        <a:t>28,800</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2.4%</a:t>
                      </a:r>
                    </a:p>
                    <a:p>
                      <a:pPr algn="r"/>
                      <a:r>
                        <a:rPr sz="983">
                          <a:solidFill>
                            <a:srgbClr val="46586D"/>
                          </a:solidFill>
                          <a:latin typeface="微软雅黑"/>
                          <a:ea typeface="微软雅黑"/>
                          <a:cs typeface="微软雅黑"/>
                        </a:rPr>
                        <a:t>2.4%</a:t>
                      </a:r>
                    </a:p>
                  </a:txBody>
                  <a:tcPr marL="95250" marR="95250" marT="28575" marB="28575" anchor="ctr">
                    <a:solidFill>
                      <a:srgbClr val="F5F8FC"/>
                    </a:solidFill>
                  </a:tcPr>
                </a:tc>
              </a:tr>
              <a:tr h="395097">
                <a:tc>
                  <a:txBody>
                    <a:bodyPr wrap="square"/>
                    <a:lstStyle/>
                    <a:p>
                      <a:pPr algn="l"/>
                      <a:r>
                        <a:rPr sz="1136" b="1">
                          <a:solidFill>
                            <a:srgbClr val="0E2A47"/>
                          </a:solidFill>
                          <a:latin typeface="Arial"/>
                          <a:ea typeface="Arial"/>
                          <a:cs typeface="Arial"/>
                        </a:rPr>
                        <a:t>Add to cart</a:t>
                      </a:r>
                    </a:p>
                    <a:p>
                      <a:pPr algn="l"/>
                      <a:r>
                        <a:rPr sz="983">
                          <a:solidFill>
                            <a:srgbClr val="46586D"/>
                          </a:solidFill>
                          <a:latin typeface="微软雅黑"/>
                          <a:ea typeface="微软雅黑"/>
                          <a:cs typeface="微软雅黑"/>
                        </a:rPr>
                        <a:t>加购</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2,736</a:t>
                      </a:r>
                    </a:p>
                    <a:p>
                      <a:pPr algn="r"/>
                      <a:r>
                        <a:rPr sz="983">
                          <a:solidFill>
                            <a:srgbClr val="46586D"/>
                          </a:solidFill>
                          <a:latin typeface="微软雅黑"/>
                          <a:ea typeface="微软雅黑"/>
                          <a:cs typeface="微软雅黑"/>
                        </a:rPr>
                        <a:t>2,736</a:t>
                      </a:r>
                    </a:p>
                  </a:txBody>
                  <a:tcPr marL="95250" marR="95250" marT="28575" marB="28575" anchor="ctr">
                    <a:solidFill>
                      <a:srgbClr val="FFFFFF"/>
                    </a:solidFill>
                  </a:tcPr>
                </a:tc>
                <a:tc>
                  <a:txBody>
                    <a:bodyPr wrap="square"/>
                    <a:lstStyle/>
                    <a:p>
                      <a:pPr algn="r"/>
                      <a:r>
                        <a:rPr sz="1136" b="0">
                          <a:solidFill>
                            <a:srgbClr val="12202E"/>
                          </a:solidFill>
                          <a:latin typeface="Arial"/>
                          <a:ea typeface="Arial"/>
                          <a:cs typeface="Arial"/>
                        </a:rPr>
                        <a:t>9.5%</a:t>
                      </a:r>
                    </a:p>
                    <a:p>
                      <a:pPr algn="r"/>
                      <a:r>
                        <a:rPr sz="983">
                          <a:solidFill>
                            <a:srgbClr val="46586D"/>
                          </a:solidFill>
                          <a:latin typeface="微软雅黑"/>
                          <a:ea typeface="微软雅黑"/>
                          <a:cs typeface="微软雅黑"/>
                        </a:rPr>
                        <a:t>9.5%</a:t>
                      </a:r>
                    </a:p>
                  </a:txBody>
                  <a:tcPr marL="95250" marR="95250" marT="28575" marB="28575" anchor="ctr">
                    <a:solidFill>
                      <a:srgbClr val="FFFFFF"/>
                    </a:solidFill>
                  </a:tcPr>
                </a:tc>
              </a:tr>
              <a:tr h="395097">
                <a:tc>
                  <a:txBody>
                    <a:bodyPr wrap="square"/>
                    <a:lstStyle/>
                    <a:p>
                      <a:pPr algn="l"/>
                      <a:r>
                        <a:rPr sz="1136" b="1">
                          <a:solidFill>
                            <a:srgbClr val="0E2A47"/>
                          </a:solidFill>
                          <a:latin typeface="Arial"/>
                          <a:ea typeface="Arial"/>
                          <a:cs typeface="Arial"/>
                        </a:rPr>
                        <a:t>Purchase</a:t>
                      </a:r>
                    </a:p>
                    <a:p>
                      <a:pPr algn="l"/>
                      <a:r>
                        <a:rPr sz="983">
                          <a:solidFill>
                            <a:srgbClr val="46586D"/>
                          </a:solidFill>
                          <a:latin typeface="微软雅黑"/>
                          <a:ea typeface="微软雅黑"/>
                          <a:cs typeface="微软雅黑"/>
                        </a:rPr>
                        <a:t>购买</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684</a:t>
                      </a:r>
                    </a:p>
                    <a:p>
                      <a:pPr algn="r"/>
                      <a:r>
                        <a:rPr sz="983">
                          <a:solidFill>
                            <a:srgbClr val="46586D"/>
                          </a:solidFill>
                          <a:latin typeface="微软雅黑"/>
                          <a:ea typeface="微软雅黑"/>
                          <a:cs typeface="微软雅黑"/>
                        </a:rPr>
                        <a:t>684</a:t>
                      </a:r>
                    </a:p>
                  </a:txBody>
                  <a:tcPr marL="95250" marR="95250" marT="28575" marB="28575" anchor="ctr">
                    <a:solidFill>
                      <a:srgbClr val="F5F8FC"/>
                    </a:solidFill>
                  </a:tcPr>
                </a:tc>
                <a:tc>
                  <a:txBody>
                    <a:bodyPr wrap="square"/>
                    <a:lstStyle/>
                    <a:p>
                      <a:pPr algn="r"/>
                      <a:r>
                        <a:rPr sz="1136" b="0">
                          <a:solidFill>
                            <a:srgbClr val="12202E"/>
                          </a:solidFill>
                          <a:latin typeface="Arial"/>
                          <a:ea typeface="Arial"/>
                          <a:cs typeface="Arial"/>
                        </a:rPr>
                        <a:t>25.0%</a:t>
                      </a:r>
                    </a:p>
                    <a:p>
                      <a:pPr algn="r"/>
                      <a:r>
                        <a:rPr sz="983">
                          <a:solidFill>
                            <a:srgbClr val="46586D"/>
                          </a:solidFill>
                          <a:latin typeface="微软雅黑"/>
                          <a:ea typeface="微软雅黑"/>
                          <a:cs typeface="微软雅黑"/>
                        </a:rPr>
                        <a:t>25.0%</a:t>
                      </a:r>
                    </a:p>
                  </a:txBody>
                  <a:tcPr marL="95250" marR="95250" marT="28575" marB="28575" anchor="ctr">
                    <a:solidFill>
                      <a:srgbClr val="F5F8FC"/>
                    </a:solidFill>
                  </a:tcPr>
                </a:tc>
              </a:tr>
            </a:tbl>
          </a:graphicData>
        </a:graphic>
      </p:graphicFrame>
      <p:sp>
        <p:nvSpPr>
          <p:cNvPr id="16" name="Rectangle 15"/>
          <p:cNvSpPr/>
          <p:nvPr/>
        </p:nvSpPr>
        <p:spPr>
          <a:xfrm>
            <a:off x="762000" y="60198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00100" y="60198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52500" y="60960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Fictional case, invented for this lesson: the arithmetic is real, the firm is not.</a:t>
            </a:r>
          </a:p>
        </p:txBody>
      </p:sp>
      <p:sp>
        <p:nvSpPr>
          <p:cNvPr id="19" name="TextBox 18"/>
          <p:cNvSpPr txBox="1"/>
          <p:nvPr/>
        </p:nvSpPr>
        <p:spPr>
          <a:xfrm>
            <a:off x="952500" y="63246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为本课虚构的案例：算式是真的，企业不是。</a:t>
            </a:r>
          </a:p>
        </p:txBody>
      </p:sp>
      <p:sp>
        <p:nvSpPr>
          <p:cNvPr id="20" name="TextBox 19"/>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21" name="TextBox 20"/>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20 / 28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CASE</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What the arithmetic says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算术说明了什么</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Teaching case  ·  教学案例（续）</a:t>
            </a:r>
          </a:p>
        </p:txBody>
      </p:sp>
      <p:sp>
        <p:nvSpPr>
          <p:cNvPr id="9" name="Rounded Rectangle 8"/>
          <p:cNvSpPr/>
          <p:nvPr/>
        </p:nvSpPr>
        <p:spPr>
          <a:xfrm>
            <a:off x="762000" y="990599"/>
            <a:ext cx="24765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990599"/>
            <a:ext cx="2476500" cy="381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4400" y="1104900"/>
            <a:ext cx="2095499" cy="381000"/>
          </a:xfrm>
          <a:prstGeom prst="rect">
            <a:avLst/>
          </a:prstGeom>
          <a:noFill/>
        </p:spPr>
        <p:txBody>
          <a:bodyPr wrap="square" lIns="0" rIns="0" tIns="0" bIns="0" anchor="t">
            <a:spAutoFit/>
          </a:bodyPr>
          <a:lstStyle/>
          <a:p>
            <a:pPr algn="l">
              <a:lnSpc>
                <a:spcPct val="100000"/>
              </a:lnSpc>
            </a:pPr>
            <a:r>
              <a:rPr sz="2600" b="1" i="0">
                <a:solidFill>
                  <a:srgbClr val="3D7BD9"/>
                </a:solidFill>
                <a:latin typeface="Georgia"/>
                <a:ea typeface="Georgia"/>
                <a:cs typeface="Georgia"/>
              </a:rPr>
              <a:t>6.25</a:t>
            </a:r>
          </a:p>
        </p:txBody>
      </p:sp>
      <p:sp>
        <p:nvSpPr>
          <p:cNvPr id="12" name="TextBox 11"/>
          <p:cNvSpPr txBox="1"/>
          <p:nvPr/>
        </p:nvSpPr>
        <p:spPr>
          <a:xfrm>
            <a:off x="914400" y="1504950"/>
            <a:ext cx="2095499" cy="190500"/>
          </a:xfrm>
          <a:prstGeom prst="rect">
            <a:avLst/>
          </a:prstGeom>
          <a:noFill/>
        </p:spPr>
        <p:txBody>
          <a:bodyPr wrap="square" lIns="0" rIns="0" tIns="0" bIns="0" anchor="t">
            <a:spAutoFit/>
          </a:bodyPr>
          <a:lstStyle/>
          <a:p>
            <a:pPr algn="l">
              <a:lnSpc>
                <a:spcPct val="115000"/>
              </a:lnSpc>
            </a:pPr>
            <a:r>
              <a:rPr sz="1113" b="1" i="0">
                <a:solidFill>
                  <a:srgbClr val="0E2A47"/>
                </a:solidFill>
                <a:latin typeface="Arial"/>
                <a:ea typeface="Arial"/>
                <a:cs typeface="Arial"/>
              </a:rPr>
              <a:t>contribution before returns</a:t>
            </a:r>
          </a:p>
        </p:txBody>
      </p:sp>
      <p:sp>
        <p:nvSpPr>
          <p:cNvPr id="13" name="TextBox 12"/>
          <p:cNvSpPr txBox="1"/>
          <p:nvPr/>
        </p:nvSpPr>
        <p:spPr>
          <a:xfrm>
            <a:off x="914400" y="1695450"/>
            <a:ext cx="2095499" cy="1714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退货前贡献 6.25 美元</a:t>
            </a:r>
          </a:p>
        </p:txBody>
      </p:sp>
      <p:sp>
        <p:nvSpPr>
          <p:cNvPr id="14" name="Rounded Rectangle 13"/>
          <p:cNvSpPr/>
          <p:nvPr/>
        </p:nvSpPr>
        <p:spPr>
          <a:xfrm>
            <a:off x="3505200" y="990599"/>
            <a:ext cx="2476500" cy="10287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3505200" y="990599"/>
            <a:ext cx="2476500" cy="3810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57600" y="1104900"/>
            <a:ext cx="2095499" cy="381000"/>
          </a:xfrm>
          <a:prstGeom prst="rect">
            <a:avLst/>
          </a:prstGeom>
          <a:noFill/>
        </p:spPr>
        <p:txBody>
          <a:bodyPr wrap="square" lIns="0" rIns="0" tIns="0" bIns="0" anchor="t">
            <a:spAutoFit/>
          </a:bodyPr>
          <a:lstStyle/>
          <a:p>
            <a:pPr algn="l">
              <a:lnSpc>
                <a:spcPct val="100000"/>
              </a:lnSpc>
            </a:pPr>
            <a:r>
              <a:rPr sz="2600" b="1" i="0">
                <a:solidFill>
                  <a:srgbClr val="1B4F9C"/>
                </a:solidFill>
                <a:latin typeface="Georgia"/>
                <a:ea typeface="Georgia"/>
                <a:cs typeface="Georgia"/>
              </a:rPr>
              <a:t>5.71</a:t>
            </a:r>
          </a:p>
        </p:txBody>
      </p:sp>
      <p:sp>
        <p:nvSpPr>
          <p:cNvPr id="17" name="TextBox 16"/>
          <p:cNvSpPr txBox="1"/>
          <p:nvPr/>
        </p:nvSpPr>
        <p:spPr>
          <a:xfrm>
            <a:off x="3657600" y="1504950"/>
            <a:ext cx="2095499" cy="190500"/>
          </a:xfrm>
          <a:prstGeom prst="rect">
            <a:avLst/>
          </a:prstGeom>
          <a:noFill/>
        </p:spPr>
        <p:txBody>
          <a:bodyPr wrap="square" lIns="0" rIns="0" tIns="0" bIns="0" anchor="t">
            <a:spAutoFit/>
          </a:bodyPr>
          <a:lstStyle/>
          <a:p>
            <a:pPr algn="l">
              <a:lnSpc>
                <a:spcPct val="115000"/>
              </a:lnSpc>
            </a:pPr>
            <a:r>
              <a:rPr sz="1113" b="1" i="0">
                <a:solidFill>
                  <a:srgbClr val="0E2A47"/>
                </a:solidFill>
                <a:latin typeface="Arial"/>
                <a:ea typeface="Arial"/>
                <a:cs typeface="Arial"/>
              </a:rPr>
              <a:t>contribution after returns</a:t>
            </a:r>
          </a:p>
        </p:txBody>
      </p:sp>
      <p:sp>
        <p:nvSpPr>
          <p:cNvPr id="18" name="TextBox 17"/>
          <p:cNvSpPr txBox="1"/>
          <p:nvPr/>
        </p:nvSpPr>
        <p:spPr>
          <a:xfrm>
            <a:off x="3657600" y="1695450"/>
            <a:ext cx="2095499" cy="1714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退货后贡献 5.71 美元</a:t>
            </a:r>
          </a:p>
        </p:txBody>
      </p:sp>
      <p:sp>
        <p:nvSpPr>
          <p:cNvPr id="19" name="Rounded Rectangle 18"/>
          <p:cNvSpPr/>
          <p:nvPr/>
        </p:nvSpPr>
        <p:spPr>
          <a:xfrm>
            <a:off x="6248400" y="990599"/>
            <a:ext cx="24765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48400" y="990599"/>
            <a:ext cx="2476500" cy="38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0" y="1104900"/>
            <a:ext cx="2095499" cy="381000"/>
          </a:xfrm>
          <a:prstGeom prst="rect">
            <a:avLst/>
          </a:prstGeom>
          <a:noFill/>
        </p:spPr>
        <p:txBody>
          <a:bodyPr wrap="square" lIns="0" rIns="0" tIns="0" bIns="0" anchor="t">
            <a:spAutoFit/>
          </a:bodyPr>
          <a:lstStyle/>
          <a:p>
            <a:pPr algn="l">
              <a:lnSpc>
                <a:spcPct val="100000"/>
              </a:lnSpc>
            </a:pPr>
            <a:r>
              <a:rPr sz="2600" b="1" i="0">
                <a:solidFill>
                  <a:srgbClr val="0E2A47"/>
                </a:solidFill>
                <a:latin typeface="Georgia"/>
                <a:ea typeface="Georgia"/>
                <a:cs typeface="Georgia"/>
              </a:rPr>
              <a:t>3,906</a:t>
            </a:r>
          </a:p>
        </p:txBody>
      </p:sp>
      <p:sp>
        <p:nvSpPr>
          <p:cNvPr id="22" name="TextBox 21"/>
          <p:cNvSpPr txBox="1"/>
          <p:nvPr/>
        </p:nvSpPr>
        <p:spPr>
          <a:xfrm>
            <a:off x="6400800" y="1504950"/>
            <a:ext cx="2095499" cy="190500"/>
          </a:xfrm>
          <a:prstGeom prst="rect">
            <a:avLst/>
          </a:prstGeom>
          <a:noFill/>
        </p:spPr>
        <p:txBody>
          <a:bodyPr wrap="square" lIns="0" rIns="0" tIns="0" bIns="0" anchor="t">
            <a:spAutoFit/>
          </a:bodyPr>
          <a:lstStyle/>
          <a:p>
            <a:pPr algn="l">
              <a:lnSpc>
                <a:spcPct val="115000"/>
              </a:lnSpc>
            </a:pPr>
            <a:r>
              <a:rPr sz="1113" b="1" i="0">
                <a:solidFill>
                  <a:srgbClr val="0E2A47"/>
                </a:solidFill>
                <a:latin typeface="Arial"/>
                <a:ea typeface="Arial"/>
                <a:cs typeface="Arial"/>
              </a:rPr>
              <a:t>monthly contribution at 684 orders</a:t>
            </a:r>
          </a:p>
        </p:txBody>
      </p:sp>
      <p:sp>
        <p:nvSpPr>
          <p:cNvPr id="23" name="TextBox 22"/>
          <p:cNvSpPr txBox="1"/>
          <p:nvPr/>
        </p:nvSpPr>
        <p:spPr>
          <a:xfrm>
            <a:off x="6400800" y="1695450"/>
            <a:ext cx="2095499" cy="1714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684 单时月度贡献约 3,906</a:t>
            </a:r>
          </a:p>
        </p:txBody>
      </p:sp>
      <p:sp>
        <p:nvSpPr>
          <p:cNvPr id="24" name="Rounded Rectangle 23"/>
          <p:cNvSpPr/>
          <p:nvPr/>
        </p:nvSpPr>
        <p:spPr>
          <a:xfrm>
            <a:off x="8991600" y="990599"/>
            <a:ext cx="2476500" cy="10287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991600" y="990599"/>
            <a:ext cx="2476500" cy="3810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44000" y="1104900"/>
            <a:ext cx="2095499" cy="381000"/>
          </a:xfrm>
          <a:prstGeom prst="rect">
            <a:avLst/>
          </a:prstGeom>
          <a:noFill/>
        </p:spPr>
        <p:txBody>
          <a:bodyPr wrap="square" lIns="0" rIns="0" tIns="0" bIns="0" anchor="t">
            <a:spAutoFit/>
          </a:bodyPr>
          <a:lstStyle/>
          <a:p>
            <a:pPr algn="l">
              <a:lnSpc>
                <a:spcPct val="100000"/>
              </a:lnSpc>
            </a:pPr>
            <a:r>
              <a:rPr sz="2600" b="1" i="0">
                <a:solidFill>
                  <a:srgbClr val="C8A44D"/>
                </a:solidFill>
                <a:latin typeface="Georgia"/>
                <a:ea typeface="Georgia"/>
                <a:cs typeface="Georgia"/>
              </a:rPr>
              <a:t>1,106</a:t>
            </a:r>
          </a:p>
        </p:txBody>
      </p:sp>
      <p:sp>
        <p:nvSpPr>
          <p:cNvPr id="27" name="TextBox 26"/>
          <p:cNvSpPr txBox="1"/>
          <p:nvPr/>
        </p:nvSpPr>
        <p:spPr>
          <a:xfrm>
            <a:off x="9144000" y="1504950"/>
            <a:ext cx="2095499" cy="190500"/>
          </a:xfrm>
          <a:prstGeom prst="rect">
            <a:avLst/>
          </a:prstGeom>
          <a:noFill/>
        </p:spPr>
        <p:txBody>
          <a:bodyPr wrap="square" lIns="0" rIns="0" tIns="0" bIns="0" anchor="t">
            <a:spAutoFit/>
          </a:bodyPr>
          <a:lstStyle/>
          <a:p>
            <a:pPr algn="l">
              <a:lnSpc>
                <a:spcPct val="115000"/>
              </a:lnSpc>
            </a:pPr>
            <a:r>
              <a:rPr sz="1113" b="1" i="0">
                <a:solidFill>
                  <a:srgbClr val="0E2A47"/>
                </a:solidFill>
                <a:latin typeface="Arial"/>
                <a:ea typeface="Arial"/>
                <a:cs typeface="Arial"/>
              </a:rPr>
              <a:t>after 2,800 of fixed cost</a:t>
            </a:r>
          </a:p>
        </p:txBody>
      </p:sp>
      <p:sp>
        <p:nvSpPr>
          <p:cNvPr id="28" name="TextBox 27"/>
          <p:cNvSpPr txBox="1"/>
          <p:nvPr/>
        </p:nvSpPr>
        <p:spPr>
          <a:xfrm>
            <a:off x="9144000" y="1695450"/>
            <a:ext cx="2095499" cy="1714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扣除 2,800 固定成本后约 1,106</a:t>
            </a:r>
          </a:p>
        </p:txBody>
      </p:sp>
      <p:graphicFrame>
        <p:nvGraphicFramePr>
          <p:cNvPr id="29" name="Table 28"/>
          <p:cNvGraphicFramePr>
            <a:graphicFrameLocks noGrp="1"/>
          </p:cNvGraphicFramePr>
          <p:nvPr/>
        </p:nvGraphicFramePr>
        <p:xfrm>
          <a:off x="762000" y="2209800"/>
          <a:ext cx="10667999" cy="1882521"/>
        </p:xfrm>
        <a:graphic>
          <a:graphicData uri="http://schemas.openxmlformats.org/drawingml/2006/table">
            <a:tbl>
              <a:tblPr>
                <a:tableStyleId>{5C22544A-7EE6-4342-B048-85BDC9FD1C3A}</a:tableStyleId>
              </a:tblPr>
              <a:tblGrid>
                <a:gridCol w="2476500"/>
                <a:gridCol w="4000500"/>
                <a:gridCol w="4190999"/>
              </a:tblGrid>
              <a:tr h="348615">
                <a:tc>
                  <a:txBody>
                    <a:bodyPr wrap="square"/>
                    <a:lstStyle/>
                    <a:p>
                      <a:r>
                        <a:rPr sz="1102" b="1">
                          <a:solidFill>
                            <a:srgbClr val="FFFFFF"/>
                          </a:solidFill>
                          <a:latin typeface="Arial"/>
                          <a:ea typeface="Arial"/>
                          <a:cs typeface="Arial"/>
                        </a:rPr>
                        <a:t>Scenario 情景</a:t>
                      </a:r>
                    </a:p>
                    <a:p>
                      <a:r>
                        <a:rPr sz="940">
                          <a:solidFill>
                            <a:srgbClr val="9DB6D6"/>
                          </a:solidFill>
                          <a:latin typeface="微软雅黑"/>
                          <a:ea typeface="微软雅黑"/>
                          <a:cs typeface="微软雅黑"/>
                        </a:rPr>
                        <a:t>情景</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Arithmetic 算式</a:t>
                      </a:r>
                    </a:p>
                    <a:p>
                      <a:r>
                        <a:rPr sz="940">
                          <a:solidFill>
                            <a:srgbClr val="9DB6D6"/>
                          </a:solidFill>
                          <a:latin typeface="微软雅黑"/>
                          <a:ea typeface="微软雅黑"/>
                          <a:cs typeface="微软雅黑"/>
                        </a:rPr>
                        <a:t>算式</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Condition 条件</a:t>
                      </a:r>
                    </a:p>
                    <a:p>
                      <a:r>
                        <a:rPr sz="940">
                          <a:solidFill>
                            <a:srgbClr val="9DB6D6"/>
                          </a:solidFill>
                          <a:latin typeface="微软雅黑"/>
                          <a:ea typeface="微软雅黑"/>
                          <a:cs typeface="微软雅黑"/>
                        </a:rPr>
                        <a:t>条件</a:t>
                      </a:r>
                    </a:p>
                  </a:txBody>
                  <a:tcPr marL="95250" marR="95250" marT="38100" marB="38100" anchor="ctr">
                    <a:solidFill>
                      <a:srgbClr val="0E2A47"/>
                    </a:solidFill>
                  </a:tcPr>
                </a:tc>
              </a:tr>
              <a:tr h="511302">
                <a:tc>
                  <a:txBody>
                    <a:bodyPr wrap="square"/>
                    <a:lstStyle/>
                    <a:p>
                      <a:pPr algn="l"/>
                      <a:r>
                        <a:rPr sz="1136" b="1">
                          <a:solidFill>
                            <a:srgbClr val="0E2A47"/>
                          </a:solidFill>
                          <a:latin typeface="Arial"/>
                          <a:ea typeface="Arial"/>
                          <a:cs typeface="Arial"/>
                        </a:rPr>
                        <a:t>Stay on the platform</a:t>
                      </a:r>
                    </a:p>
                    <a:p>
                      <a:pPr algn="l"/>
                      <a:r>
                        <a:rPr sz="983">
                          <a:solidFill>
                            <a:srgbClr val="46586D"/>
                          </a:solidFill>
                          <a:latin typeface="微软雅黑"/>
                          <a:ea typeface="微软雅黑"/>
                          <a:cs typeface="微软雅黑"/>
                        </a:rPr>
                        <a:t>留在平台</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684 orders, 5.71 each, 3,906 a month</a:t>
                      </a:r>
                    </a:p>
                    <a:p>
                      <a:pPr algn="l"/>
                      <a:r>
                        <a:rPr sz="983">
                          <a:solidFill>
                            <a:srgbClr val="46586D"/>
                          </a:solidFill>
                          <a:latin typeface="微软雅黑"/>
                          <a:ea typeface="微软雅黑"/>
                          <a:cs typeface="微软雅黑"/>
                        </a:rPr>
                        <a:t>684 单、每单 5.71、月度 3,906</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Baseline: thin but positive</a:t>
                      </a:r>
                    </a:p>
                    <a:p>
                      <a:pPr algn="l"/>
                      <a:r>
                        <a:rPr sz="983">
                          <a:solidFill>
                            <a:srgbClr val="46586D"/>
                          </a:solidFill>
                          <a:latin typeface="微软雅黑"/>
                          <a:ea typeface="微软雅黑"/>
                          <a:cs typeface="微软雅黑"/>
                        </a:rPr>
                        <a:t>基准：薄但为正</a:t>
                      </a:r>
                    </a:p>
                  </a:txBody>
                  <a:tcPr marL="95250" marR="95250" marT="28575" marB="28575" anchor="ctr">
                    <a:solidFill>
                      <a:srgbClr val="FFFFFF"/>
                    </a:solidFill>
                  </a:tcPr>
                </a:tc>
              </a:tr>
              <a:tr h="511302">
                <a:tc>
                  <a:txBody>
                    <a:bodyPr wrap="square"/>
                    <a:lstStyle/>
                    <a:p>
                      <a:pPr algn="l"/>
                      <a:r>
                        <a:rPr sz="1136" b="1">
                          <a:solidFill>
                            <a:srgbClr val="0E2A47"/>
                          </a:solidFill>
                          <a:latin typeface="Arial"/>
                          <a:ea typeface="Arial"/>
                          <a:cs typeface="Arial"/>
                        </a:rPr>
                        <a:t>Move to an overseas warehouse</a:t>
                      </a:r>
                    </a:p>
                    <a:p>
                      <a:pPr algn="l"/>
                      <a:r>
                        <a:rPr sz="983">
                          <a:solidFill>
                            <a:srgbClr val="46586D"/>
                          </a:solidFill>
                          <a:latin typeface="微软雅黑"/>
                          <a:ea typeface="微软雅黑"/>
                          <a:cs typeface="微软雅黑"/>
                        </a:rPr>
                        <a:t>移入海外仓</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Saves 616 a month; 1,850 write-down needs 2,056 orders</a:t>
                      </a:r>
                    </a:p>
                    <a:p>
                      <a:pPr algn="l"/>
                      <a:r>
                        <a:rPr sz="983">
                          <a:solidFill>
                            <a:srgbClr val="46586D"/>
                          </a:solidFill>
                          <a:latin typeface="微软雅黑"/>
                          <a:ea typeface="微软雅黑"/>
                          <a:cs typeface="微软雅黑"/>
                        </a:rPr>
                        <a:t>每月省 616；1,850 减值需 2,056 单</a:t>
                      </a:r>
                    </a:p>
                  </a:txBody>
                  <a:tcPr marL="95250" marR="95250" marT="28575" marB="28575" anchor="ctr">
                    <a:solidFill>
                      <a:srgbClr val="F5F8FC"/>
                    </a:solidFill>
                  </a:tcPr>
                </a:tc>
                <a:tc>
                  <a:txBody>
                    <a:bodyPr wrap="square"/>
                    <a:lstStyle/>
                    <a:p>
                      <a:pPr algn="l"/>
                      <a:r>
                        <a:rPr sz="1136" b="0">
                          <a:solidFill>
                            <a:srgbClr val="12202E"/>
                          </a:solidFill>
                          <a:latin typeface="Arial"/>
                          <a:ea typeface="Arial"/>
                          <a:cs typeface="Arial"/>
                        </a:rPr>
                        <a:t>Only after colour demand is steady</a:t>
                      </a:r>
                    </a:p>
                    <a:p>
                      <a:pPr algn="l"/>
                      <a:r>
                        <a:rPr sz="983">
                          <a:solidFill>
                            <a:srgbClr val="46586D"/>
                          </a:solidFill>
                          <a:latin typeface="微软雅黑"/>
                          <a:ea typeface="微软雅黑"/>
                          <a:cs typeface="微软雅黑"/>
                        </a:rPr>
                        <a:t>颜色需求稳定后才做</a:t>
                      </a:r>
                    </a:p>
                  </a:txBody>
                  <a:tcPr marL="95250" marR="95250" marT="28575" marB="28575" anchor="ctr">
                    <a:solidFill>
                      <a:srgbClr val="F5F8FC"/>
                    </a:solidFill>
                  </a:tcPr>
                </a:tc>
              </a:tr>
              <a:tr h="511302">
                <a:tc>
                  <a:txBody>
                    <a:bodyPr wrap="square"/>
                    <a:lstStyle/>
                    <a:p>
                      <a:pPr algn="l"/>
                      <a:r>
                        <a:rPr sz="1136" b="1">
                          <a:solidFill>
                            <a:srgbClr val="0E2A47"/>
                          </a:solidFill>
                          <a:latin typeface="Arial"/>
                          <a:ea typeface="Arial"/>
                          <a:cs typeface="Arial"/>
                        </a:rPr>
                        <a:t>Open an owned store</a:t>
                      </a:r>
                    </a:p>
                    <a:p>
                      <a:pPr algn="l"/>
                      <a:r>
                        <a:rPr sz="983">
                          <a:solidFill>
                            <a:srgbClr val="46586D"/>
                          </a:solidFill>
                          <a:latin typeface="微软雅黑"/>
                          <a:ea typeface="微软雅黑"/>
                          <a:cs typeface="微软雅黑"/>
                        </a:rPr>
                        <a:t>开独立站</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6.53 an order, plus 1,800 fixed: 2,195 orders; at 7.20, about 890</a:t>
                      </a:r>
                    </a:p>
                    <a:p>
                      <a:pPr algn="l"/>
                      <a:r>
                        <a:rPr sz="983">
                          <a:solidFill>
                            <a:srgbClr val="46586D"/>
                          </a:solidFill>
                          <a:latin typeface="微软雅黑"/>
                          <a:ea typeface="微软雅黑"/>
                          <a:cs typeface="微软雅黑"/>
                        </a:rPr>
                        <a:t>每单 6.53，多 1,800 固定：2,195 单；7.20 时约 890</a:t>
                      </a:r>
                    </a:p>
                  </a:txBody>
                  <a:tcPr marL="95250" marR="95250" marT="28575" marB="28575" anchor="ctr">
                    <a:solidFill>
                      <a:srgbClr val="FFFFFF"/>
                    </a:solidFill>
                  </a:tcPr>
                </a:tc>
                <a:tc>
                  <a:txBody>
                    <a:bodyPr wrap="square"/>
                    <a:lstStyle/>
                    <a:p>
                      <a:pPr algn="l"/>
                      <a:r>
                        <a:rPr sz="1136" b="0">
                          <a:solidFill>
                            <a:srgbClr val="12202E"/>
                          </a:solidFill>
                          <a:latin typeface="Arial"/>
                          <a:ea typeface="Arial"/>
                          <a:cs typeface="Arial"/>
                        </a:rPr>
                        <a:t>Only after owned channels mature</a:t>
                      </a:r>
                    </a:p>
                    <a:p>
                      <a:pPr algn="l"/>
                      <a:r>
                        <a:rPr sz="983">
                          <a:solidFill>
                            <a:srgbClr val="46586D"/>
                          </a:solidFill>
                          <a:latin typeface="微软雅黑"/>
                          <a:ea typeface="微软雅黑"/>
                          <a:cs typeface="微软雅黑"/>
                        </a:rPr>
                        <a:t>自有渠道成熟后才做</a:t>
                      </a:r>
                    </a:p>
                  </a:txBody>
                  <a:tcPr marL="95250" marR="95250" marT="28575" marB="28575" anchor="ctr">
                    <a:solidFill>
                      <a:srgbClr val="FFFFFF"/>
                    </a:solidFill>
                  </a:tcPr>
                </a:tc>
              </a:tr>
            </a:tbl>
          </a:graphicData>
        </a:graphic>
      </p:graphicFrame>
      <p:sp>
        <p:nvSpPr>
          <p:cNvPr id="30" name="Rounded Rectangle 29"/>
          <p:cNvSpPr/>
          <p:nvPr/>
        </p:nvSpPr>
        <p:spPr>
          <a:xfrm>
            <a:off x="762000" y="4248150"/>
            <a:ext cx="10668000" cy="16383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90599" y="4343400"/>
            <a:ext cx="9906000" cy="17145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A DEFENSIBLE RECOMMENDATION  ·  一个站得住脚的建议</a:t>
            </a:r>
          </a:p>
        </p:txBody>
      </p:sp>
      <p:sp>
        <p:nvSpPr>
          <p:cNvPr id="32" name="TextBox 31"/>
          <p:cNvSpPr txBox="1"/>
          <p:nvPr/>
        </p:nvSpPr>
        <p:spPr>
          <a:xfrm>
            <a:off x="990599" y="4591050"/>
            <a:ext cx="9525000" cy="209550"/>
          </a:xfrm>
          <a:prstGeom prst="rect">
            <a:avLst/>
          </a:prstGeom>
          <a:noFill/>
        </p:spPr>
        <p:txBody>
          <a:bodyPr wrap="square" lIns="0" rIns="0" tIns="0" bIns="0" anchor="t">
            <a:spAutoFit/>
          </a:bodyPr>
          <a:lstStyle/>
          <a:p>
            <a:pPr algn="l">
              <a:lnSpc>
                <a:spcPct val="115000"/>
              </a:lnSpc>
            </a:pPr>
            <a:r>
              <a:rPr sz="1206" b="0" i="0">
                <a:solidFill>
                  <a:srgbClr val="FFFFFF"/>
                </a:solidFill>
                <a:latin typeface="Arial"/>
                <a:ea typeface="Arial"/>
                <a:cs typeface="Arial"/>
              </a:rPr>
              <a:t>•  While the owned audience is still forming and returns stay at or below 7 per cent, stay on the platform.</a:t>
            </a:r>
          </a:p>
        </p:txBody>
      </p:sp>
      <p:sp>
        <p:nvSpPr>
          <p:cNvPr id="33" name="TextBox 32"/>
          <p:cNvSpPr txBox="1"/>
          <p:nvPr/>
        </p:nvSpPr>
        <p:spPr>
          <a:xfrm>
            <a:off x="990599" y="4800600"/>
            <a:ext cx="952500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在自有受众尚未形成、退货率不高于 7% 之前，继续留在平台。</a:t>
            </a:r>
          </a:p>
        </p:txBody>
      </p:sp>
      <p:sp>
        <p:nvSpPr>
          <p:cNvPr id="34" name="TextBox 33"/>
          <p:cNvSpPr txBox="1"/>
          <p:nvPr/>
        </p:nvSpPr>
        <p:spPr>
          <a:xfrm>
            <a:off x="990599" y="5010150"/>
            <a:ext cx="9525000" cy="209550"/>
          </a:xfrm>
          <a:prstGeom prst="rect">
            <a:avLst/>
          </a:prstGeom>
          <a:noFill/>
        </p:spPr>
        <p:txBody>
          <a:bodyPr wrap="square" lIns="0" rIns="0" tIns="0" bIns="0" anchor="t">
            <a:spAutoFit/>
          </a:bodyPr>
          <a:lstStyle/>
          <a:p>
            <a:pPr algn="l">
              <a:lnSpc>
                <a:spcPct val="115000"/>
              </a:lnSpc>
            </a:pPr>
            <a:r>
              <a:rPr sz="1206" b="0" i="0">
                <a:solidFill>
                  <a:srgbClr val="FFFFFF"/>
                </a:solidFill>
                <a:latin typeface="Arial"/>
                <a:ea typeface="Arial"/>
                <a:cs typeface="Arial"/>
              </a:rPr>
              <a:t>•  Test an overseas warehouse only once weekly demand for the best-selling colour is steady.</a:t>
            </a:r>
          </a:p>
        </p:txBody>
      </p:sp>
      <p:sp>
        <p:nvSpPr>
          <p:cNvPr id="35" name="TextBox 34"/>
          <p:cNvSpPr txBox="1"/>
          <p:nvPr/>
        </p:nvSpPr>
        <p:spPr>
          <a:xfrm>
            <a:off x="990599" y="5219700"/>
            <a:ext cx="952500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只有最畅销颜色的周需求稳定后，才测试海外仓。</a:t>
            </a:r>
          </a:p>
        </p:txBody>
      </p:sp>
      <p:sp>
        <p:nvSpPr>
          <p:cNvPr id="36" name="TextBox 35"/>
          <p:cNvSpPr txBox="1"/>
          <p:nvPr/>
        </p:nvSpPr>
        <p:spPr>
          <a:xfrm>
            <a:off x="990599" y="5429250"/>
            <a:ext cx="9525000" cy="209550"/>
          </a:xfrm>
          <a:prstGeom prst="rect">
            <a:avLst/>
          </a:prstGeom>
          <a:noFill/>
        </p:spPr>
        <p:txBody>
          <a:bodyPr wrap="square" lIns="0" rIns="0" tIns="0" bIns="0" anchor="t">
            <a:spAutoFit/>
          </a:bodyPr>
          <a:lstStyle/>
          <a:p>
            <a:pPr algn="l">
              <a:lnSpc>
                <a:spcPct val="115000"/>
              </a:lnSpc>
            </a:pPr>
            <a:r>
              <a:rPr sz="1206" b="0" i="0">
                <a:solidFill>
                  <a:srgbClr val="FFFFFF"/>
                </a:solidFill>
                <a:latin typeface="Arial"/>
                <a:ea typeface="Arial"/>
                <a:cs typeface="Arial"/>
              </a:rPr>
              <a:t>•  Consider an owned store only when email and messaging pull acquisition low enough for about 900 orders a month to break even.</a:t>
            </a:r>
          </a:p>
        </p:txBody>
      </p:sp>
      <p:sp>
        <p:nvSpPr>
          <p:cNvPr id="37" name="TextBox 36"/>
          <p:cNvSpPr txBox="1"/>
          <p:nvPr/>
        </p:nvSpPr>
        <p:spPr>
          <a:xfrm>
            <a:off x="990599" y="5638800"/>
            <a:ext cx="9525000" cy="190500"/>
          </a:xfrm>
          <a:prstGeom prst="rect">
            <a:avLst/>
          </a:prstGeom>
          <a:noFill/>
        </p:spPr>
        <p:txBody>
          <a:bodyPr wrap="square" lIns="0" rIns="0" tIns="0" bIns="0" anchor="t">
            <a:spAutoFit/>
          </a:bodyPr>
          <a:lstStyle/>
          <a:p>
            <a:pPr algn="l">
              <a:lnSpc>
                <a:spcPct val="115000"/>
              </a:lnSpc>
            </a:pPr>
            <a:r>
              <a:rPr sz="1104" b="0" i="0">
                <a:solidFill>
                  <a:srgbClr val="A8C0E8"/>
                </a:solidFill>
                <a:latin typeface="微软雅黑"/>
                <a:ea typeface="微软雅黑"/>
                <a:cs typeface="微软雅黑"/>
              </a:rPr>
              <a:t>只有当邮件与即时通讯把获客降到约 900 单/月即可打平时，才考虑独立站。</a:t>
            </a:r>
          </a:p>
        </p:txBody>
      </p:sp>
      <p:sp>
        <p:nvSpPr>
          <p:cNvPr id="38" name="Rectangle 37"/>
          <p:cNvSpPr/>
          <p:nvPr/>
        </p:nvSpPr>
        <p:spPr>
          <a:xfrm>
            <a:off x="762000" y="59626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800100" y="59626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52500" y="60388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Thresholds are teaching numbers; the discipline is writing conditions, metrics and review dates before launch.</a:t>
            </a:r>
          </a:p>
        </p:txBody>
      </p:sp>
      <p:sp>
        <p:nvSpPr>
          <p:cNvPr id="41" name="TextBox 40"/>
          <p:cNvSpPr txBox="1"/>
          <p:nvPr/>
        </p:nvSpPr>
        <p:spPr>
          <a:xfrm>
            <a:off x="952500" y="62674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阈值是教学数字；纪律在于上市前就写好条件、指标与复盘日期。</a:t>
            </a:r>
          </a:p>
        </p:txBody>
      </p:sp>
      <p:sp>
        <p:nvSpPr>
          <p:cNvPr id="42" name="TextBox 41"/>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43" name="TextBox 42"/>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21 / 28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MYTH</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Six things to unlearn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六个常见误解</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Common saying versus correction</a:t>
            </a:r>
          </a:p>
        </p:txBody>
      </p:sp>
      <p:sp>
        <p:nvSpPr>
          <p:cNvPr id="9" name="Rounded Rectangle 8"/>
          <p:cNvSpPr/>
          <p:nvPr/>
        </p:nvSpPr>
        <p:spPr>
          <a:xfrm>
            <a:off x="762000" y="1009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1009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49" y="1104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01</a:t>
            </a:r>
          </a:p>
        </p:txBody>
      </p:sp>
      <p:sp>
        <p:nvSpPr>
          <p:cNvPr id="12" name="TextBox 11"/>
          <p:cNvSpPr txBox="1"/>
          <p:nvPr/>
        </p:nvSpPr>
        <p:spPr>
          <a:xfrm>
            <a:off x="1295400" y="1104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13" name="TextBox 12"/>
          <p:cNvSpPr txBox="1"/>
          <p:nvPr/>
        </p:nvSpPr>
        <p:spPr>
          <a:xfrm>
            <a:off x="933449" y="1314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B2C means opening a shop.</a:t>
            </a:r>
          </a:p>
        </p:txBody>
      </p:sp>
      <p:sp>
        <p:nvSpPr>
          <p:cNvPr id="14" name="TextBox 13"/>
          <p:cNvSpPr txBox="1"/>
          <p:nvPr/>
        </p:nvSpPr>
        <p:spPr>
          <a:xfrm>
            <a:off x="933449" y="1562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B2C 就是开一家店。</a:t>
            </a:r>
          </a:p>
        </p:txBody>
      </p:sp>
      <p:sp>
        <p:nvSpPr>
          <p:cNvPr id="15" name="Rectangle 14"/>
          <p:cNvSpPr/>
          <p:nvPr/>
        </p:nvSpPr>
        <p:spPr>
          <a:xfrm>
            <a:off x="933449" y="1790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33449" y="1866899"/>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17" name="TextBox 16"/>
          <p:cNvSpPr txBox="1"/>
          <p:nvPr/>
        </p:nvSpPr>
        <p:spPr>
          <a:xfrm>
            <a:off x="933449" y="2038349"/>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The textbook lists five operating forms; a shop is a channel, and direct selling is only the most common form.</a:t>
            </a:r>
          </a:p>
        </p:txBody>
      </p:sp>
      <p:sp>
        <p:nvSpPr>
          <p:cNvPr id="18" name="TextBox 17"/>
          <p:cNvSpPr txBox="1"/>
          <p:nvPr/>
        </p:nvSpPr>
        <p:spPr>
          <a:xfrm>
            <a:off x="933449" y="2286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教材列出五种运作形式；店铺只是渠道，直接销售只是最常见的一种。</a:t>
            </a:r>
          </a:p>
        </p:txBody>
      </p:sp>
      <p:sp>
        <p:nvSpPr>
          <p:cNvPr id="19" name="Rounded Rectangle 18"/>
          <p:cNvSpPr/>
          <p:nvPr/>
        </p:nvSpPr>
        <p:spPr>
          <a:xfrm>
            <a:off x="6286500" y="1009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86500" y="1009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57950" y="1104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02</a:t>
            </a:r>
          </a:p>
        </p:txBody>
      </p:sp>
      <p:sp>
        <p:nvSpPr>
          <p:cNvPr id="22" name="TextBox 21"/>
          <p:cNvSpPr txBox="1"/>
          <p:nvPr/>
        </p:nvSpPr>
        <p:spPr>
          <a:xfrm>
            <a:off x="6819900" y="1104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23" name="TextBox 22"/>
          <p:cNvSpPr txBox="1"/>
          <p:nvPr/>
        </p:nvSpPr>
        <p:spPr>
          <a:xfrm>
            <a:off x="6457950" y="1314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Mobile-first means building an app.</a:t>
            </a:r>
          </a:p>
        </p:txBody>
      </p:sp>
      <p:sp>
        <p:nvSpPr>
          <p:cNvPr id="24" name="TextBox 23"/>
          <p:cNvSpPr txBox="1"/>
          <p:nvPr/>
        </p:nvSpPr>
        <p:spPr>
          <a:xfrm>
            <a:off x="6457950" y="1562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移动优先就是做一个 App。</a:t>
            </a:r>
          </a:p>
        </p:txBody>
      </p:sp>
      <p:sp>
        <p:nvSpPr>
          <p:cNvPr id="25" name="Rectangle 24"/>
          <p:cNvSpPr/>
          <p:nvPr/>
        </p:nvSpPr>
        <p:spPr>
          <a:xfrm>
            <a:off x="6457950" y="1790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57950" y="1866899"/>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27" name="TextBox 26"/>
          <p:cNvSpPr txBox="1"/>
          <p:nvPr/>
        </p:nvSpPr>
        <p:spPr>
          <a:xfrm>
            <a:off x="6457950" y="2038349"/>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It is a set of measurable page, checkout and asset requirements, and it applies to platform stores too.</a:t>
            </a:r>
          </a:p>
        </p:txBody>
      </p:sp>
      <p:sp>
        <p:nvSpPr>
          <p:cNvPr id="28" name="TextBox 27"/>
          <p:cNvSpPr txBox="1"/>
          <p:nvPr/>
        </p:nvSpPr>
        <p:spPr>
          <a:xfrm>
            <a:off x="6457950" y="2286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它是一组可测量的页面、结账与素材要求，平台店铺同样适用。</a:t>
            </a:r>
          </a:p>
        </p:txBody>
      </p:sp>
      <p:sp>
        <p:nvSpPr>
          <p:cNvPr id="29" name="Rounded Rectangle 28"/>
          <p:cNvSpPr/>
          <p:nvPr/>
        </p:nvSpPr>
        <p:spPr>
          <a:xfrm>
            <a:off x="762000" y="27241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62000" y="27241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33449" y="28194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03</a:t>
            </a:r>
          </a:p>
        </p:txBody>
      </p:sp>
      <p:sp>
        <p:nvSpPr>
          <p:cNvPr id="32" name="TextBox 31"/>
          <p:cNvSpPr txBox="1"/>
          <p:nvPr/>
        </p:nvSpPr>
        <p:spPr>
          <a:xfrm>
            <a:off x="1295400" y="28194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33" name="TextBox 32"/>
          <p:cNvSpPr txBox="1"/>
          <p:nvPr/>
        </p:nvSpPr>
        <p:spPr>
          <a:xfrm>
            <a:off x="933449" y="30289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More traffic will fix the funnel.</a:t>
            </a:r>
          </a:p>
        </p:txBody>
      </p:sp>
      <p:sp>
        <p:nvSpPr>
          <p:cNvPr id="34" name="TextBox 33"/>
          <p:cNvSpPr txBox="1"/>
          <p:nvPr/>
        </p:nvSpPr>
        <p:spPr>
          <a:xfrm>
            <a:off x="933449" y="32766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流量更大就能修好漏斗。</a:t>
            </a:r>
          </a:p>
        </p:txBody>
      </p:sp>
      <p:sp>
        <p:nvSpPr>
          <p:cNvPr id="35" name="Rectangle 34"/>
          <p:cNvSpPr/>
          <p:nvPr/>
        </p:nvSpPr>
        <p:spPr>
          <a:xfrm>
            <a:off x="933449" y="35052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33449" y="35814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37" name="TextBox 36"/>
          <p:cNvSpPr txBox="1"/>
          <p:nvPr/>
        </p:nvSpPr>
        <p:spPr>
          <a:xfrm>
            <a:off x="933449" y="37528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Traffic amplifies the conversion rates you already have; repair the leakiest layer first.</a:t>
            </a:r>
          </a:p>
        </p:txBody>
      </p:sp>
      <p:sp>
        <p:nvSpPr>
          <p:cNvPr id="38" name="TextBox 37"/>
          <p:cNvSpPr txBox="1"/>
          <p:nvPr/>
        </p:nvSpPr>
        <p:spPr>
          <a:xfrm>
            <a:off x="933449" y="40005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流量会放大既有转化率；先修漏得最厉害的那一层。</a:t>
            </a:r>
          </a:p>
        </p:txBody>
      </p:sp>
      <p:sp>
        <p:nvSpPr>
          <p:cNvPr id="39" name="Rounded Rectangle 38"/>
          <p:cNvSpPr/>
          <p:nvPr/>
        </p:nvSpPr>
        <p:spPr>
          <a:xfrm>
            <a:off x="6286500" y="27241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6286500" y="27241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57950" y="28194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04</a:t>
            </a:r>
          </a:p>
        </p:txBody>
      </p:sp>
      <p:sp>
        <p:nvSpPr>
          <p:cNvPr id="42" name="TextBox 41"/>
          <p:cNvSpPr txBox="1"/>
          <p:nvPr/>
        </p:nvSpPr>
        <p:spPr>
          <a:xfrm>
            <a:off x="6819900" y="28194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43" name="TextBox 42"/>
          <p:cNvSpPr txBox="1"/>
          <p:nvPr/>
        </p:nvSpPr>
        <p:spPr>
          <a:xfrm>
            <a:off x="6457950" y="30289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Free shipping means there is no freight.</a:t>
            </a:r>
          </a:p>
        </p:txBody>
      </p:sp>
      <p:sp>
        <p:nvSpPr>
          <p:cNvPr id="44" name="TextBox 43"/>
          <p:cNvSpPr txBox="1"/>
          <p:nvPr/>
        </p:nvSpPr>
        <p:spPr>
          <a:xfrm>
            <a:off x="6457950" y="32766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包邮就是没有运费。</a:t>
            </a:r>
          </a:p>
        </p:txBody>
      </p:sp>
      <p:sp>
        <p:nvSpPr>
          <p:cNvPr id="45" name="Rectangle 44"/>
          <p:cNvSpPr/>
          <p:nvPr/>
        </p:nvSpPr>
        <p:spPr>
          <a:xfrm>
            <a:off x="6457950" y="35052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457950" y="35814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47" name="TextBox 46"/>
          <p:cNvSpPr txBox="1"/>
          <p:nvPr/>
        </p:nvSpPr>
        <p:spPr>
          <a:xfrm>
            <a:off x="6457950" y="37528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Freight is inside the price or absorbed by the seller; the buyer simply sees one number.</a:t>
            </a:r>
          </a:p>
        </p:txBody>
      </p:sp>
      <p:sp>
        <p:nvSpPr>
          <p:cNvPr id="48" name="TextBox 47"/>
          <p:cNvSpPr txBox="1"/>
          <p:nvPr/>
        </p:nvSpPr>
        <p:spPr>
          <a:xfrm>
            <a:off x="6457950" y="40005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运费被算进价格或由卖家吸收，顾客只是看到一个数字。</a:t>
            </a:r>
          </a:p>
        </p:txBody>
      </p:sp>
      <p:sp>
        <p:nvSpPr>
          <p:cNvPr id="49" name="Rounded Rectangle 48"/>
          <p:cNvSpPr/>
          <p:nvPr/>
        </p:nvSpPr>
        <p:spPr>
          <a:xfrm>
            <a:off x="762000" y="4438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762000" y="4438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933449" y="4533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05</a:t>
            </a:r>
          </a:p>
        </p:txBody>
      </p:sp>
      <p:sp>
        <p:nvSpPr>
          <p:cNvPr id="52" name="TextBox 51"/>
          <p:cNvSpPr txBox="1"/>
          <p:nvPr/>
        </p:nvSpPr>
        <p:spPr>
          <a:xfrm>
            <a:off x="1295400" y="4533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53" name="TextBox 52"/>
          <p:cNvSpPr txBox="1"/>
          <p:nvPr/>
        </p:nvSpPr>
        <p:spPr>
          <a:xfrm>
            <a:off x="933449" y="4743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Platform GMV is the seller revenue.</a:t>
            </a:r>
          </a:p>
        </p:txBody>
      </p:sp>
      <p:sp>
        <p:nvSpPr>
          <p:cNvPr id="54" name="TextBox 53"/>
          <p:cNvSpPr txBox="1"/>
          <p:nvPr/>
        </p:nvSpPr>
        <p:spPr>
          <a:xfrm>
            <a:off x="933449" y="4991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平台 GMV 就是卖家收入。</a:t>
            </a:r>
          </a:p>
        </p:txBody>
      </p:sp>
      <p:sp>
        <p:nvSpPr>
          <p:cNvPr id="55" name="Rectangle 54"/>
          <p:cNvSpPr/>
          <p:nvPr/>
        </p:nvSpPr>
        <p:spPr>
          <a:xfrm>
            <a:off x="933449" y="5219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933449" y="52959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57" name="TextBox 56"/>
          <p:cNvSpPr txBox="1"/>
          <p:nvPr/>
        </p:nvSpPr>
        <p:spPr>
          <a:xfrm>
            <a:off x="933449" y="54673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GMV counts all platform transactions, cancellations included; the seller records its own sales net of fees.</a:t>
            </a:r>
          </a:p>
        </p:txBody>
      </p:sp>
      <p:sp>
        <p:nvSpPr>
          <p:cNvPr id="58" name="TextBox 57"/>
          <p:cNvSpPr txBox="1"/>
          <p:nvPr/>
        </p:nvSpPr>
        <p:spPr>
          <a:xfrm>
            <a:off x="933449" y="5715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GMV 计入平台全部交易（含取消）；卖家只确认自身扣除费用后的销售额。</a:t>
            </a:r>
          </a:p>
        </p:txBody>
      </p:sp>
      <p:sp>
        <p:nvSpPr>
          <p:cNvPr id="59" name="Rounded Rectangle 58"/>
          <p:cNvSpPr/>
          <p:nvPr/>
        </p:nvSpPr>
        <p:spPr>
          <a:xfrm>
            <a:off x="6286500" y="4438650"/>
            <a:ext cx="5143500" cy="15621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6286500" y="4438650"/>
            <a:ext cx="38100" cy="1562100"/>
          </a:xfrm>
          <a:prstGeom prst="rect">
            <a:avLst/>
          </a:prstGeom>
          <a:solidFill>
            <a:srgbClr val="B04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457950" y="4533900"/>
            <a:ext cx="381000" cy="209550"/>
          </a:xfrm>
          <a:prstGeom prst="rect">
            <a:avLst/>
          </a:prstGeom>
          <a:noFill/>
        </p:spPr>
        <p:txBody>
          <a:bodyPr wrap="square" lIns="0" rIns="0" tIns="0" bIns="0" anchor="t">
            <a:spAutoFit/>
          </a:bodyPr>
          <a:lstStyle/>
          <a:p>
            <a:pPr algn="l">
              <a:lnSpc>
                <a:spcPct val="100000"/>
              </a:lnSpc>
            </a:pPr>
            <a:r>
              <a:rPr sz="1391" b="1" i="0">
                <a:solidFill>
                  <a:srgbClr val="B04A45"/>
                </a:solidFill>
                <a:latin typeface="Georgia"/>
                <a:ea typeface="Georgia"/>
                <a:cs typeface="Georgia"/>
              </a:rPr>
              <a:t>06</a:t>
            </a:r>
          </a:p>
        </p:txBody>
      </p:sp>
      <p:sp>
        <p:nvSpPr>
          <p:cNvPr id="62" name="TextBox 61"/>
          <p:cNvSpPr txBox="1"/>
          <p:nvPr/>
        </p:nvSpPr>
        <p:spPr>
          <a:xfrm>
            <a:off x="6819900" y="4533900"/>
            <a:ext cx="4381500" cy="190500"/>
          </a:xfrm>
          <a:prstGeom prst="rect">
            <a:avLst/>
          </a:prstGeom>
          <a:noFill/>
        </p:spPr>
        <p:txBody>
          <a:bodyPr wrap="square" lIns="0" rIns="0" tIns="0" bIns="0" anchor="t">
            <a:spAutoFit/>
          </a:bodyPr>
          <a:lstStyle/>
          <a:p>
            <a:pPr algn="l">
              <a:lnSpc>
                <a:spcPct val="100000"/>
              </a:lnSpc>
            </a:pPr>
            <a:r>
              <a:rPr sz="1000" b="1" i="0">
                <a:solidFill>
                  <a:srgbClr val="B04A45"/>
                </a:solidFill>
                <a:latin typeface="Arial"/>
                <a:ea typeface="Arial"/>
                <a:cs typeface="Arial"/>
              </a:rPr>
              <a:t>COMMON SAYING  常见说法</a:t>
            </a:r>
          </a:p>
        </p:txBody>
      </p:sp>
      <p:sp>
        <p:nvSpPr>
          <p:cNvPr id="63" name="TextBox 62"/>
          <p:cNvSpPr txBox="1"/>
          <p:nvPr/>
        </p:nvSpPr>
        <p:spPr>
          <a:xfrm>
            <a:off x="6457950" y="4743450"/>
            <a:ext cx="4762500" cy="228600"/>
          </a:xfrm>
          <a:prstGeom prst="rect">
            <a:avLst/>
          </a:prstGeom>
          <a:noFill/>
        </p:spPr>
        <p:txBody>
          <a:bodyPr wrap="square" lIns="0" rIns="0" tIns="0" bIns="0" anchor="t">
            <a:spAutoFit/>
          </a:bodyPr>
          <a:lstStyle/>
          <a:p>
            <a:pPr algn="l">
              <a:lnSpc>
                <a:spcPct val="115000"/>
              </a:lnSpc>
            </a:pPr>
            <a:r>
              <a:rPr sz="1136" b="0" i="1">
                <a:solidFill>
                  <a:srgbClr val="12202E"/>
                </a:solidFill>
                <a:latin typeface="Arial"/>
                <a:ea typeface="Arial"/>
                <a:cs typeface="Arial"/>
              </a:rPr>
              <a:t>Positive contribution per order means profit.</a:t>
            </a:r>
          </a:p>
        </p:txBody>
      </p:sp>
      <p:sp>
        <p:nvSpPr>
          <p:cNvPr id="64" name="TextBox 63"/>
          <p:cNvSpPr txBox="1"/>
          <p:nvPr/>
        </p:nvSpPr>
        <p:spPr>
          <a:xfrm>
            <a:off x="6457950" y="4991100"/>
            <a:ext cx="4762500" cy="19050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每单贡献为正就说明企业赚钱。</a:t>
            </a:r>
          </a:p>
        </p:txBody>
      </p:sp>
      <p:sp>
        <p:nvSpPr>
          <p:cNvPr id="65" name="Rectangle 64"/>
          <p:cNvSpPr/>
          <p:nvPr/>
        </p:nvSpPr>
        <p:spPr>
          <a:xfrm>
            <a:off x="6457950" y="5219700"/>
            <a:ext cx="4762500" cy="9525"/>
          </a:xfrm>
          <a:prstGeom prst="rect">
            <a:avLst/>
          </a:prstGeom>
          <a:solidFill>
            <a:srgbClr val="DCE3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6457950" y="5295900"/>
            <a:ext cx="4381500" cy="190500"/>
          </a:xfrm>
          <a:prstGeom prst="rect">
            <a:avLst/>
          </a:prstGeom>
          <a:noFill/>
        </p:spPr>
        <p:txBody>
          <a:bodyPr wrap="square" lIns="0" rIns="0" tIns="0" bIns="0" anchor="t">
            <a:spAutoFit/>
          </a:bodyPr>
          <a:lstStyle/>
          <a:p>
            <a:pPr algn="l">
              <a:lnSpc>
                <a:spcPct val="100000"/>
              </a:lnSpc>
            </a:pPr>
            <a:r>
              <a:rPr sz="1000" b="1" i="0">
                <a:solidFill>
                  <a:srgbClr val="2E7D5B"/>
                </a:solidFill>
                <a:latin typeface="Arial"/>
                <a:ea typeface="Arial"/>
                <a:cs typeface="Arial"/>
              </a:rPr>
              <a:t>WHAT TO SAY INSTEAD  修正说法</a:t>
            </a:r>
          </a:p>
        </p:txBody>
      </p:sp>
      <p:sp>
        <p:nvSpPr>
          <p:cNvPr id="67" name="TextBox 66"/>
          <p:cNvSpPr txBox="1"/>
          <p:nvPr/>
        </p:nvSpPr>
        <p:spPr>
          <a:xfrm>
            <a:off x="6457950" y="5467350"/>
            <a:ext cx="4762500" cy="247649"/>
          </a:xfrm>
          <a:prstGeom prst="rect">
            <a:avLst/>
          </a:prstGeom>
          <a:noFill/>
        </p:spPr>
        <p:txBody>
          <a:bodyPr wrap="square" lIns="0" rIns="0" tIns="0" bIns="0" anchor="t">
            <a:spAutoFit/>
          </a:bodyPr>
          <a:lstStyle/>
          <a:p>
            <a:pPr algn="l">
              <a:lnSpc>
                <a:spcPct val="115000"/>
              </a:lnSpc>
            </a:pPr>
            <a:r>
              <a:rPr sz="1136" b="0" i="0">
                <a:solidFill>
                  <a:srgbClr val="0E2A47"/>
                </a:solidFill>
                <a:latin typeface="Arial"/>
                <a:ea typeface="Arial"/>
                <a:cs typeface="Arial"/>
              </a:rPr>
              <a:t>Fixed cost, acquisition payback and the cash sitting in inventory still have to be covered.</a:t>
            </a:r>
          </a:p>
        </p:txBody>
      </p:sp>
      <p:sp>
        <p:nvSpPr>
          <p:cNvPr id="68" name="TextBox 67"/>
          <p:cNvSpPr txBox="1"/>
          <p:nvPr/>
        </p:nvSpPr>
        <p:spPr>
          <a:xfrm>
            <a:off x="6457950" y="5715000"/>
            <a:ext cx="4762500" cy="209550"/>
          </a:xfrm>
          <a:prstGeom prst="rect">
            <a:avLst/>
          </a:prstGeom>
          <a:noFill/>
        </p:spPr>
        <p:txBody>
          <a:bodyPr wrap="square" lIns="0" rIns="0" tIns="0" bIns="0" anchor="t">
            <a:spAutoFit/>
          </a:bodyPr>
          <a:lstStyle/>
          <a:p>
            <a:pPr algn="l">
              <a:lnSpc>
                <a:spcPct val="115000"/>
              </a:lnSpc>
            </a:pPr>
            <a:r>
              <a:rPr sz="1056" b="0" i="0">
                <a:solidFill>
                  <a:srgbClr val="46586D"/>
                </a:solidFill>
                <a:latin typeface="微软雅黑"/>
                <a:ea typeface="微软雅黑"/>
                <a:cs typeface="微软雅黑"/>
              </a:rPr>
              <a:t>还要覆盖固定成本、获客回收与库存占用的现金。</a:t>
            </a:r>
          </a:p>
        </p:txBody>
      </p:sp>
      <p:sp>
        <p:nvSpPr>
          <p:cNvPr id="69" name="TextBox 68"/>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70" name="TextBox 69"/>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22 / 28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TERMS</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Key English terms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关键英文术语</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Ten terms  ·  十个术语</a:t>
            </a:r>
          </a:p>
        </p:txBody>
      </p:sp>
      <p:sp>
        <p:nvSpPr>
          <p:cNvPr id="9" name="Rounded Rectangle 8"/>
          <p:cNvSpPr/>
          <p:nvPr/>
        </p:nvSpPr>
        <p:spPr>
          <a:xfrm>
            <a:off x="762000" y="10096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11049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Direct seller</a:t>
            </a:r>
          </a:p>
        </p:txBody>
      </p:sp>
      <p:sp>
        <p:nvSpPr>
          <p:cNvPr id="11" name="TextBox 10"/>
          <p:cNvSpPr txBox="1"/>
          <p:nvPr/>
        </p:nvSpPr>
        <p:spPr>
          <a:xfrm>
            <a:off x="914400" y="13335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直接销售</a:t>
            </a:r>
          </a:p>
        </p:txBody>
      </p:sp>
      <p:sp>
        <p:nvSpPr>
          <p:cNvPr id="12" name="TextBox 11"/>
          <p:cNvSpPr txBox="1"/>
          <p:nvPr/>
        </p:nvSpPr>
        <p:spPr>
          <a:xfrm>
            <a:off x="3524250" y="11239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Buys and resells goods; owns stock and sales risk.</a:t>
            </a:r>
          </a:p>
        </p:txBody>
      </p:sp>
      <p:sp>
        <p:nvSpPr>
          <p:cNvPr id="13" name="TextBox 12"/>
          <p:cNvSpPr txBox="1"/>
          <p:nvPr/>
        </p:nvSpPr>
        <p:spPr>
          <a:xfrm>
            <a:off x="3524250" y="14097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买入并转售商品，承担库存与销售风险。</a:t>
            </a:r>
          </a:p>
        </p:txBody>
      </p:sp>
      <p:sp>
        <p:nvSpPr>
          <p:cNvPr id="14" name="Rounded Rectangle 13"/>
          <p:cNvSpPr/>
          <p:nvPr/>
        </p:nvSpPr>
        <p:spPr>
          <a:xfrm>
            <a:off x="762000" y="20002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95499"/>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Online intermediary</a:t>
            </a:r>
          </a:p>
        </p:txBody>
      </p:sp>
      <p:sp>
        <p:nvSpPr>
          <p:cNvPr id="16" name="TextBox 15"/>
          <p:cNvSpPr txBox="1"/>
          <p:nvPr/>
        </p:nvSpPr>
        <p:spPr>
          <a:xfrm>
            <a:off x="914400" y="23241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线上中介</a:t>
            </a:r>
          </a:p>
        </p:txBody>
      </p:sp>
      <p:sp>
        <p:nvSpPr>
          <p:cNvPr id="17" name="TextBox 16"/>
          <p:cNvSpPr txBox="1"/>
          <p:nvPr/>
        </p:nvSpPr>
        <p:spPr>
          <a:xfrm>
            <a:off x="3524250" y="21145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Holds no goods; matches both sides for commission.</a:t>
            </a:r>
          </a:p>
        </p:txBody>
      </p:sp>
      <p:sp>
        <p:nvSpPr>
          <p:cNvPr id="18" name="TextBox 17"/>
          <p:cNvSpPr txBox="1"/>
          <p:nvPr/>
        </p:nvSpPr>
        <p:spPr>
          <a:xfrm>
            <a:off x="3524250" y="24003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不拥有商品，撮合双方并收取佣金。</a:t>
            </a:r>
          </a:p>
        </p:txBody>
      </p:sp>
      <p:sp>
        <p:nvSpPr>
          <p:cNvPr id="19" name="Rounded Rectangle 18"/>
          <p:cNvSpPr/>
          <p:nvPr/>
        </p:nvSpPr>
        <p:spPr>
          <a:xfrm>
            <a:off x="762000" y="29908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 y="30861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Mobile-first</a:t>
            </a:r>
          </a:p>
        </p:txBody>
      </p:sp>
      <p:sp>
        <p:nvSpPr>
          <p:cNvPr id="21" name="TextBox 20"/>
          <p:cNvSpPr txBox="1"/>
          <p:nvPr/>
        </p:nvSpPr>
        <p:spPr>
          <a:xfrm>
            <a:off x="914400" y="33147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移动优先</a:t>
            </a:r>
          </a:p>
        </p:txBody>
      </p:sp>
      <p:sp>
        <p:nvSpPr>
          <p:cNvPr id="22" name="TextBox 21"/>
          <p:cNvSpPr txBox="1"/>
          <p:nvPr/>
        </p:nvSpPr>
        <p:spPr>
          <a:xfrm>
            <a:off x="3524250" y="31051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Designing for the phone fold, taps and asset weight.</a:t>
            </a:r>
          </a:p>
        </p:txBody>
      </p:sp>
      <p:sp>
        <p:nvSpPr>
          <p:cNvPr id="23" name="TextBox 22"/>
          <p:cNvSpPr txBox="1"/>
          <p:nvPr/>
        </p:nvSpPr>
        <p:spPr>
          <a:xfrm>
            <a:off x="3524250" y="33909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以手机首屏、点击步骤与素材大小为设计前提。</a:t>
            </a:r>
          </a:p>
        </p:txBody>
      </p:sp>
      <p:sp>
        <p:nvSpPr>
          <p:cNvPr id="24" name="Rounded Rectangle 23"/>
          <p:cNvSpPr/>
          <p:nvPr/>
        </p:nvSpPr>
        <p:spPr>
          <a:xfrm>
            <a:off x="762000" y="39814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4400" y="4076699"/>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Payment gateway</a:t>
            </a:r>
          </a:p>
        </p:txBody>
      </p:sp>
      <p:sp>
        <p:nvSpPr>
          <p:cNvPr id="26" name="TextBox 25"/>
          <p:cNvSpPr txBox="1"/>
          <p:nvPr/>
        </p:nvSpPr>
        <p:spPr>
          <a:xfrm>
            <a:off x="914400" y="43053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支付网关</a:t>
            </a:r>
          </a:p>
        </p:txBody>
      </p:sp>
      <p:sp>
        <p:nvSpPr>
          <p:cNvPr id="27" name="TextBox 26"/>
          <p:cNvSpPr txBox="1"/>
          <p:nvPr/>
        </p:nvSpPr>
        <p:spPr>
          <a:xfrm>
            <a:off x="3524250" y="40957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The service authorising and settling online payment.</a:t>
            </a:r>
          </a:p>
        </p:txBody>
      </p:sp>
      <p:sp>
        <p:nvSpPr>
          <p:cNvPr id="28" name="TextBox 27"/>
          <p:cNvSpPr txBox="1"/>
          <p:nvPr/>
        </p:nvSpPr>
        <p:spPr>
          <a:xfrm>
            <a:off x="3524250" y="43815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处理线上收款授权与结算的服务。</a:t>
            </a:r>
          </a:p>
        </p:txBody>
      </p:sp>
      <p:sp>
        <p:nvSpPr>
          <p:cNvPr id="29" name="Rounded Rectangle 28"/>
          <p:cNvSpPr/>
          <p:nvPr/>
        </p:nvSpPr>
        <p:spPr>
          <a:xfrm>
            <a:off x="762000" y="49720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0673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Conversion rate</a:t>
            </a:r>
          </a:p>
        </p:txBody>
      </p:sp>
      <p:sp>
        <p:nvSpPr>
          <p:cNvPr id="31" name="TextBox 30"/>
          <p:cNvSpPr txBox="1"/>
          <p:nvPr/>
        </p:nvSpPr>
        <p:spPr>
          <a:xfrm>
            <a:off x="914400" y="52959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转化率</a:t>
            </a:r>
          </a:p>
        </p:txBody>
      </p:sp>
      <p:sp>
        <p:nvSpPr>
          <p:cNvPr id="32" name="TextBox 31"/>
          <p:cNvSpPr txBox="1"/>
          <p:nvPr/>
        </p:nvSpPr>
        <p:spPr>
          <a:xfrm>
            <a:off x="3524250" y="50863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Actions at one stage divided by the stage before.</a:t>
            </a:r>
          </a:p>
        </p:txBody>
      </p:sp>
      <p:sp>
        <p:nvSpPr>
          <p:cNvPr id="33" name="TextBox 32"/>
          <p:cNvSpPr txBox="1"/>
          <p:nvPr/>
        </p:nvSpPr>
        <p:spPr>
          <a:xfrm>
            <a:off x="3524250" y="53721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后一阶段动作数除以前一阶段动作数。</a:t>
            </a:r>
          </a:p>
        </p:txBody>
      </p:sp>
      <p:sp>
        <p:nvSpPr>
          <p:cNvPr id="34" name="Rounded Rectangle 33"/>
          <p:cNvSpPr/>
          <p:nvPr/>
        </p:nvSpPr>
        <p:spPr>
          <a:xfrm>
            <a:off x="6286500" y="10096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438900" y="11049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Contribution margin</a:t>
            </a:r>
          </a:p>
        </p:txBody>
      </p:sp>
      <p:sp>
        <p:nvSpPr>
          <p:cNvPr id="36" name="TextBox 35"/>
          <p:cNvSpPr txBox="1"/>
          <p:nvPr/>
        </p:nvSpPr>
        <p:spPr>
          <a:xfrm>
            <a:off x="6438900" y="13335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贡献毛利</a:t>
            </a:r>
          </a:p>
        </p:txBody>
      </p:sp>
      <p:sp>
        <p:nvSpPr>
          <p:cNvPr id="37" name="TextBox 36"/>
          <p:cNvSpPr txBox="1"/>
          <p:nvPr/>
        </p:nvSpPr>
        <p:spPr>
          <a:xfrm>
            <a:off x="9048750" y="11239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What remains of price after all variable costs.</a:t>
            </a:r>
          </a:p>
        </p:txBody>
      </p:sp>
      <p:sp>
        <p:nvSpPr>
          <p:cNvPr id="38" name="TextBox 37"/>
          <p:cNvSpPr txBox="1"/>
          <p:nvPr/>
        </p:nvSpPr>
        <p:spPr>
          <a:xfrm>
            <a:off x="9048750" y="14097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售价减去全部变动成本后的余额。</a:t>
            </a:r>
          </a:p>
        </p:txBody>
      </p:sp>
      <p:sp>
        <p:nvSpPr>
          <p:cNvPr id="39" name="Rounded Rectangle 38"/>
          <p:cNvSpPr/>
          <p:nvPr/>
        </p:nvSpPr>
        <p:spPr>
          <a:xfrm>
            <a:off x="6286500" y="20002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438900" y="2095499"/>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Customer acquisition cost</a:t>
            </a:r>
          </a:p>
        </p:txBody>
      </p:sp>
      <p:sp>
        <p:nvSpPr>
          <p:cNvPr id="41" name="TextBox 40"/>
          <p:cNvSpPr txBox="1"/>
          <p:nvPr/>
        </p:nvSpPr>
        <p:spPr>
          <a:xfrm>
            <a:off x="6438900" y="23241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获客成本</a:t>
            </a:r>
          </a:p>
        </p:txBody>
      </p:sp>
      <p:sp>
        <p:nvSpPr>
          <p:cNvPr id="42" name="TextBox 41"/>
          <p:cNvSpPr txBox="1"/>
          <p:nvPr/>
        </p:nvSpPr>
        <p:spPr>
          <a:xfrm>
            <a:off x="9048750" y="21145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Marketing spent to win one order.</a:t>
            </a:r>
          </a:p>
        </p:txBody>
      </p:sp>
      <p:sp>
        <p:nvSpPr>
          <p:cNvPr id="43" name="TextBox 42"/>
          <p:cNvSpPr txBox="1"/>
          <p:nvPr/>
        </p:nvSpPr>
        <p:spPr>
          <a:xfrm>
            <a:off x="9048750" y="24003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为获得一个订单所花的营销费用。</a:t>
            </a:r>
          </a:p>
        </p:txBody>
      </p:sp>
      <p:sp>
        <p:nvSpPr>
          <p:cNvPr id="44" name="Rounded Rectangle 43"/>
          <p:cNvSpPr/>
          <p:nvPr/>
        </p:nvSpPr>
        <p:spPr>
          <a:xfrm>
            <a:off x="6286500" y="29908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438900" y="30861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Average order value</a:t>
            </a:r>
          </a:p>
        </p:txBody>
      </p:sp>
      <p:sp>
        <p:nvSpPr>
          <p:cNvPr id="46" name="TextBox 45"/>
          <p:cNvSpPr txBox="1"/>
          <p:nvPr/>
        </p:nvSpPr>
        <p:spPr>
          <a:xfrm>
            <a:off x="6438900" y="33147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客单价</a:t>
            </a:r>
          </a:p>
        </p:txBody>
      </p:sp>
      <p:sp>
        <p:nvSpPr>
          <p:cNvPr id="47" name="TextBox 46"/>
          <p:cNvSpPr txBox="1"/>
          <p:nvPr/>
        </p:nvSpPr>
        <p:spPr>
          <a:xfrm>
            <a:off x="9048750" y="31051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Average value of one completed order.</a:t>
            </a:r>
          </a:p>
        </p:txBody>
      </p:sp>
      <p:sp>
        <p:nvSpPr>
          <p:cNvPr id="48" name="TextBox 47"/>
          <p:cNvSpPr txBox="1"/>
          <p:nvPr/>
        </p:nvSpPr>
        <p:spPr>
          <a:xfrm>
            <a:off x="9048750" y="33909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每笔已完成订单的平均金额。</a:t>
            </a:r>
          </a:p>
        </p:txBody>
      </p:sp>
      <p:sp>
        <p:nvSpPr>
          <p:cNvPr id="49" name="Rounded Rectangle 48"/>
          <p:cNvSpPr/>
          <p:nvPr/>
        </p:nvSpPr>
        <p:spPr>
          <a:xfrm>
            <a:off x="6286500" y="3981450"/>
            <a:ext cx="5143500" cy="8763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438900" y="4076699"/>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Fulfilment</a:t>
            </a:r>
          </a:p>
        </p:txBody>
      </p:sp>
      <p:sp>
        <p:nvSpPr>
          <p:cNvPr id="51" name="TextBox 50"/>
          <p:cNvSpPr txBox="1"/>
          <p:nvPr/>
        </p:nvSpPr>
        <p:spPr>
          <a:xfrm>
            <a:off x="6438900" y="43053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履约</a:t>
            </a:r>
          </a:p>
        </p:txBody>
      </p:sp>
      <p:sp>
        <p:nvSpPr>
          <p:cNvPr id="52" name="TextBox 51"/>
          <p:cNvSpPr txBox="1"/>
          <p:nvPr/>
        </p:nvSpPr>
        <p:spPr>
          <a:xfrm>
            <a:off x="9048750" y="40957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Storing, picking, shipping and delivering an order.</a:t>
            </a:r>
          </a:p>
        </p:txBody>
      </p:sp>
      <p:sp>
        <p:nvSpPr>
          <p:cNvPr id="53" name="TextBox 52"/>
          <p:cNvSpPr txBox="1"/>
          <p:nvPr/>
        </p:nvSpPr>
        <p:spPr>
          <a:xfrm>
            <a:off x="9048750" y="43815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备货、分拣、配送与交付订单的全过程。</a:t>
            </a:r>
          </a:p>
        </p:txBody>
      </p:sp>
      <p:sp>
        <p:nvSpPr>
          <p:cNvPr id="54" name="Rounded Rectangle 53"/>
          <p:cNvSpPr/>
          <p:nvPr/>
        </p:nvSpPr>
        <p:spPr>
          <a:xfrm>
            <a:off x="6286500" y="4972050"/>
            <a:ext cx="5143500" cy="876300"/>
          </a:xfrm>
          <a:prstGeom prst="roundRect">
            <a:avLst>
              <a:gd name="adj" fmla="val 5000"/>
            </a:avLst>
          </a:prstGeom>
          <a:solidFill>
            <a:srgbClr val="F5F8FC"/>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438900" y="5067300"/>
            <a:ext cx="2476500" cy="209550"/>
          </a:xfrm>
          <a:prstGeom prst="rect">
            <a:avLst/>
          </a:prstGeom>
          <a:noFill/>
        </p:spPr>
        <p:txBody>
          <a:bodyPr wrap="square" lIns="0" rIns="0" tIns="0" bIns="0" anchor="t">
            <a:spAutoFit/>
          </a:bodyPr>
          <a:lstStyle/>
          <a:p>
            <a:pPr algn="l">
              <a:lnSpc>
                <a:spcPct val="100000"/>
              </a:lnSpc>
            </a:pPr>
            <a:r>
              <a:rPr sz="1276" b="1" i="0">
                <a:solidFill>
                  <a:srgbClr val="0E2A47"/>
                </a:solidFill>
                <a:latin typeface="Arial"/>
                <a:ea typeface="Arial"/>
                <a:cs typeface="Arial"/>
              </a:rPr>
              <a:t>Reverse logistics</a:t>
            </a:r>
          </a:p>
        </p:txBody>
      </p:sp>
      <p:sp>
        <p:nvSpPr>
          <p:cNvPr id="56" name="TextBox 55"/>
          <p:cNvSpPr txBox="1"/>
          <p:nvPr/>
        </p:nvSpPr>
        <p:spPr>
          <a:xfrm>
            <a:off x="6438900" y="5295900"/>
            <a:ext cx="2476500" cy="171450"/>
          </a:xfrm>
          <a:prstGeom prst="rect">
            <a:avLst/>
          </a:prstGeom>
          <a:noFill/>
        </p:spPr>
        <p:txBody>
          <a:bodyPr wrap="square" lIns="0" rIns="0" tIns="0" bIns="0" anchor="t">
            <a:spAutoFit/>
          </a:bodyPr>
          <a:lstStyle/>
          <a:p>
            <a:pPr algn="l">
              <a:lnSpc>
                <a:spcPct val="100000"/>
              </a:lnSpc>
            </a:pPr>
            <a:r>
              <a:rPr sz="1128" b="0" i="0">
                <a:solidFill>
                  <a:srgbClr val="1B4F9C"/>
                </a:solidFill>
                <a:latin typeface="微软雅黑"/>
                <a:ea typeface="微软雅黑"/>
                <a:cs typeface="微软雅黑"/>
              </a:rPr>
              <a:t>逆向物流</a:t>
            </a:r>
          </a:p>
        </p:txBody>
      </p:sp>
      <p:sp>
        <p:nvSpPr>
          <p:cNvPr id="57" name="TextBox 56"/>
          <p:cNvSpPr txBox="1"/>
          <p:nvPr/>
        </p:nvSpPr>
        <p:spPr>
          <a:xfrm>
            <a:off x="9048750" y="5086350"/>
            <a:ext cx="2209800" cy="247649"/>
          </a:xfrm>
          <a:prstGeom prst="rect">
            <a:avLst/>
          </a:prstGeom>
          <a:noFill/>
        </p:spPr>
        <p:txBody>
          <a:bodyPr wrap="square" lIns="0" rIns="0" tIns="0" bIns="0" anchor="t">
            <a:spAutoFit/>
          </a:bodyPr>
          <a:lstStyle/>
          <a:p>
            <a:pPr algn="l">
              <a:lnSpc>
                <a:spcPct val="115000"/>
              </a:lnSpc>
            </a:pPr>
            <a:r>
              <a:rPr sz="1020" b="0" i="0">
                <a:solidFill>
                  <a:srgbClr val="12202E"/>
                </a:solidFill>
                <a:latin typeface="Arial"/>
                <a:ea typeface="Arial"/>
                <a:cs typeface="Arial"/>
              </a:rPr>
              <a:t>The flow of returned goods back to the seller.</a:t>
            </a:r>
          </a:p>
        </p:txBody>
      </p:sp>
      <p:sp>
        <p:nvSpPr>
          <p:cNvPr id="58" name="TextBox 57"/>
          <p:cNvSpPr txBox="1"/>
          <p:nvPr/>
        </p:nvSpPr>
        <p:spPr>
          <a:xfrm>
            <a:off x="9048750" y="5372100"/>
            <a:ext cx="2209800" cy="228600"/>
          </a:xfrm>
          <a:prstGeom prst="rect">
            <a:avLst/>
          </a:prstGeom>
          <a:noFill/>
        </p:spPr>
        <p:txBody>
          <a:bodyPr wrap="square" lIns="0" rIns="0" tIns="0" bIns="0" anchor="t">
            <a:spAutoFit/>
          </a:bodyPr>
          <a:lstStyle/>
          <a:p>
            <a:pPr algn="l">
              <a:lnSpc>
                <a:spcPct val="115000"/>
              </a:lnSpc>
            </a:pPr>
            <a:r>
              <a:rPr sz="1008" b="0" i="0">
                <a:solidFill>
                  <a:srgbClr val="46586D"/>
                </a:solidFill>
                <a:latin typeface="微软雅黑"/>
                <a:ea typeface="微软雅黑"/>
                <a:cs typeface="微软雅黑"/>
              </a:rPr>
              <a:t>退货从消费者返回卖家的物流。</a:t>
            </a:r>
          </a:p>
        </p:txBody>
      </p:sp>
      <p:sp>
        <p:nvSpPr>
          <p:cNvPr id="59" name="Rectangle 58"/>
          <p:cNvSpPr/>
          <p:nvPr/>
        </p:nvSpPr>
        <p:spPr>
          <a:xfrm>
            <a:off x="762000" y="592455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800100" y="592455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52500" y="600075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Contribution margin and acquisition cost are the pair that decides whether volume is worth buying.</a:t>
            </a:r>
          </a:p>
        </p:txBody>
      </p:sp>
      <p:sp>
        <p:nvSpPr>
          <p:cNvPr id="62" name="TextBox 61"/>
          <p:cNvSpPr txBox="1"/>
          <p:nvPr/>
        </p:nvSpPr>
        <p:spPr>
          <a:xfrm>
            <a:off x="952500" y="622935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贡献毛利与获客成本是决定“放量是否值得”的那一对。</a:t>
            </a:r>
          </a:p>
        </p:txBody>
      </p:sp>
      <p:sp>
        <p:nvSpPr>
          <p:cNvPr id="63" name="TextBox 6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64" name="TextBox 6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23 / 28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TALK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Class discussion</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课堂讨论</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Four questions  ·  四道题</a:t>
            </a:r>
          </a:p>
        </p:txBody>
      </p:sp>
      <p:sp>
        <p:nvSpPr>
          <p:cNvPr id="9" name="Rounded Rectangle 8"/>
          <p:cNvSpPr/>
          <p:nvPr/>
        </p:nvSpPr>
        <p:spPr>
          <a:xfrm>
            <a:off x="762000" y="100965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762000" y="1009650"/>
            <a:ext cx="47625" cy="1028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90599" y="114300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01</a:t>
            </a:r>
          </a:p>
        </p:txBody>
      </p:sp>
      <p:sp>
        <p:nvSpPr>
          <p:cNvPr id="12" name="TextBox 11"/>
          <p:cNvSpPr txBox="1"/>
          <p:nvPr/>
        </p:nvSpPr>
        <p:spPr>
          <a:xfrm>
            <a:off x="1504950" y="112395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With 684 orders and a 9.5 per cent add-to-cart rate, which layer do you repair first, and what do you test?</a:t>
            </a:r>
          </a:p>
        </p:txBody>
      </p:sp>
      <p:sp>
        <p:nvSpPr>
          <p:cNvPr id="13" name="TextBox 12"/>
          <p:cNvSpPr txBox="1"/>
          <p:nvPr/>
        </p:nvSpPr>
        <p:spPr>
          <a:xfrm>
            <a:off x="1504950" y="144780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在 684 单、加购率 9.5% 的情况下，你会先修哪一层？测试什么？</a:t>
            </a:r>
          </a:p>
        </p:txBody>
      </p:sp>
      <p:sp>
        <p:nvSpPr>
          <p:cNvPr id="14" name="TextBox 13"/>
          <p:cNvSpPr txBox="1"/>
          <p:nvPr/>
        </p:nvSpPr>
        <p:spPr>
          <a:xfrm>
            <a:off x="1504950" y="171450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a rate, its denominator and a condition.</a:t>
            </a:r>
          </a:p>
        </p:txBody>
      </p:sp>
      <p:sp>
        <p:nvSpPr>
          <p:cNvPr id="15" name="Rounded Rectangle 14"/>
          <p:cNvSpPr/>
          <p:nvPr/>
        </p:nvSpPr>
        <p:spPr>
          <a:xfrm>
            <a:off x="762000" y="217170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62000" y="2171700"/>
            <a:ext cx="47625" cy="10287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0599" y="230505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02</a:t>
            </a:r>
          </a:p>
        </p:txBody>
      </p:sp>
      <p:sp>
        <p:nvSpPr>
          <p:cNvPr id="18" name="TextBox 17"/>
          <p:cNvSpPr txBox="1"/>
          <p:nvPr/>
        </p:nvSpPr>
        <p:spPr>
          <a:xfrm>
            <a:off x="1504950" y="228600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Would you launch on a platform or build an owned store? Write the conditions that would change your answer.</a:t>
            </a:r>
          </a:p>
        </p:txBody>
      </p:sp>
      <p:sp>
        <p:nvSpPr>
          <p:cNvPr id="19" name="TextBox 18"/>
          <p:cNvSpPr txBox="1"/>
          <p:nvPr/>
        </p:nvSpPr>
        <p:spPr>
          <a:xfrm>
            <a:off x="1504950" y="260985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你会先在平台上线还是自建独立站？写出会改变你答案的条件。</a:t>
            </a:r>
          </a:p>
        </p:txBody>
      </p:sp>
      <p:sp>
        <p:nvSpPr>
          <p:cNvPr id="20" name="TextBox 19"/>
          <p:cNvSpPr txBox="1"/>
          <p:nvPr/>
        </p:nvSpPr>
        <p:spPr>
          <a:xfrm>
            <a:off x="1504950" y="287655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a rate, its denominator and a condition.</a:t>
            </a:r>
          </a:p>
        </p:txBody>
      </p:sp>
      <p:sp>
        <p:nvSpPr>
          <p:cNvPr id="21" name="Rounded Rectangle 20"/>
          <p:cNvSpPr/>
          <p:nvPr/>
        </p:nvSpPr>
        <p:spPr>
          <a:xfrm>
            <a:off x="762000" y="333375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762000" y="3333750"/>
            <a:ext cx="47625" cy="1028700"/>
          </a:xfrm>
          <a:prstGeom prst="rect">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90599" y="346710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03</a:t>
            </a:r>
          </a:p>
        </p:txBody>
      </p:sp>
      <p:sp>
        <p:nvSpPr>
          <p:cNvPr id="24" name="TextBox 23"/>
          <p:cNvSpPr txBox="1"/>
          <p:nvPr/>
        </p:nvSpPr>
        <p:spPr>
          <a:xfrm>
            <a:off x="1504950" y="344805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Is a 6 per cent return rate good for this product? What must you know before judging it?</a:t>
            </a:r>
          </a:p>
        </p:txBody>
      </p:sp>
      <p:sp>
        <p:nvSpPr>
          <p:cNvPr id="25" name="TextBox 24"/>
          <p:cNvSpPr txBox="1"/>
          <p:nvPr/>
        </p:nvSpPr>
        <p:spPr>
          <a:xfrm>
            <a:off x="1504950" y="377190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对这个产品，6% 退货率算好吗？判断前还必须知道什么？</a:t>
            </a:r>
          </a:p>
        </p:txBody>
      </p:sp>
      <p:sp>
        <p:nvSpPr>
          <p:cNvPr id="26" name="TextBox 25"/>
          <p:cNvSpPr txBox="1"/>
          <p:nvPr/>
        </p:nvSpPr>
        <p:spPr>
          <a:xfrm>
            <a:off x="1504950" y="403860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a rate, its denominator and a condition.</a:t>
            </a:r>
          </a:p>
        </p:txBody>
      </p:sp>
      <p:sp>
        <p:nvSpPr>
          <p:cNvPr id="27" name="Rounded Rectangle 26"/>
          <p:cNvSpPr/>
          <p:nvPr/>
        </p:nvSpPr>
        <p:spPr>
          <a:xfrm>
            <a:off x="762000" y="4495800"/>
            <a:ext cx="10668000" cy="10287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762000" y="4495800"/>
            <a:ext cx="47625" cy="10287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90599" y="4629150"/>
            <a:ext cx="381000" cy="228600"/>
          </a:xfrm>
          <a:prstGeom prst="rect">
            <a:avLst/>
          </a:prstGeom>
          <a:noFill/>
        </p:spPr>
        <p:txBody>
          <a:bodyPr wrap="square" lIns="0" rIns="0" tIns="0" bIns="0" anchor="t">
            <a:spAutoFit/>
          </a:bodyPr>
          <a:lstStyle/>
          <a:p>
            <a:pPr algn="l">
              <a:lnSpc>
                <a:spcPct val="100000"/>
              </a:lnSpc>
            </a:pPr>
            <a:r>
              <a:rPr sz="1507" b="1" i="0">
                <a:solidFill>
                  <a:srgbClr val="C8A44D"/>
                </a:solidFill>
                <a:latin typeface="Georgia"/>
                <a:ea typeface="Georgia"/>
                <a:cs typeface="Georgia"/>
              </a:rPr>
              <a:t>04</a:t>
            </a:r>
          </a:p>
        </p:txBody>
      </p:sp>
      <p:sp>
        <p:nvSpPr>
          <p:cNvPr id="30" name="TextBox 29"/>
          <p:cNvSpPr txBox="1"/>
          <p:nvPr/>
        </p:nvSpPr>
        <p:spPr>
          <a:xfrm>
            <a:off x="1504950" y="4610100"/>
            <a:ext cx="9620250" cy="247649"/>
          </a:xfrm>
          <a:prstGeom prst="rect">
            <a:avLst/>
          </a:prstGeom>
          <a:noFill/>
        </p:spPr>
        <p:txBody>
          <a:bodyPr wrap="square" lIns="0" rIns="0" tIns="0" bIns="0" anchor="t">
            <a:spAutoFit/>
          </a:bodyPr>
          <a:lstStyle/>
          <a:p>
            <a:pPr algn="l">
              <a:lnSpc>
                <a:spcPct val="120000"/>
              </a:lnSpc>
            </a:pPr>
            <a:r>
              <a:rPr sz="1391" b="0" i="0">
                <a:solidFill>
                  <a:srgbClr val="0E2A47"/>
                </a:solidFill>
                <a:latin typeface="Arial"/>
                <a:ea typeface="Arial"/>
                <a:cs typeface="Arial"/>
              </a:rPr>
              <a:t>Which mobile-first requirement is most often ignored, and how would its cost appear in the data?</a:t>
            </a:r>
          </a:p>
        </p:txBody>
      </p:sp>
      <p:sp>
        <p:nvSpPr>
          <p:cNvPr id="31" name="TextBox 30"/>
          <p:cNvSpPr txBox="1"/>
          <p:nvPr/>
        </p:nvSpPr>
        <p:spPr>
          <a:xfrm>
            <a:off x="1504950" y="4933950"/>
            <a:ext cx="9620250" cy="209550"/>
          </a:xfrm>
          <a:prstGeom prst="rect">
            <a:avLst/>
          </a:prstGeom>
          <a:noFill/>
        </p:spPr>
        <p:txBody>
          <a:bodyPr wrap="square" lIns="0" rIns="0" tIns="0" bIns="0" anchor="t">
            <a:spAutoFit/>
          </a:bodyPr>
          <a:lstStyle/>
          <a:p>
            <a:pPr algn="l">
              <a:lnSpc>
                <a:spcPct val="120000"/>
              </a:lnSpc>
            </a:pPr>
            <a:r>
              <a:rPr sz="1152" b="0" i="0">
                <a:solidFill>
                  <a:srgbClr val="46586D"/>
                </a:solidFill>
                <a:latin typeface="微软雅黑"/>
                <a:ea typeface="微软雅黑"/>
                <a:cs typeface="微软雅黑"/>
              </a:rPr>
              <a:t>哪条移动优先要求最常被忽略？如何在数据中看出它的代价？</a:t>
            </a:r>
          </a:p>
        </p:txBody>
      </p:sp>
      <p:sp>
        <p:nvSpPr>
          <p:cNvPr id="32" name="TextBox 31"/>
          <p:cNvSpPr txBox="1"/>
          <p:nvPr/>
        </p:nvSpPr>
        <p:spPr>
          <a:xfrm>
            <a:off x="1504950" y="5200650"/>
            <a:ext cx="9620250" cy="209550"/>
          </a:xfrm>
          <a:prstGeom prst="rect">
            <a:avLst/>
          </a:prstGeom>
          <a:noFill/>
        </p:spPr>
        <p:txBody>
          <a:bodyPr wrap="square" lIns="0" rIns="0" tIns="0" bIns="0" anchor="t">
            <a:spAutoFit/>
          </a:bodyPr>
          <a:lstStyle/>
          <a:p>
            <a:pPr algn="l">
              <a:lnSpc>
                <a:spcPct val="110000"/>
              </a:lnSpc>
            </a:pPr>
            <a:r>
              <a:rPr sz="1090" b="0" i="1">
                <a:solidFill>
                  <a:srgbClr val="8695A8"/>
                </a:solidFill>
                <a:latin typeface="Arial"/>
                <a:ea typeface="Arial"/>
                <a:cs typeface="Arial"/>
              </a:rPr>
              <a:t>Answer with a rate, its denominator and a condition.</a:t>
            </a:r>
          </a:p>
        </p:txBody>
      </p:sp>
      <p:sp>
        <p:nvSpPr>
          <p:cNvPr id="33" name="Rectangle 32"/>
          <p:cNvSpPr/>
          <p:nvPr/>
        </p:nvSpPr>
        <p:spPr>
          <a:xfrm>
            <a:off x="762000" y="56388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 y="56388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52500" y="57150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Refuse answers that name a channel without naming the number that would change the decision.</a:t>
            </a:r>
          </a:p>
        </p:txBody>
      </p:sp>
      <p:sp>
        <p:nvSpPr>
          <p:cNvPr id="36" name="TextBox 35"/>
          <p:cNvSpPr txBox="1"/>
          <p:nvPr/>
        </p:nvSpPr>
        <p:spPr>
          <a:xfrm>
            <a:off x="952500" y="59436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拒绝那种只说渠道、却说不出“哪个数字会改变决定”的答案。</a:t>
            </a:r>
          </a:p>
        </p:txBody>
      </p:sp>
      <p:sp>
        <p:nvSpPr>
          <p:cNvPr id="37" name="TextBox 36"/>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8" name="TextBox 37"/>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24 / 28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TASK</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Write a one-page launch memo</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写一页上市备忘录</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12 minutes  ·  groups</a:t>
            </a:r>
          </a:p>
        </p:txBody>
      </p:sp>
      <p:sp>
        <p:nvSpPr>
          <p:cNvPr id="9" name="Rounded Rectangle 8"/>
          <p:cNvSpPr/>
          <p:nvPr/>
        </p:nvSpPr>
        <p:spPr>
          <a:xfrm>
            <a:off x="762000" y="1009650"/>
            <a:ext cx="10668000" cy="990599"/>
          </a:xfrm>
          <a:prstGeom prst="roundRect">
            <a:avLst>
              <a:gd name="adj" fmla="val 5000"/>
            </a:avLst>
          </a:prstGeom>
          <a:solidFill>
            <a:srgbClr val="F8FA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62000" y="1009650"/>
            <a:ext cx="533400" cy="990599"/>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2000" y="10096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12" name="TextBox 11"/>
          <p:cNvSpPr txBox="1"/>
          <p:nvPr/>
        </p:nvSpPr>
        <p:spPr>
          <a:xfrm>
            <a:off x="762000" y="14287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13" name="TextBox 12"/>
          <p:cNvSpPr txBox="1"/>
          <p:nvPr/>
        </p:nvSpPr>
        <p:spPr>
          <a:xfrm>
            <a:off x="1485900" y="11430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Build the per-order ledger, and state contribution before and after returns.</a:t>
            </a:r>
          </a:p>
        </p:txBody>
      </p:sp>
      <p:sp>
        <p:nvSpPr>
          <p:cNvPr id="14" name="TextBox 13"/>
          <p:cNvSpPr txBox="1"/>
          <p:nvPr/>
        </p:nvSpPr>
        <p:spPr>
          <a:xfrm>
            <a:off x="1485900" y="14478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建立每单账本，写出退货前后的贡献。</a:t>
            </a:r>
          </a:p>
        </p:txBody>
      </p:sp>
      <p:sp>
        <p:nvSpPr>
          <p:cNvPr id="15" name="TextBox 14"/>
          <p:cNvSpPr txBox="1"/>
          <p:nvPr/>
        </p:nvSpPr>
        <p:spPr>
          <a:xfrm>
            <a:off x="8343900" y="11430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16" name="TextBox 15"/>
          <p:cNvSpPr txBox="1"/>
          <p:nvPr/>
        </p:nvSpPr>
        <p:spPr>
          <a:xfrm>
            <a:off x="8343900" y="13525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One ledger, two contributions.</a:t>
            </a:r>
          </a:p>
        </p:txBody>
      </p:sp>
      <p:sp>
        <p:nvSpPr>
          <p:cNvPr id="17" name="Rounded Rectangle 16"/>
          <p:cNvSpPr/>
          <p:nvPr/>
        </p:nvSpPr>
        <p:spPr>
          <a:xfrm>
            <a:off x="762000" y="2114550"/>
            <a:ext cx="10668000" cy="990599"/>
          </a:xfrm>
          <a:prstGeom prst="roundRect">
            <a:avLst>
              <a:gd name="adj" fmla="val 5000"/>
            </a:avLst>
          </a:prstGeom>
          <a:solidFill>
            <a:srgbClr val="F5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62000" y="2114550"/>
            <a:ext cx="533400" cy="990599"/>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2000" y="21145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20" name="TextBox 19"/>
          <p:cNvSpPr txBox="1"/>
          <p:nvPr/>
        </p:nvSpPr>
        <p:spPr>
          <a:xfrm>
            <a:off x="762000" y="25336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21" name="TextBox 20"/>
          <p:cNvSpPr txBox="1"/>
          <p:nvPr/>
        </p:nvSpPr>
        <p:spPr>
          <a:xfrm>
            <a:off x="1485900" y="22479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Compute the three stage conversion rates and mark the weakest layer against a benchmark.</a:t>
            </a:r>
          </a:p>
        </p:txBody>
      </p:sp>
      <p:sp>
        <p:nvSpPr>
          <p:cNvPr id="22" name="TextBox 21"/>
          <p:cNvSpPr txBox="1"/>
          <p:nvPr/>
        </p:nvSpPr>
        <p:spPr>
          <a:xfrm>
            <a:off x="1485900" y="25527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算出三层转化率，对照自设基准标出最弱一层。</a:t>
            </a:r>
          </a:p>
        </p:txBody>
      </p:sp>
      <p:sp>
        <p:nvSpPr>
          <p:cNvPr id="23" name="TextBox 22"/>
          <p:cNvSpPr txBox="1"/>
          <p:nvPr/>
        </p:nvSpPr>
        <p:spPr>
          <a:xfrm>
            <a:off x="8343900" y="22479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24" name="TextBox 23"/>
          <p:cNvSpPr txBox="1"/>
          <p:nvPr/>
        </p:nvSpPr>
        <p:spPr>
          <a:xfrm>
            <a:off x="8343900" y="24574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Three rates with denominators.</a:t>
            </a:r>
          </a:p>
        </p:txBody>
      </p:sp>
      <p:sp>
        <p:nvSpPr>
          <p:cNvPr id="25" name="Rounded Rectangle 24"/>
          <p:cNvSpPr/>
          <p:nvPr/>
        </p:nvSpPr>
        <p:spPr>
          <a:xfrm>
            <a:off x="762000" y="3219450"/>
            <a:ext cx="10668000" cy="990599"/>
          </a:xfrm>
          <a:prstGeom prst="roundRect">
            <a:avLst>
              <a:gd name="adj" fmla="val 5000"/>
            </a:avLst>
          </a:prstGeom>
          <a:solidFill>
            <a:srgbClr val="F8FA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62000" y="3219450"/>
            <a:ext cx="533400" cy="990599"/>
          </a:xfrm>
          <a:prstGeom prst="roundRect">
            <a:avLst>
              <a:gd name="adj" fmla="val 5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62000" y="32194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28" name="TextBox 27"/>
          <p:cNvSpPr txBox="1"/>
          <p:nvPr/>
        </p:nvSpPr>
        <p:spPr>
          <a:xfrm>
            <a:off x="762000" y="36385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29" name="TextBox 28"/>
          <p:cNvSpPr txBox="1"/>
          <p:nvPr/>
        </p:nvSpPr>
        <p:spPr>
          <a:xfrm>
            <a:off x="1485900" y="33528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Test one change: overseas warehouse or owned store, and give the break-even quantity.</a:t>
            </a:r>
          </a:p>
        </p:txBody>
      </p:sp>
      <p:sp>
        <p:nvSpPr>
          <p:cNvPr id="30" name="TextBox 29"/>
          <p:cNvSpPr txBox="1"/>
          <p:nvPr/>
        </p:nvSpPr>
        <p:spPr>
          <a:xfrm>
            <a:off x="1485900" y="36576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测试一个变化：海外仓或独立站，并给出打平数量。</a:t>
            </a:r>
          </a:p>
        </p:txBody>
      </p:sp>
      <p:sp>
        <p:nvSpPr>
          <p:cNvPr id="31" name="TextBox 30"/>
          <p:cNvSpPr txBox="1"/>
          <p:nvPr/>
        </p:nvSpPr>
        <p:spPr>
          <a:xfrm>
            <a:off x="8343900" y="33528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32" name="TextBox 31"/>
          <p:cNvSpPr txBox="1"/>
          <p:nvPr/>
        </p:nvSpPr>
        <p:spPr>
          <a:xfrm>
            <a:off x="8343900" y="35623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A break-even quantity.</a:t>
            </a:r>
          </a:p>
        </p:txBody>
      </p:sp>
      <p:sp>
        <p:nvSpPr>
          <p:cNvPr id="33" name="Rounded Rectangle 32"/>
          <p:cNvSpPr/>
          <p:nvPr/>
        </p:nvSpPr>
        <p:spPr>
          <a:xfrm>
            <a:off x="762000" y="4324350"/>
            <a:ext cx="10668000" cy="990599"/>
          </a:xfrm>
          <a:prstGeom prst="roundRect">
            <a:avLst>
              <a:gd name="adj" fmla="val 5000"/>
            </a:avLst>
          </a:prstGeom>
          <a:solidFill>
            <a:srgbClr val="F5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762000" y="4324350"/>
            <a:ext cx="533400" cy="990599"/>
          </a:xfrm>
          <a:prstGeom prst="roundRect">
            <a:avLst>
              <a:gd name="adj" fmla="val 5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62000" y="4324350"/>
            <a:ext cx="533400" cy="381000"/>
          </a:xfrm>
          <a:prstGeom prst="rect">
            <a:avLst/>
          </a:prstGeom>
          <a:noFill/>
        </p:spPr>
        <p:txBody>
          <a:bodyPr wrap="square" lIns="0" rIns="0" tIns="0" bIns="0" anchor="ctr">
            <a:spAutoFit/>
          </a:bodyPr>
          <a:lstStyle/>
          <a:p>
            <a:pPr algn="ctr">
              <a:lnSpc>
                <a:spcPct val="100000"/>
              </a:lnSpc>
            </a:pPr>
            <a:r>
              <a:rPr sz="2060" b="1" i="0">
                <a:solidFill>
                  <a:srgbClr val="FFFFFF"/>
                </a:solidFill>
                <a:latin typeface="Georgia"/>
                <a:ea typeface="Georgia"/>
                <a:cs typeface="Georgia"/>
              </a:rPr>
              <a:t>3</a:t>
            </a:r>
          </a:p>
        </p:txBody>
      </p:sp>
      <p:sp>
        <p:nvSpPr>
          <p:cNvPr id="36" name="TextBox 35"/>
          <p:cNvSpPr txBox="1"/>
          <p:nvPr/>
        </p:nvSpPr>
        <p:spPr>
          <a:xfrm>
            <a:off x="762000" y="4743450"/>
            <a:ext cx="533400" cy="190500"/>
          </a:xfrm>
          <a:prstGeom prst="rect">
            <a:avLst/>
          </a:prstGeom>
          <a:noFill/>
        </p:spPr>
        <p:txBody>
          <a:bodyPr wrap="square" lIns="0" rIns="0" tIns="0" bIns="0" anchor="t">
            <a:spAutoFit/>
          </a:bodyPr>
          <a:lstStyle/>
          <a:p>
            <a:pPr algn="ctr">
              <a:lnSpc>
                <a:spcPct val="100000"/>
              </a:lnSpc>
            </a:pPr>
            <a:r>
              <a:rPr sz="1000" b="0" i="0">
                <a:solidFill>
                  <a:srgbClr val="A8C0E8"/>
                </a:solidFill>
                <a:latin typeface="Arial"/>
                <a:ea typeface="Arial"/>
                <a:cs typeface="Arial"/>
              </a:rPr>
              <a:t>min</a:t>
            </a:r>
          </a:p>
        </p:txBody>
      </p:sp>
      <p:sp>
        <p:nvSpPr>
          <p:cNvPr id="37" name="TextBox 36"/>
          <p:cNvSpPr txBox="1"/>
          <p:nvPr/>
        </p:nvSpPr>
        <p:spPr>
          <a:xfrm>
            <a:off x="1485900" y="4457700"/>
            <a:ext cx="6667500" cy="247649"/>
          </a:xfrm>
          <a:prstGeom prst="rect">
            <a:avLst/>
          </a:prstGeom>
          <a:noFill/>
        </p:spPr>
        <p:txBody>
          <a:bodyPr wrap="square" lIns="0" rIns="0" tIns="0" bIns="0" anchor="t">
            <a:spAutoFit/>
          </a:bodyPr>
          <a:lstStyle/>
          <a:p>
            <a:pPr algn="l">
              <a:lnSpc>
                <a:spcPct val="120000"/>
              </a:lnSpc>
            </a:pPr>
            <a:r>
              <a:rPr sz="1322" b="0" i="0">
                <a:solidFill>
                  <a:srgbClr val="0E2A47"/>
                </a:solidFill>
                <a:latin typeface="Arial"/>
                <a:ea typeface="Arial"/>
                <a:cs typeface="Arial"/>
              </a:rPr>
              <a:t>Write the recommendation as an if-then sentence with a metric and a review date.</a:t>
            </a:r>
          </a:p>
        </p:txBody>
      </p:sp>
      <p:sp>
        <p:nvSpPr>
          <p:cNvPr id="38" name="TextBox 37"/>
          <p:cNvSpPr txBox="1"/>
          <p:nvPr/>
        </p:nvSpPr>
        <p:spPr>
          <a:xfrm>
            <a:off x="1485900" y="4762500"/>
            <a:ext cx="6667500" cy="209550"/>
          </a:xfrm>
          <a:prstGeom prst="rect">
            <a:avLst/>
          </a:prstGeom>
          <a:noFill/>
        </p:spPr>
        <p:txBody>
          <a:bodyPr wrap="square" lIns="0" rIns="0" tIns="0" bIns="0" anchor="t">
            <a:spAutoFit/>
          </a:bodyPr>
          <a:lstStyle/>
          <a:p>
            <a:pPr algn="l">
              <a:lnSpc>
                <a:spcPct val="120000"/>
              </a:lnSpc>
            </a:pPr>
            <a:r>
              <a:rPr sz="1128" b="0" i="0">
                <a:solidFill>
                  <a:srgbClr val="46586D"/>
                </a:solidFill>
                <a:latin typeface="微软雅黑"/>
                <a:ea typeface="微软雅黑"/>
                <a:cs typeface="微软雅黑"/>
              </a:rPr>
              <a:t>把建议写成“如果……那么……”句，附指标与复盘日期。</a:t>
            </a:r>
          </a:p>
        </p:txBody>
      </p:sp>
      <p:sp>
        <p:nvSpPr>
          <p:cNvPr id="39" name="TextBox 38"/>
          <p:cNvSpPr txBox="1"/>
          <p:nvPr/>
        </p:nvSpPr>
        <p:spPr>
          <a:xfrm>
            <a:off x="8343900" y="4457700"/>
            <a:ext cx="2857500" cy="209550"/>
          </a:xfrm>
          <a:prstGeom prst="rect">
            <a:avLst/>
          </a:prstGeom>
          <a:noFill/>
        </p:spPr>
        <p:txBody>
          <a:bodyPr wrap="square" lIns="0" rIns="0" tIns="0" bIns="0" anchor="t">
            <a:spAutoFit/>
          </a:bodyPr>
          <a:lstStyle/>
          <a:p>
            <a:pPr algn="l">
              <a:lnSpc>
                <a:spcPct val="100000"/>
              </a:lnSpc>
            </a:pPr>
            <a:r>
              <a:rPr sz="1000" b="1" i="0">
                <a:solidFill>
                  <a:srgbClr val="C8A44D"/>
                </a:solidFill>
                <a:latin typeface="Arial"/>
                <a:ea typeface="Arial"/>
                <a:cs typeface="Arial"/>
              </a:rPr>
              <a:t>OUTPUT  ·  产出</a:t>
            </a:r>
          </a:p>
        </p:txBody>
      </p:sp>
      <p:sp>
        <p:nvSpPr>
          <p:cNvPr id="40" name="TextBox 39"/>
          <p:cNvSpPr txBox="1"/>
          <p:nvPr/>
        </p:nvSpPr>
        <p:spPr>
          <a:xfrm>
            <a:off x="8343900" y="4667250"/>
            <a:ext cx="2857500" cy="476250"/>
          </a:xfrm>
          <a:prstGeom prst="rect">
            <a:avLst/>
          </a:prstGeom>
          <a:noFill/>
        </p:spPr>
        <p:txBody>
          <a:bodyPr wrap="square" lIns="0" rIns="0" tIns="0" bIns="0" anchor="t">
            <a:spAutoFit/>
          </a:bodyPr>
          <a:lstStyle/>
          <a:p>
            <a:pPr algn="l">
              <a:lnSpc>
                <a:spcPct val="115000"/>
              </a:lnSpc>
            </a:pPr>
            <a:r>
              <a:rPr sz="1113" b="0" i="1">
                <a:solidFill>
                  <a:srgbClr val="12202E"/>
                </a:solidFill>
                <a:latin typeface="Arial"/>
                <a:ea typeface="Arial"/>
                <a:cs typeface="Arial"/>
              </a:rPr>
              <a:t>One conditional sentence.</a:t>
            </a:r>
          </a:p>
        </p:txBody>
      </p:sp>
      <p:sp>
        <p:nvSpPr>
          <p:cNvPr id="41" name="Rounded Rectangle 40"/>
          <p:cNvSpPr/>
          <p:nvPr/>
        </p:nvSpPr>
        <p:spPr>
          <a:xfrm>
            <a:off x="762000" y="5505450"/>
            <a:ext cx="10668000" cy="6858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90599" y="5600700"/>
            <a:ext cx="9525000" cy="190500"/>
          </a:xfrm>
          <a:prstGeom prst="rect">
            <a:avLst/>
          </a:prstGeom>
          <a:noFill/>
        </p:spPr>
        <p:txBody>
          <a:bodyPr wrap="square" lIns="0" rIns="0" tIns="0" bIns="0" anchor="t">
            <a:spAutoFit/>
          </a:bodyPr>
          <a:lstStyle/>
          <a:p>
            <a:pPr algn="l">
              <a:lnSpc>
                <a:spcPct val="100000"/>
              </a:lnSpc>
            </a:pPr>
            <a:r>
              <a:rPr sz="1020" b="1" i="0">
                <a:solidFill>
                  <a:srgbClr val="C8A44D"/>
                </a:solidFill>
                <a:latin typeface="Arial"/>
                <a:ea typeface="Arial"/>
                <a:cs typeface="Arial"/>
              </a:rPr>
              <a:t>STUDENT OUTPUT  ·  学生产出</a:t>
            </a:r>
          </a:p>
        </p:txBody>
      </p:sp>
      <p:sp>
        <p:nvSpPr>
          <p:cNvPr id="43" name="TextBox 42"/>
          <p:cNvSpPr txBox="1"/>
          <p:nvPr/>
        </p:nvSpPr>
        <p:spPr>
          <a:xfrm>
            <a:off x="990599" y="5810250"/>
            <a:ext cx="9906000" cy="323850"/>
          </a:xfrm>
          <a:prstGeom prst="rect">
            <a:avLst/>
          </a:prstGeom>
          <a:noFill/>
        </p:spPr>
        <p:txBody>
          <a:bodyPr wrap="square" lIns="0" rIns="0" tIns="0" bIns="0" anchor="t">
            <a:spAutoFit/>
          </a:bodyPr>
          <a:lstStyle/>
          <a:p>
            <a:pPr algn="l">
              <a:lnSpc>
                <a:spcPct val="120000"/>
              </a:lnSpc>
            </a:pPr>
            <a:r>
              <a:rPr sz="1345" b="0" i="0">
                <a:solidFill>
                  <a:srgbClr val="FFFFFF"/>
                </a:solidFill>
                <a:latin typeface="Arial"/>
                <a:ea typeface="Arial"/>
                <a:cs typeface="Arial"/>
              </a:rPr>
              <a:t>One page: a ledger, three conversion rates, one scenario and one conditional recommendation.</a:t>
            </a:r>
          </a:p>
        </p:txBody>
      </p:sp>
      <p:sp>
        <p:nvSpPr>
          <p:cNvPr id="44" name="TextBox 43"/>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45" name="TextBox 44"/>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25 / 28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QUIZ</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Five quick checks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本节自测</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Answer before discussion  ·  先答再讨论</a:t>
            </a:r>
          </a:p>
        </p:txBody>
      </p:sp>
      <p:sp>
        <p:nvSpPr>
          <p:cNvPr id="9" name="Rounded Rectangle 8"/>
          <p:cNvSpPr/>
          <p:nvPr/>
        </p:nvSpPr>
        <p:spPr>
          <a:xfrm>
            <a:off x="762000" y="1009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Q1</a:t>
            </a:r>
          </a:p>
        </p:txBody>
      </p:sp>
      <p:sp>
        <p:nvSpPr>
          <p:cNvPr id="11" name="TextBox 10"/>
          <p:cNvSpPr txBox="1"/>
          <p:nvPr/>
        </p:nvSpPr>
        <p:spPr>
          <a:xfrm>
            <a:off x="1638300" y="1104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Which of the five operating forms is this team, and which three questions decide the answer?</a:t>
            </a:r>
          </a:p>
        </p:txBody>
      </p:sp>
      <p:sp>
        <p:nvSpPr>
          <p:cNvPr id="12" name="TextBox 11"/>
          <p:cNvSpPr txBox="1"/>
          <p:nvPr/>
        </p:nvSpPr>
        <p:spPr>
          <a:xfrm>
            <a:off x="1638300" y="1428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这个团队属于五种运作形式中的哪一种？哪三个问题决定了答案？</a:t>
            </a:r>
          </a:p>
        </p:txBody>
      </p:sp>
      <p:sp>
        <p:nvSpPr>
          <p:cNvPr id="13" name="Rounded Rectangle 12"/>
          <p:cNvSpPr/>
          <p:nvPr/>
        </p:nvSpPr>
        <p:spPr>
          <a:xfrm>
            <a:off x="762000" y="19621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90599" y="2095499"/>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Q2</a:t>
            </a:r>
          </a:p>
        </p:txBody>
      </p:sp>
      <p:sp>
        <p:nvSpPr>
          <p:cNvPr id="15" name="TextBox 14"/>
          <p:cNvSpPr txBox="1"/>
          <p:nvPr/>
        </p:nvSpPr>
        <p:spPr>
          <a:xfrm>
            <a:off x="1638300" y="20574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Build the ledger from 29.00 and give contribution before and after returns.</a:t>
            </a:r>
          </a:p>
        </p:txBody>
      </p:sp>
      <p:sp>
        <p:nvSpPr>
          <p:cNvPr id="16" name="TextBox 15"/>
          <p:cNvSpPr txBox="1"/>
          <p:nvPr/>
        </p:nvSpPr>
        <p:spPr>
          <a:xfrm>
            <a:off x="1638300" y="23812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从 29.00 出发建账本，给出退货前后的贡献。</a:t>
            </a:r>
          </a:p>
        </p:txBody>
      </p:sp>
      <p:sp>
        <p:nvSpPr>
          <p:cNvPr id="17" name="Rounded Rectangle 16"/>
          <p:cNvSpPr/>
          <p:nvPr/>
        </p:nvSpPr>
        <p:spPr>
          <a:xfrm>
            <a:off x="762000" y="2914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90599" y="3048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Q3</a:t>
            </a:r>
          </a:p>
        </p:txBody>
      </p:sp>
      <p:sp>
        <p:nvSpPr>
          <p:cNvPr id="19" name="TextBox 18"/>
          <p:cNvSpPr txBox="1"/>
          <p:nvPr/>
        </p:nvSpPr>
        <p:spPr>
          <a:xfrm>
            <a:off x="1638300" y="3009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Give the three stage conversion rates with their denominators, and name the weakest layer.</a:t>
            </a:r>
          </a:p>
        </p:txBody>
      </p:sp>
      <p:sp>
        <p:nvSpPr>
          <p:cNvPr id="20" name="TextBox 19"/>
          <p:cNvSpPr txBox="1"/>
          <p:nvPr/>
        </p:nvSpPr>
        <p:spPr>
          <a:xfrm>
            <a:off x="1638300" y="3333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写出三层转化率及其分母，并指出最弱的一层。</a:t>
            </a:r>
          </a:p>
        </p:txBody>
      </p:sp>
      <p:sp>
        <p:nvSpPr>
          <p:cNvPr id="21" name="Rounded Rectangle 20"/>
          <p:cNvSpPr/>
          <p:nvPr/>
        </p:nvSpPr>
        <p:spPr>
          <a:xfrm>
            <a:off x="762000" y="38671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0599" y="40005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Q4</a:t>
            </a:r>
          </a:p>
        </p:txBody>
      </p:sp>
      <p:sp>
        <p:nvSpPr>
          <p:cNvPr id="23" name="TextBox 22"/>
          <p:cNvSpPr txBox="1"/>
          <p:nvPr/>
        </p:nvSpPr>
        <p:spPr>
          <a:xfrm>
            <a:off x="1638300" y="3962399"/>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The warehouse saves 0.90 an order and risks a 1,850 write-down. How many orders to recover it, and when should the team not do it?</a:t>
            </a:r>
          </a:p>
        </p:txBody>
      </p:sp>
      <p:sp>
        <p:nvSpPr>
          <p:cNvPr id="24" name="TextBox 23"/>
          <p:cNvSpPr txBox="1"/>
          <p:nvPr/>
        </p:nvSpPr>
        <p:spPr>
          <a:xfrm>
            <a:off x="1638300" y="42862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海外仓每单省 0.90、面临 1,850 减值。多少单能赚回？什么情况下不该做？</a:t>
            </a:r>
          </a:p>
        </p:txBody>
      </p:sp>
      <p:sp>
        <p:nvSpPr>
          <p:cNvPr id="25" name="Rounded Rectangle 24"/>
          <p:cNvSpPr/>
          <p:nvPr/>
        </p:nvSpPr>
        <p:spPr>
          <a:xfrm>
            <a:off x="762000" y="4819650"/>
            <a:ext cx="10668000" cy="838200"/>
          </a:xfrm>
          <a:prstGeom prst="roundRect">
            <a:avLst>
              <a:gd name="adj" fmla="val 5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90599" y="4953000"/>
            <a:ext cx="571500" cy="209550"/>
          </a:xfrm>
          <a:prstGeom prst="rect">
            <a:avLst/>
          </a:prstGeom>
          <a:noFill/>
        </p:spPr>
        <p:txBody>
          <a:bodyPr wrap="square" lIns="0" rIns="0" tIns="0" bIns="0" anchor="t">
            <a:spAutoFit/>
          </a:bodyPr>
          <a:lstStyle/>
          <a:p>
            <a:pPr algn="l">
              <a:lnSpc>
                <a:spcPct val="100000"/>
              </a:lnSpc>
            </a:pPr>
            <a:r>
              <a:rPr sz="1276" b="1" i="0">
                <a:solidFill>
                  <a:srgbClr val="C8A44D"/>
                </a:solidFill>
                <a:latin typeface="Georgia"/>
                <a:ea typeface="Georgia"/>
                <a:cs typeface="Georgia"/>
              </a:rPr>
              <a:t>Q5</a:t>
            </a:r>
          </a:p>
        </p:txBody>
      </p:sp>
      <p:sp>
        <p:nvSpPr>
          <p:cNvPr id="27" name="TextBox 26"/>
          <p:cNvSpPr txBox="1"/>
          <p:nvPr/>
        </p:nvSpPr>
        <p:spPr>
          <a:xfrm>
            <a:off x="1638300" y="4914900"/>
            <a:ext cx="9525000" cy="247649"/>
          </a:xfrm>
          <a:prstGeom prst="rect">
            <a:avLst/>
          </a:prstGeom>
          <a:noFill/>
        </p:spPr>
        <p:txBody>
          <a:bodyPr wrap="square" lIns="0" rIns="0" tIns="0" bIns="0" anchor="t">
            <a:spAutoFit/>
          </a:bodyPr>
          <a:lstStyle/>
          <a:p>
            <a:pPr algn="l">
              <a:lnSpc>
                <a:spcPct val="120000"/>
              </a:lnSpc>
            </a:pPr>
            <a:r>
              <a:rPr sz="1299" b="0" i="0">
                <a:solidFill>
                  <a:srgbClr val="0E2A47"/>
                </a:solidFill>
                <a:latin typeface="Arial"/>
                <a:ea typeface="Arial"/>
                <a:cs typeface="Arial"/>
              </a:rPr>
              <a:t>Explain both store thresholds, 2,195 and about 890 orders, and write two conditions you would attach.</a:t>
            </a:r>
          </a:p>
        </p:txBody>
      </p:sp>
      <p:sp>
        <p:nvSpPr>
          <p:cNvPr id="28" name="TextBox 27"/>
          <p:cNvSpPr txBox="1"/>
          <p:nvPr/>
        </p:nvSpPr>
        <p:spPr>
          <a:xfrm>
            <a:off x="1638300" y="5238750"/>
            <a:ext cx="9525000" cy="209550"/>
          </a:xfrm>
          <a:prstGeom prst="rect">
            <a:avLst/>
          </a:prstGeom>
          <a:noFill/>
        </p:spPr>
        <p:txBody>
          <a:bodyPr wrap="square" lIns="0" rIns="0" tIns="0" bIns="0" anchor="t">
            <a:spAutoFit/>
          </a:bodyPr>
          <a:lstStyle/>
          <a:p>
            <a:pPr algn="l">
              <a:lnSpc>
                <a:spcPct val="120000"/>
              </a:lnSpc>
            </a:pPr>
            <a:r>
              <a:rPr sz="1104" b="0" i="0">
                <a:solidFill>
                  <a:srgbClr val="46586D"/>
                </a:solidFill>
                <a:latin typeface="微软雅黑"/>
                <a:ea typeface="微软雅黑"/>
                <a:cs typeface="微软雅黑"/>
              </a:rPr>
              <a:t>解释 2,195 与约 890 两个门槛是怎么来的，并写出你会附加的两个条件。</a:t>
            </a:r>
          </a:p>
        </p:txBody>
      </p:sp>
      <p:sp>
        <p:nvSpPr>
          <p:cNvPr id="29" name="Rectangle 28"/>
          <p:cNvSpPr/>
          <p:nvPr/>
        </p:nvSpPr>
        <p:spPr>
          <a:xfrm>
            <a:off x="762000" y="58674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00100" y="58674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52500" y="59436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A correct answer carries the arithmetic, the denominator and a condition.</a:t>
            </a:r>
          </a:p>
        </p:txBody>
      </p:sp>
      <p:sp>
        <p:nvSpPr>
          <p:cNvPr id="32" name="TextBox 31"/>
          <p:cNvSpPr txBox="1"/>
          <p:nvPr/>
        </p:nvSpPr>
        <p:spPr>
          <a:xfrm>
            <a:off x="952500" y="61722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正确的答案要带算式、带分母、带条件。</a:t>
            </a:r>
          </a:p>
        </p:txBody>
      </p:sp>
      <p:sp>
        <p:nvSpPr>
          <p:cNvPr id="33" name="TextBox 32"/>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4" name="TextBox 33"/>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26 / 28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2000" cy="800100"/>
          </a:xfrm>
          <a:prstGeom prst="rect">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00100"/>
            <a:ext cx="12192000" cy="19050"/>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3850" y="209550"/>
            <a:ext cx="628650" cy="381000"/>
          </a:xfrm>
          <a:prstGeom prst="roundRect">
            <a:avLst>
              <a:gd name="adj" fmla="val 16000"/>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23850" y="209550"/>
            <a:ext cx="628650" cy="381000"/>
          </a:xfrm>
          <a:prstGeom prst="rect">
            <a:avLst/>
          </a:prstGeom>
          <a:noFill/>
        </p:spPr>
        <p:txBody>
          <a:bodyPr wrap="none" lIns="0" rIns="0" tIns="0" bIns="0" anchor="ctr">
            <a:spAutoFit/>
          </a:bodyPr>
          <a:lstStyle/>
          <a:p>
            <a:pPr algn="ctr">
              <a:lnSpc>
                <a:spcPct val="100000"/>
              </a:lnSpc>
            </a:pPr>
            <a:r>
              <a:rPr sz="1391" b="1" i="0">
                <a:solidFill>
                  <a:srgbClr val="FFFFFF"/>
                </a:solidFill>
                <a:latin typeface="Arial"/>
                <a:ea typeface="Arial"/>
                <a:cs typeface="Arial"/>
              </a:rPr>
              <a:t>WRAP</a:t>
            </a:r>
          </a:p>
        </p:txBody>
      </p:sp>
      <p:sp>
        <p:nvSpPr>
          <p:cNvPr id="6" name="TextBox 5"/>
          <p:cNvSpPr txBox="1"/>
          <p:nvPr/>
        </p:nvSpPr>
        <p:spPr>
          <a:xfrm>
            <a:off x="1085850" y="95250"/>
            <a:ext cx="7962900" cy="342900"/>
          </a:xfrm>
          <a:prstGeom prst="rect">
            <a:avLst/>
          </a:prstGeom>
          <a:noFill/>
        </p:spPr>
        <p:txBody>
          <a:bodyPr wrap="square" lIns="0" rIns="0" tIns="0" bIns="0" anchor="t">
            <a:spAutoFit/>
          </a:bodyPr>
          <a:lstStyle/>
          <a:p>
            <a:pPr algn="l">
              <a:lnSpc>
                <a:spcPct val="105000"/>
              </a:lnSpc>
            </a:pPr>
            <a:r>
              <a:rPr sz="2400" b="1" i="0">
                <a:solidFill>
                  <a:srgbClr val="FFFFFF"/>
                </a:solidFill>
                <a:latin typeface="Georgia"/>
                <a:ea typeface="Georgia"/>
                <a:cs typeface="Georgia"/>
              </a:rPr>
              <a:t>Take-aways</a:t>
            </a:r>
          </a:p>
        </p:txBody>
      </p:sp>
      <p:sp>
        <p:nvSpPr>
          <p:cNvPr id="7" name="TextBox 6"/>
          <p:cNvSpPr txBox="1"/>
          <p:nvPr/>
        </p:nvSpPr>
        <p:spPr>
          <a:xfrm>
            <a:off x="1085850" y="457200"/>
            <a:ext cx="7962900" cy="247649"/>
          </a:xfrm>
          <a:prstGeom prst="rect">
            <a:avLst/>
          </a:prstGeom>
          <a:noFill/>
        </p:spPr>
        <p:txBody>
          <a:bodyPr wrap="square" lIns="0" rIns="0" tIns="0" bIns="0" anchor="t">
            <a:spAutoFit/>
          </a:bodyPr>
          <a:lstStyle/>
          <a:p>
            <a:pPr algn="l">
              <a:lnSpc>
                <a:spcPct val="100000"/>
              </a:lnSpc>
            </a:pPr>
            <a:r>
              <a:rPr sz="1560" b="0" i="0">
                <a:solidFill>
                  <a:srgbClr val="9DB6D6"/>
                </a:solidFill>
                <a:latin typeface="微软雅黑"/>
                <a:ea typeface="微软雅黑"/>
                <a:cs typeface="微软雅黑"/>
              </a:rPr>
              <a:t>本课小结</a:t>
            </a:r>
          </a:p>
        </p:txBody>
      </p:sp>
      <p:sp>
        <p:nvSpPr>
          <p:cNvPr id="8" name="TextBox 7"/>
          <p:cNvSpPr txBox="1"/>
          <p:nvPr/>
        </p:nvSpPr>
        <p:spPr>
          <a:xfrm>
            <a:off x="8572500" y="266700"/>
            <a:ext cx="3295650" cy="247649"/>
          </a:xfrm>
          <a:prstGeom prst="rect">
            <a:avLst/>
          </a:prstGeom>
          <a:noFill/>
        </p:spPr>
        <p:txBody>
          <a:bodyPr wrap="square" lIns="0" rIns="0" tIns="0" bIns="0" anchor="t">
            <a:spAutoFit/>
          </a:bodyPr>
          <a:lstStyle/>
          <a:p>
            <a:pPr algn="r">
              <a:lnSpc>
                <a:spcPct val="100000"/>
              </a:lnSpc>
            </a:pPr>
            <a:r>
              <a:rPr sz="1218" b="0" i="0">
                <a:solidFill>
                  <a:srgbClr val="7E99BD"/>
                </a:solidFill>
                <a:latin typeface="Arial"/>
                <a:ea typeface="Arial"/>
                <a:cs typeface="Arial"/>
              </a:rPr>
              <a:t>The closing lesson of the course</a:t>
            </a:r>
          </a:p>
        </p:txBody>
      </p:sp>
      <p:sp>
        <p:nvSpPr>
          <p:cNvPr id="9" name="Rounded Rectangle 8"/>
          <p:cNvSpPr/>
          <p:nvPr/>
        </p:nvSpPr>
        <p:spPr>
          <a:xfrm>
            <a:off x="762000" y="990599"/>
            <a:ext cx="5143500" cy="2857500"/>
          </a:xfrm>
          <a:prstGeom prst="roundRect">
            <a:avLst>
              <a:gd name="adj" fmla="val 4000"/>
            </a:avLst>
          </a:prstGeom>
          <a:solidFill>
            <a:srgbClr val="F8FAFD"/>
          </a:solidFill>
          <a:ln w="12700">
            <a:solidFill>
              <a:srgbClr val="DCE3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0599" y="1143000"/>
            <a:ext cx="4667250" cy="190500"/>
          </a:xfrm>
          <a:prstGeom prst="rect">
            <a:avLst/>
          </a:prstGeom>
          <a:noFill/>
        </p:spPr>
        <p:txBody>
          <a:bodyPr wrap="square" lIns="0" rIns="0" tIns="0" bIns="0" anchor="t">
            <a:spAutoFit/>
          </a:bodyPr>
          <a:lstStyle/>
          <a:p>
            <a:pPr algn="l">
              <a:lnSpc>
                <a:spcPct val="100000"/>
              </a:lnSpc>
            </a:pPr>
            <a:r>
              <a:rPr sz="1090" b="1" i="0">
                <a:solidFill>
                  <a:srgbClr val="2E7D5B"/>
                </a:solidFill>
                <a:latin typeface="Arial"/>
                <a:ea typeface="Arial"/>
                <a:cs typeface="Arial"/>
              </a:rPr>
              <a:t>THE ARGUMENT  ·  本课的结论</a:t>
            </a:r>
          </a:p>
        </p:txBody>
      </p:sp>
      <p:sp>
        <p:nvSpPr>
          <p:cNvPr id="11" name="Oval 10"/>
          <p:cNvSpPr/>
          <p:nvPr/>
        </p:nvSpPr>
        <p:spPr>
          <a:xfrm>
            <a:off x="10001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43000" y="1447800"/>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The operating form decides the revenue logic; channels do not change the form.</a:t>
            </a:r>
          </a:p>
        </p:txBody>
      </p:sp>
      <p:sp>
        <p:nvSpPr>
          <p:cNvPr id="13" name="TextBox 12"/>
          <p:cNvSpPr txBox="1"/>
          <p:nvPr/>
        </p:nvSpPr>
        <p:spPr>
          <a:xfrm>
            <a:off x="1143000" y="1836791"/>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运作形式决定收入逻辑；渠道不改变形式。</a:t>
            </a:r>
          </a:p>
        </p:txBody>
      </p:sp>
      <p:sp>
        <p:nvSpPr>
          <p:cNvPr id="14" name="Oval 13"/>
          <p:cNvSpPr/>
          <p:nvPr/>
        </p:nvSpPr>
        <p:spPr>
          <a:xfrm>
            <a:off x="1000125" y="2205900"/>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43000" y="2141485"/>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Mobile-first is three measurable requirements, not an app and not a style.</a:t>
            </a:r>
          </a:p>
        </p:txBody>
      </p:sp>
      <p:sp>
        <p:nvSpPr>
          <p:cNvPr id="16" name="TextBox 15"/>
          <p:cNvSpPr txBox="1"/>
          <p:nvPr/>
        </p:nvSpPr>
        <p:spPr>
          <a:xfrm>
            <a:off x="1143000" y="2530477"/>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移动优先是三条可检验要求，不是 App，也不是风格。</a:t>
            </a:r>
          </a:p>
        </p:txBody>
      </p:sp>
      <p:sp>
        <p:nvSpPr>
          <p:cNvPr id="17" name="Oval 16"/>
          <p:cNvSpPr/>
          <p:nvPr/>
        </p:nvSpPr>
        <p:spPr>
          <a:xfrm>
            <a:off x="1000125" y="2899586"/>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43000" y="2835170"/>
            <a:ext cx="4514850" cy="440990"/>
          </a:xfrm>
          <a:prstGeom prst="rect">
            <a:avLst/>
          </a:prstGeom>
          <a:noFill/>
        </p:spPr>
        <p:txBody>
          <a:bodyPr wrap="square" lIns="0" rIns="0" tIns="0" bIns="0" anchor="t">
            <a:spAutoFit/>
          </a:bodyPr>
          <a:lstStyle/>
          <a:p>
            <a:pPr algn="l">
              <a:lnSpc>
                <a:spcPct val="120000"/>
              </a:lnSpc>
            </a:pPr>
            <a:r>
              <a:rPr sz="1229" b="0" i="0">
                <a:solidFill>
                  <a:srgbClr val="12202E"/>
                </a:solidFill>
                <a:latin typeface="Arial"/>
                <a:ea typeface="Arial"/>
                <a:cs typeface="Arial"/>
              </a:rPr>
              <a:t>Stage conversion locates the leak; contribution after returns says whether repairing it pays.</a:t>
            </a:r>
          </a:p>
        </p:txBody>
      </p:sp>
      <p:sp>
        <p:nvSpPr>
          <p:cNvPr id="19" name="TextBox 18"/>
          <p:cNvSpPr txBox="1"/>
          <p:nvPr/>
        </p:nvSpPr>
        <p:spPr>
          <a:xfrm>
            <a:off x="1143000" y="3224162"/>
            <a:ext cx="4514850" cy="227380"/>
          </a:xfrm>
          <a:prstGeom prst="rect">
            <a:avLst/>
          </a:prstGeom>
          <a:noFill/>
        </p:spPr>
        <p:txBody>
          <a:bodyPr wrap="square" lIns="0" rIns="0" tIns="0" bIns="0" anchor="t">
            <a:spAutoFit/>
          </a:bodyPr>
          <a:lstStyle/>
          <a:p>
            <a:pPr algn="l">
              <a:lnSpc>
                <a:spcPct val="130000"/>
              </a:lnSpc>
            </a:pPr>
            <a:r>
              <a:rPr sz="1104" b="0" i="0">
                <a:solidFill>
                  <a:srgbClr val="46586D"/>
                </a:solidFill>
                <a:latin typeface="微软雅黑"/>
                <a:ea typeface="微软雅黑"/>
                <a:cs typeface="微软雅黑"/>
              </a:rPr>
              <a:t>阶段转化率定位漏洞；退货后贡献说明修它是否划算。</a:t>
            </a:r>
          </a:p>
        </p:txBody>
      </p:sp>
      <p:sp>
        <p:nvSpPr>
          <p:cNvPr id="20" name="Rounded Rectangle 19"/>
          <p:cNvSpPr/>
          <p:nvPr/>
        </p:nvSpPr>
        <p:spPr>
          <a:xfrm>
            <a:off x="6286500" y="990599"/>
            <a:ext cx="5143500" cy="2857500"/>
          </a:xfrm>
          <a:prstGeom prst="roundRect">
            <a:avLst>
              <a:gd name="adj" fmla="val 4000"/>
            </a:avLst>
          </a:prstGeom>
          <a:solidFill>
            <a:srgbClr val="0E2A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15100" y="1143000"/>
            <a:ext cx="4667250" cy="190500"/>
          </a:xfrm>
          <a:prstGeom prst="rect">
            <a:avLst/>
          </a:prstGeom>
          <a:noFill/>
        </p:spPr>
        <p:txBody>
          <a:bodyPr wrap="square" lIns="0" rIns="0" tIns="0" bIns="0" anchor="t">
            <a:spAutoFit/>
          </a:bodyPr>
          <a:lstStyle/>
          <a:p>
            <a:pPr algn="l">
              <a:lnSpc>
                <a:spcPct val="100000"/>
              </a:lnSpc>
            </a:pPr>
            <a:r>
              <a:rPr sz="1090" b="1" i="0">
                <a:solidFill>
                  <a:srgbClr val="C8A44D"/>
                </a:solidFill>
                <a:latin typeface="Arial"/>
                <a:ea typeface="Arial"/>
                <a:cs typeface="Arial"/>
              </a:rPr>
              <a:t>WHAT TO DO WITH IT  ·  怎么用</a:t>
            </a:r>
          </a:p>
        </p:txBody>
      </p:sp>
      <p:sp>
        <p:nvSpPr>
          <p:cNvPr id="22" name="Oval 21"/>
          <p:cNvSpPr/>
          <p:nvPr/>
        </p:nvSpPr>
        <p:spPr>
          <a:xfrm>
            <a:off x="6524625" y="1512215"/>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67500" y="1447800"/>
            <a:ext cx="4514850" cy="239545"/>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Name the form, then build the ledger, then choose channels.</a:t>
            </a:r>
          </a:p>
        </p:txBody>
      </p:sp>
      <p:sp>
        <p:nvSpPr>
          <p:cNvPr id="24" name="TextBox 23"/>
          <p:cNvSpPr txBox="1"/>
          <p:nvPr/>
        </p:nvSpPr>
        <p:spPr>
          <a:xfrm>
            <a:off x="6667500" y="1647058"/>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先定形式，再建账本，最后选渠道。</a:t>
            </a:r>
          </a:p>
        </p:txBody>
      </p:sp>
      <p:sp>
        <p:nvSpPr>
          <p:cNvPr id="25" name="Oval 24"/>
          <p:cNvSpPr/>
          <p:nvPr/>
        </p:nvSpPr>
        <p:spPr>
          <a:xfrm>
            <a:off x="6524625" y="2016167"/>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67500" y="1951751"/>
            <a:ext cx="4514850" cy="440990"/>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Write every recommendation with a threshold, a metric and a date.</a:t>
            </a:r>
          </a:p>
        </p:txBody>
      </p:sp>
      <p:sp>
        <p:nvSpPr>
          <p:cNvPr id="27" name="TextBox 26"/>
          <p:cNvSpPr txBox="1"/>
          <p:nvPr/>
        </p:nvSpPr>
        <p:spPr>
          <a:xfrm>
            <a:off x="6667500" y="2340743"/>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每条建议都要写阈值、指标与日期。</a:t>
            </a:r>
          </a:p>
        </p:txBody>
      </p:sp>
      <p:sp>
        <p:nvSpPr>
          <p:cNvPr id="28" name="Oval 27"/>
          <p:cNvSpPr/>
          <p:nvPr/>
        </p:nvSpPr>
        <p:spPr>
          <a:xfrm>
            <a:off x="6524625" y="2709852"/>
            <a:ext cx="57150" cy="57150"/>
          </a:xfrm>
          <a:prstGeom prst="ellipse">
            <a:avLst/>
          </a:prstGeom>
          <a:solidFill>
            <a:srgbClr val="3D7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0" y="2645436"/>
            <a:ext cx="4514850" cy="239545"/>
          </a:xfrm>
          <a:prstGeom prst="rect">
            <a:avLst/>
          </a:prstGeom>
          <a:noFill/>
        </p:spPr>
        <p:txBody>
          <a:bodyPr wrap="square" lIns="0" rIns="0" tIns="0" bIns="0" anchor="t">
            <a:spAutoFit/>
          </a:bodyPr>
          <a:lstStyle/>
          <a:p>
            <a:pPr algn="l">
              <a:lnSpc>
                <a:spcPct val="120000"/>
              </a:lnSpc>
            </a:pPr>
            <a:r>
              <a:rPr sz="1229" b="0" i="0">
                <a:solidFill>
                  <a:srgbClr val="FFFFFF"/>
                </a:solidFill>
                <a:latin typeface="Arial"/>
                <a:ea typeface="Arial"/>
                <a:cs typeface="Arial"/>
              </a:rPr>
              <a:t>Treat a launch as a set of conditions, not a decision made once.</a:t>
            </a:r>
          </a:p>
        </p:txBody>
      </p:sp>
      <p:sp>
        <p:nvSpPr>
          <p:cNvPr id="30" name="TextBox 29"/>
          <p:cNvSpPr txBox="1"/>
          <p:nvPr/>
        </p:nvSpPr>
        <p:spPr>
          <a:xfrm>
            <a:off x="6667500" y="2844695"/>
            <a:ext cx="4514850" cy="227380"/>
          </a:xfrm>
          <a:prstGeom prst="rect">
            <a:avLst/>
          </a:prstGeom>
          <a:noFill/>
        </p:spPr>
        <p:txBody>
          <a:bodyPr wrap="square" lIns="0" rIns="0" tIns="0" bIns="0" anchor="t">
            <a:spAutoFit/>
          </a:bodyPr>
          <a:lstStyle/>
          <a:p>
            <a:pPr algn="l">
              <a:lnSpc>
                <a:spcPct val="130000"/>
              </a:lnSpc>
            </a:pPr>
            <a:r>
              <a:rPr sz="1104" b="0" i="0">
                <a:solidFill>
                  <a:srgbClr val="A8C0E8"/>
                </a:solidFill>
                <a:latin typeface="微软雅黑"/>
                <a:ea typeface="微软雅黑"/>
                <a:cs typeface="微软雅黑"/>
              </a:rPr>
              <a:t>把上市当成一组条件，而不是一次性的决定。</a:t>
            </a:r>
          </a:p>
        </p:txBody>
      </p:sp>
      <p:graphicFrame>
        <p:nvGraphicFramePr>
          <p:cNvPr id="31" name="Table 30"/>
          <p:cNvGraphicFramePr>
            <a:graphicFrameLocks noGrp="1"/>
          </p:cNvGraphicFramePr>
          <p:nvPr/>
        </p:nvGraphicFramePr>
        <p:xfrm>
          <a:off x="762000" y="4038600"/>
          <a:ext cx="10668000" cy="2300859"/>
        </p:xfrm>
        <a:graphic>
          <a:graphicData uri="http://schemas.openxmlformats.org/drawingml/2006/table">
            <a:tbl>
              <a:tblPr>
                <a:tableStyleId>{5C22544A-7EE6-4342-B048-85BDC9FD1C3A}</a:tableStyleId>
              </a:tblPr>
              <a:tblGrid>
                <a:gridCol w="1905000"/>
                <a:gridCol w="1714500"/>
                <a:gridCol w="4000500"/>
                <a:gridCol w="3048000"/>
              </a:tblGrid>
              <a:tr h="348615">
                <a:tc>
                  <a:txBody>
                    <a:bodyPr wrap="square"/>
                    <a:lstStyle/>
                    <a:p>
                      <a:r>
                        <a:rPr sz="1102" b="1">
                          <a:solidFill>
                            <a:srgbClr val="FFFFFF"/>
                          </a:solidFill>
                          <a:latin typeface="Arial"/>
                          <a:ea typeface="Arial"/>
                          <a:cs typeface="Arial"/>
                        </a:rPr>
                        <a:t>Source 来源</a:t>
                      </a:r>
                    </a:p>
                    <a:p>
                      <a:r>
                        <a:rPr sz="940">
                          <a:solidFill>
                            <a:srgbClr val="9DB6D6"/>
                          </a:solidFill>
                          <a:latin typeface="微软雅黑"/>
                          <a:ea typeface="微软雅黑"/>
                          <a:cs typeface="微软雅黑"/>
                        </a:rPr>
                        <a:t>来源</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Section 位置</a:t>
                      </a:r>
                    </a:p>
                    <a:p>
                      <a:r>
                        <a:rPr sz="940">
                          <a:solidFill>
                            <a:srgbClr val="9DB6D6"/>
                          </a:solidFill>
                          <a:latin typeface="微软雅黑"/>
                          <a:ea typeface="微软雅黑"/>
                          <a:cs typeface="微软雅黑"/>
                        </a:rPr>
                        <a:t>位置</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What it states 原文内容</a:t>
                      </a:r>
                    </a:p>
                    <a:p>
                      <a:r>
                        <a:rPr sz="940">
                          <a:solidFill>
                            <a:srgbClr val="9DB6D6"/>
                          </a:solidFill>
                          <a:latin typeface="微软雅黑"/>
                          <a:ea typeface="微软雅黑"/>
                          <a:cs typeface="微软雅黑"/>
                        </a:rPr>
                        <a:t>内容</a:t>
                      </a:r>
                    </a:p>
                  </a:txBody>
                  <a:tcPr marL="95250" marR="95250" marT="38100" marB="38100" anchor="ctr">
                    <a:solidFill>
                      <a:srgbClr val="0E2A47"/>
                    </a:solidFill>
                  </a:tcPr>
                </a:tc>
                <a:tc>
                  <a:txBody>
                    <a:bodyPr wrap="square"/>
                    <a:lstStyle/>
                    <a:p>
                      <a:r>
                        <a:rPr sz="1102" b="1">
                          <a:solidFill>
                            <a:srgbClr val="FFFFFF"/>
                          </a:solidFill>
                          <a:latin typeface="Arial"/>
                          <a:ea typeface="Arial"/>
                          <a:cs typeface="Arial"/>
                        </a:rPr>
                        <a:t>Used for 用途</a:t>
                      </a:r>
                    </a:p>
                    <a:p>
                      <a:r>
                        <a:rPr sz="940">
                          <a:solidFill>
                            <a:srgbClr val="9DB6D6"/>
                          </a:solidFill>
                          <a:latin typeface="微软雅黑"/>
                          <a:ea typeface="微软雅黑"/>
                          <a:cs typeface="微软雅黑"/>
                        </a:rPr>
                        <a:t>用途</a:t>
                      </a:r>
                    </a:p>
                  </a:txBody>
                  <a:tcPr marL="95250" marR="95250" marT="38100" marB="38100" anchor="ctr">
                    <a:solidFill>
                      <a:srgbClr val="0E2A47"/>
                    </a:solidFill>
                  </a:tcPr>
                </a:tc>
              </a:tr>
              <a:tr h="488061">
                <a:tc>
                  <a:txBody>
                    <a:bodyPr wrap="square"/>
                    <a:lstStyle/>
                    <a:p>
                      <a:pPr algn="l"/>
                      <a:r>
                        <a:rPr sz="1113" b="1">
                          <a:solidFill>
                            <a:srgbClr val="0E2A47"/>
                          </a:solidFill>
                          <a:latin typeface="Arial"/>
                          <a:ea typeface="Arial"/>
                          <a:cs typeface="Arial"/>
                        </a:rPr>
                        <a:t>SRC-002</a:t>
                      </a:r>
                    </a:p>
                    <a:p>
                      <a:pPr algn="l"/>
                      <a:r>
                        <a:rPr sz="983">
                          <a:solidFill>
                            <a:srgbClr val="46586D"/>
                          </a:solidFill>
                          <a:latin typeface="微软雅黑"/>
                          <a:ea typeface="微软雅黑"/>
                          <a:cs typeface="微软雅黑"/>
                        </a:rPr>
                        <a:t>§2.2–2.2.6</a:t>
                      </a:r>
                    </a:p>
                  </a:txBody>
                  <a:tcPr marL="95250" marR="95250" marT="28575" marB="28575" anchor="ctr">
                    <a:solidFill>
                      <a:srgbClr val="FFFFFF"/>
                    </a:solidFill>
                  </a:tcPr>
                </a:tc>
                <a:tc>
                  <a:txBody>
                    <a:bodyPr wrap="square"/>
                    <a:lstStyle/>
                    <a:p>
                      <a:pPr algn="l"/>
                      <a:r>
                        <a:rPr sz="1113" b="0">
                          <a:solidFill>
                            <a:srgbClr val="12202E"/>
                          </a:solidFill>
                          <a:latin typeface="Arial"/>
                          <a:ea typeface="Arial"/>
                          <a:cs typeface="Arial"/>
                        </a:rPr>
                        <a:t>Five B2C forms; the start-up list; mobile-first as precise customers, convenience, logistics</a:t>
                      </a:r>
                    </a:p>
                    <a:p>
                      <a:pPr algn="l"/>
                      <a:r>
                        <a:rPr sz="983">
                          <a:solidFill>
                            <a:srgbClr val="46586D"/>
                          </a:solidFill>
                          <a:latin typeface="微软雅黑"/>
                          <a:ea typeface="微软雅黑"/>
                          <a:cs typeface="微软雅黑"/>
                        </a:rPr>
                        <a:t>五种 B2C 形式；启动清单；移动优先的三项优势</a:t>
                      </a:r>
                    </a:p>
                  </a:txBody>
                  <a:tcPr marL="95250" marR="95250" marT="28575" marB="28575" anchor="ctr">
                    <a:solidFill>
                      <a:srgbClr val="FFFFFF"/>
                    </a:solidFill>
                  </a:tcPr>
                </a:tc>
                <a:tc>
                  <a:txBody>
                    <a:bodyPr wrap="square"/>
                    <a:lstStyle/>
                    <a:p>
                      <a:pPr algn="l"/>
                      <a:r>
                        <a:rPr sz="1113" b="0">
                          <a:solidFill>
                            <a:srgbClr val="12202E"/>
                          </a:solidFill>
                          <a:latin typeface="Arial"/>
                          <a:ea typeface="Arial"/>
                          <a:cs typeface="Arial"/>
                        </a:rPr>
                        <a:t>Forms, list and mobile tests</a:t>
                      </a:r>
                    </a:p>
                    <a:p>
                      <a:pPr algn="l"/>
                      <a:r>
                        <a:rPr sz="983">
                          <a:solidFill>
                            <a:srgbClr val="46586D"/>
                          </a:solidFill>
                          <a:latin typeface="微软雅黑"/>
                          <a:ea typeface="微软雅黑"/>
                          <a:cs typeface="微软雅黑"/>
                        </a:rPr>
                        <a:t>形式、清单与移动检验</a:t>
                      </a:r>
                    </a:p>
                  </a:txBody>
                  <a:tcPr marL="95250" marR="95250" marT="28575" marB="28575" anchor="ctr">
                    <a:solidFill>
                      <a:srgbClr val="FFFFFF"/>
                    </a:solidFill>
                  </a:tcPr>
                </a:tc>
                <a:tc>
                  <a:txBody>
                    <a:bodyPr/>
                    <a:lstStyle/>
                    <a:p/>
                  </a:txBody>
                  <a:tcPr/>
                </a:tc>
              </a:tr>
              <a:tr h="488061">
                <a:tc>
                  <a:txBody>
                    <a:bodyPr wrap="square"/>
                    <a:lstStyle/>
                    <a:p>
                      <a:pPr algn="l"/>
                      <a:r>
                        <a:rPr sz="1113" b="1">
                          <a:solidFill>
                            <a:srgbClr val="0E2A47"/>
                          </a:solidFill>
                          <a:latin typeface="Arial"/>
                          <a:ea typeface="Arial"/>
                          <a:cs typeface="Arial"/>
                        </a:rPr>
                        <a:t>SRC-003</a:t>
                      </a:r>
                    </a:p>
                    <a:p>
                      <a:pPr algn="l"/>
                      <a:r>
                        <a:rPr sz="983">
                          <a:solidFill>
                            <a:srgbClr val="46586D"/>
                          </a:solidFill>
                          <a:latin typeface="微软雅黑"/>
                          <a:ea typeface="微软雅黑"/>
                          <a:cs typeface="微软雅黑"/>
                        </a:rPr>
                        <a:t>§3.1.1</a:t>
                      </a:r>
                    </a:p>
                  </a:txBody>
                  <a:tcPr marL="95250" marR="95250" marT="28575" marB="28575" anchor="ctr">
                    <a:solidFill>
                      <a:srgbClr val="F5F8FC"/>
                    </a:solidFill>
                  </a:tcPr>
                </a:tc>
                <a:tc>
                  <a:txBody>
                    <a:bodyPr wrap="square"/>
                    <a:lstStyle/>
                    <a:p>
                      <a:pPr algn="l"/>
                      <a:r>
                        <a:rPr sz="1113" b="0">
                          <a:solidFill>
                            <a:srgbClr val="12202E"/>
                          </a:solidFill>
                          <a:latin typeface="Arial"/>
                          <a:ea typeface="Arial"/>
                          <a:cs typeface="Arial"/>
                        </a:rPr>
                        <a:t>Consumer behaviour including post-purchase conduct</a:t>
                      </a:r>
                    </a:p>
                    <a:p>
                      <a:pPr algn="l"/>
                      <a:r>
                        <a:rPr sz="983">
                          <a:solidFill>
                            <a:srgbClr val="46586D"/>
                          </a:solidFill>
                          <a:latin typeface="微软雅黑"/>
                          <a:ea typeface="微软雅黑"/>
                          <a:cs typeface="微软雅黑"/>
                        </a:rPr>
                        <a:t>消费者行为，含购后行为</a:t>
                      </a:r>
                    </a:p>
                  </a:txBody>
                  <a:tcPr marL="95250" marR="95250" marT="28575" marB="28575" anchor="ctr">
                    <a:solidFill>
                      <a:srgbClr val="F5F8FC"/>
                    </a:solidFill>
                  </a:tcPr>
                </a:tc>
                <a:tc>
                  <a:txBody>
                    <a:bodyPr wrap="square"/>
                    <a:lstStyle/>
                    <a:p>
                      <a:pPr algn="l"/>
                      <a:r>
                        <a:rPr sz="1113" b="0">
                          <a:solidFill>
                            <a:srgbClr val="12202E"/>
                          </a:solidFill>
                          <a:latin typeface="Arial"/>
                          <a:ea typeface="Arial"/>
                          <a:cs typeface="Arial"/>
                        </a:rPr>
                        <a:t>Returns and repeat purchase</a:t>
                      </a:r>
                    </a:p>
                    <a:p>
                      <a:pPr algn="l"/>
                      <a:r>
                        <a:rPr sz="983">
                          <a:solidFill>
                            <a:srgbClr val="46586D"/>
                          </a:solidFill>
                          <a:latin typeface="微软雅黑"/>
                          <a:ea typeface="微软雅黑"/>
                          <a:cs typeface="微软雅黑"/>
                        </a:rPr>
                        <a:t>退货与复购</a:t>
                      </a:r>
                    </a:p>
                  </a:txBody>
                  <a:tcPr marL="95250" marR="95250" marT="28575" marB="28575" anchor="ctr">
                    <a:solidFill>
                      <a:srgbClr val="F5F8FC"/>
                    </a:solidFill>
                  </a:tcPr>
                </a:tc>
                <a:tc>
                  <a:txBody>
                    <a:bodyPr/>
                    <a:lstStyle/>
                    <a:p/>
                  </a:txBody>
                  <a:tcPr/>
                </a:tc>
              </a:tr>
              <a:tr h="488061">
                <a:tc>
                  <a:txBody>
                    <a:bodyPr wrap="square"/>
                    <a:lstStyle/>
                    <a:p>
                      <a:pPr algn="l"/>
                      <a:r>
                        <a:rPr sz="1113" b="1">
                          <a:solidFill>
                            <a:srgbClr val="0E2A47"/>
                          </a:solidFill>
                          <a:latin typeface="Arial"/>
                          <a:ea typeface="Arial"/>
                          <a:cs typeface="Arial"/>
                        </a:rPr>
                        <a:t>SRC-003</a:t>
                      </a:r>
                    </a:p>
                    <a:p>
                      <a:pPr algn="l"/>
                      <a:r>
                        <a:rPr sz="983">
                          <a:solidFill>
                            <a:srgbClr val="46586D"/>
                          </a:solidFill>
                          <a:latin typeface="微软雅黑"/>
                          <a:ea typeface="微软雅黑"/>
                          <a:cs typeface="微软雅黑"/>
                        </a:rPr>
                        <a:t>§3.4.1</a:t>
                      </a:r>
                    </a:p>
                  </a:txBody>
                  <a:tcPr marL="95250" marR="95250" marT="28575" marB="28575" anchor="ctr">
                    <a:solidFill>
                      <a:srgbClr val="FFFFFF"/>
                    </a:solidFill>
                  </a:tcPr>
                </a:tc>
                <a:tc>
                  <a:txBody>
                    <a:bodyPr wrap="square"/>
                    <a:lstStyle/>
                    <a:p>
                      <a:pPr algn="l"/>
                      <a:r>
                        <a:rPr sz="1113" b="0">
                          <a:solidFill>
                            <a:srgbClr val="12202E"/>
                          </a:solidFill>
                          <a:latin typeface="Arial"/>
                          <a:ea typeface="Arial"/>
                          <a:cs typeface="Arial"/>
                        </a:rPr>
                        <a:t>Funnel as awareness, interest, consideration, intent, evaluation and purchase</a:t>
                      </a:r>
                    </a:p>
                    <a:p>
                      <a:pPr algn="l"/>
                      <a:r>
                        <a:rPr sz="983">
                          <a:solidFill>
                            <a:srgbClr val="46586D"/>
                          </a:solidFill>
                          <a:latin typeface="微软雅黑"/>
                          <a:ea typeface="微软雅黑"/>
                          <a:cs typeface="微软雅黑"/>
                        </a:rPr>
                        <a:t>漏斗为认知、兴趣、考虑、意向、评估与购买</a:t>
                      </a:r>
                    </a:p>
                  </a:txBody>
                  <a:tcPr marL="95250" marR="95250" marT="28575" marB="28575" anchor="ctr">
                    <a:solidFill>
                      <a:srgbClr val="FFFFFF"/>
                    </a:solidFill>
                  </a:tcPr>
                </a:tc>
                <a:tc>
                  <a:txBody>
                    <a:bodyPr wrap="square"/>
                    <a:lstStyle/>
                    <a:p>
                      <a:pPr algn="l"/>
                      <a:r>
                        <a:rPr sz="1113" b="0">
                          <a:solidFill>
                            <a:srgbClr val="12202E"/>
                          </a:solidFill>
                          <a:latin typeface="Arial"/>
                          <a:ea typeface="Arial"/>
                          <a:cs typeface="Arial"/>
                        </a:rPr>
                        <a:t>Five observable stages</a:t>
                      </a:r>
                    </a:p>
                    <a:p>
                      <a:pPr algn="l"/>
                      <a:r>
                        <a:rPr sz="983">
                          <a:solidFill>
                            <a:srgbClr val="46586D"/>
                          </a:solidFill>
                          <a:latin typeface="微软雅黑"/>
                          <a:ea typeface="微软雅黑"/>
                          <a:cs typeface="微软雅黑"/>
                        </a:rPr>
                        <a:t>五个可观察阶段</a:t>
                      </a:r>
                    </a:p>
                  </a:txBody>
                  <a:tcPr marL="95250" marR="95250" marT="28575" marB="28575" anchor="ctr">
                    <a:solidFill>
                      <a:srgbClr val="FFFFFF"/>
                    </a:solidFill>
                  </a:tcPr>
                </a:tc>
                <a:tc>
                  <a:txBody>
                    <a:bodyPr/>
                    <a:lstStyle/>
                    <a:p/>
                  </a:txBody>
                  <a:tcPr/>
                </a:tc>
              </a:tr>
              <a:tr h="488061">
                <a:tc>
                  <a:txBody>
                    <a:bodyPr wrap="square"/>
                    <a:lstStyle/>
                    <a:p>
                      <a:pPr algn="l"/>
                      <a:r>
                        <a:rPr sz="1113" b="1">
                          <a:solidFill>
                            <a:srgbClr val="0E2A47"/>
                          </a:solidFill>
                          <a:latin typeface="Arial"/>
                          <a:ea typeface="Arial"/>
                          <a:cs typeface="Arial"/>
                        </a:rPr>
                        <a:t>Course case</a:t>
                      </a:r>
                    </a:p>
                    <a:p>
                      <a:pPr algn="l"/>
                      <a:r>
                        <a:rPr sz="983">
                          <a:solidFill>
                            <a:srgbClr val="46586D"/>
                          </a:solidFill>
                          <a:latin typeface="微软雅黑"/>
                          <a:ea typeface="微软雅黑"/>
                          <a:cs typeface="微软雅黑"/>
                        </a:rPr>
                        <a:t>Teaching case</a:t>
                      </a:r>
                    </a:p>
                  </a:txBody>
                  <a:tcPr marL="95250" marR="95250" marT="28575" marB="28575" anchor="ctr">
                    <a:solidFill>
                      <a:srgbClr val="F5F8FC"/>
                    </a:solidFill>
                  </a:tcPr>
                </a:tc>
                <a:tc>
                  <a:txBody>
                    <a:bodyPr wrap="square"/>
                    <a:lstStyle/>
                    <a:p>
                      <a:pPr algn="l"/>
                      <a:r>
                        <a:rPr sz="1113" b="0">
                          <a:solidFill>
                            <a:srgbClr val="12202E"/>
                          </a:solidFill>
                          <a:latin typeface="Arial"/>
                          <a:ea typeface="Arial"/>
                          <a:cs typeface="Arial"/>
                        </a:rPr>
                        <a:t>Tumbler, team, supplier and all figures fictional; arithmetic for practice only</a:t>
                      </a:r>
                    </a:p>
                    <a:p>
                      <a:pPr algn="l"/>
                      <a:r>
                        <a:rPr sz="983">
                          <a:solidFill>
                            <a:srgbClr val="46586D"/>
                          </a:solidFill>
                          <a:latin typeface="微软雅黑"/>
                          <a:ea typeface="微软雅黑"/>
                          <a:cs typeface="微软雅黑"/>
                        </a:rPr>
                        <a:t>保温杯、团队、供货方与全部数字均为虚构；算式仅用于练习</a:t>
                      </a:r>
                    </a:p>
                  </a:txBody>
                  <a:tcPr marL="95250" marR="95250" marT="28575" marB="28575" anchor="ctr">
                    <a:solidFill>
                      <a:srgbClr val="F5F8FC"/>
                    </a:solidFill>
                  </a:tcPr>
                </a:tc>
                <a:tc>
                  <a:txBody>
                    <a:bodyPr wrap="square"/>
                    <a:lstStyle/>
                    <a:p>
                      <a:pPr algn="l"/>
                      <a:r>
                        <a:rPr sz="1113" b="0">
                          <a:solidFill>
                            <a:srgbClr val="12202E"/>
                          </a:solidFill>
                          <a:latin typeface="Arial"/>
                          <a:ea typeface="Arial"/>
                          <a:cs typeface="Arial"/>
                        </a:rPr>
                        <a:t>Never quote as a benchmark</a:t>
                      </a:r>
                    </a:p>
                    <a:p>
                      <a:pPr algn="l"/>
                      <a:r>
                        <a:rPr sz="983">
                          <a:solidFill>
                            <a:srgbClr val="46586D"/>
                          </a:solidFill>
                          <a:latin typeface="微软雅黑"/>
                          <a:ea typeface="微软雅黑"/>
                          <a:cs typeface="微软雅黑"/>
                        </a:rPr>
                        <a:t>不可当基准引用</a:t>
                      </a:r>
                    </a:p>
                  </a:txBody>
                  <a:tcPr marL="95250" marR="95250" marT="28575" marB="28575" anchor="ctr">
                    <a:solidFill>
                      <a:srgbClr val="F5F8FC"/>
                    </a:solidFill>
                  </a:tcPr>
                </a:tc>
                <a:tc>
                  <a:txBody>
                    <a:bodyPr/>
                    <a:lstStyle/>
                    <a:p/>
                  </a:txBody>
                  <a:tcPr/>
                </a:tc>
              </a:tr>
            </a:tbl>
          </a:graphicData>
        </a:graphic>
      </p:graphicFrame>
      <p:sp>
        <p:nvSpPr>
          <p:cNvPr id="32" name="Rectangle 31"/>
          <p:cNvSpPr/>
          <p:nvPr/>
        </p:nvSpPr>
        <p:spPr>
          <a:xfrm>
            <a:off x="762000" y="5981700"/>
            <a:ext cx="38100" cy="438150"/>
          </a:xfrm>
          <a:prstGeom prst="rect">
            <a:avLst/>
          </a:prstGeom>
          <a:solidFill>
            <a:srgbClr val="1B4F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00100" y="5981700"/>
            <a:ext cx="10629900" cy="43815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52500" y="6057900"/>
            <a:ext cx="10287000" cy="190500"/>
          </a:xfrm>
          <a:prstGeom prst="rect">
            <a:avLst/>
          </a:prstGeom>
          <a:noFill/>
        </p:spPr>
        <p:txBody>
          <a:bodyPr wrap="square" lIns="0" rIns="0" tIns="0" bIns="0" anchor="t">
            <a:spAutoFit/>
          </a:bodyPr>
          <a:lstStyle/>
          <a:p>
            <a:pPr algn="l">
              <a:lnSpc>
                <a:spcPct val="115000"/>
              </a:lnSpc>
            </a:pPr>
            <a:r>
              <a:rPr sz="1334" b="1" i="0">
                <a:solidFill>
                  <a:srgbClr val="0E2A47"/>
                </a:solidFill>
                <a:latin typeface="Arial"/>
                <a:ea typeface="Arial"/>
                <a:cs typeface="Arial"/>
              </a:rPr>
              <a:t>Every figure in this lesson is a teaching simulation and must be labelled so whenever it is quoted.</a:t>
            </a:r>
          </a:p>
        </p:txBody>
      </p:sp>
      <p:sp>
        <p:nvSpPr>
          <p:cNvPr id="35" name="TextBox 34"/>
          <p:cNvSpPr txBox="1"/>
          <p:nvPr/>
        </p:nvSpPr>
        <p:spPr>
          <a:xfrm>
            <a:off x="952500" y="6286500"/>
            <a:ext cx="10287000" cy="171450"/>
          </a:xfrm>
          <a:prstGeom prst="rect">
            <a:avLst/>
          </a:prstGeom>
          <a:noFill/>
        </p:spPr>
        <p:txBody>
          <a:bodyPr wrap="square" lIns="0" rIns="0" tIns="0" bIns="0" anchor="t">
            <a:spAutoFit/>
          </a:bodyPr>
          <a:lstStyle/>
          <a:p>
            <a:pPr algn="l">
              <a:lnSpc>
                <a:spcPct val="115000"/>
              </a:lnSpc>
            </a:pPr>
            <a:r>
              <a:rPr sz="1200" b="0" i="0">
                <a:solidFill>
                  <a:srgbClr val="46586D"/>
                </a:solidFill>
                <a:latin typeface="微软雅黑"/>
                <a:ea typeface="微软雅黑"/>
                <a:cs typeface="微软雅黑"/>
              </a:rPr>
              <a:t>本课每个数字都是教学模拟，每次引用都必须这样标明。</a:t>
            </a:r>
          </a:p>
        </p:txBody>
      </p:sp>
      <p:sp>
        <p:nvSpPr>
          <p:cNvPr id="36" name="TextBox 35"/>
          <p:cNvSpPr txBox="1"/>
          <p:nvPr/>
        </p:nvSpPr>
        <p:spPr>
          <a:xfrm>
            <a:off x="762000" y="6572250"/>
            <a:ext cx="7620000" cy="152400"/>
          </a:xfrm>
          <a:prstGeom prst="rect">
            <a:avLst/>
          </a:prstGeom>
          <a:noFill/>
        </p:spPr>
        <p:txBody>
          <a:bodyPr wrap="square" lIns="0" rIns="0" tIns="0" bIns="0" anchor="t">
            <a:spAutoFit/>
          </a:bodyPr>
          <a:lstStyle/>
          <a:p>
            <a:pPr algn="l">
              <a:lnSpc>
                <a:spcPct val="100000"/>
              </a:lnSpc>
            </a:pPr>
            <a:r>
              <a:rPr sz="1102" b="0" i="0">
                <a:solidFill>
                  <a:srgbClr val="8695A8"/>
                </a:solidFill>
                <a:latin typeface="Arial"/>
                <a:ea typeface="Arial"/>
                <a:cs typeface="Arial"/>
              </a:rPr>
              <a:t>Cross-border Ecommerce  ·  Lesson 18  ·  跨境电商概论</a:t>
            </a:r>
          </a:p>
        </p:txBody>
      </p:sp>
      <p:sp>
        <p:nvSpPr>
          <p:cNvPr id="37" name="TextBox 36"/>
          <p:cNvSpPr txBox="1"/>
          <p:nvPr/>
        </p:nvSpPr>
        <p:spPr>
          <a:xfrm>
            <a:off x="9525000" y="6572250"/>
            <a:ext cx="1905000" cy="152400"/>
          </a:xfrm>
          <a:prstGeom prst="rect">
            <a:avLst/>
          </a:prstGeom>
          <a:noFill/>
        </p:spPr>
        <p:txBody>
          <a:bodyPr wrap="square" lIns="0" rIns="0" tIns="0" bIns="0" anchor="t">
            <a:spAutoFit/>
          </a:bodyPr>
          <a:lstStyle/>
          <a:p>
            <a:pPr algn="r">
              <a:lnSpc>
                <a:spcPct val="100000"/>
              </a:lnSpc>
            </a:pPr>
            <a:r>
              <a:rPr sz="1102" b="1" i="0">
                <a:solidFill>
                  <a:srgbClr val="3D7BD9"/>
                </a:solidFill>
                <a:latin typeface="Arial"/>
                <a:ea typeface="Arial"/>
                <a:cs typeface="Arial"/>
              </a:rPr>
              <a:t>27 / 28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E2A47"/>
        </a:solidFill>
        <a:effectLst/>
      </p:bgPr>
    </p:bg>
    <p:spTree>
      <p:nvGrpSpPr>
        <p:cNvPr id="1" name=""/>
        <p:cNvGrpSpPr/>
        <p:nvPr/>
      </p:nvGrpSpPr>
      <p:grpSpPr/>
      <p:sp>
        <p:nvSpPr>
          <p:cNvPr id="2" name="Oval 1"/>
          <p:cNvSpPr/>
          <p:nvPr/>
        </p:nvSpPr>
        <p:spPr>
          <a:xfrm>
            <a:off x="8572500" y="-1333500"/>
            <a:ext cx="4953000" cy="4953000"/>
          </a:xfrm>
          <a:prstGeom prst="ellipse">
            <a:avLst/>
          </a:prstGeom>
          <a:noFill/>
          <a:ln w="19050">
            <a:solidFill>
              <a:srgbClr val="1B3F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620250" y="-285750"/>
            <a:ext cx="2857500" cy="2857500"/>
          </a:xfrm>
          <a:prstGeom prst="ellipse">
            <a:avLst/>
          </a:prstGeom>
          <a:noFill/>
          <a:ln w="15240">
            <a:solidFill>
              <a:srgbClr val="245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43000" y="4762500"/>
            <a:ext cx="3810000" cy="3810000"/>
          </a:xfrm>
          <a:prstGeom prst="ellipse">
            <a:avLst/>
          </a:prstGeom>
          <a:noFill/>
          <a:ln w="19050">
            <a:solidFill>
              <a:srgbClr val="1637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62000" y="990599"/>
            <a:ext cx="438150" cy="28575"/>
          </a:xfrm>
          <a:prstGeom prst="rect">
            <a:avLst/>
          </a:prstGeom>
          <a:solidFill>
            <a:srgbClr val="C8A4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143000"/>
            <a:ext cx="8572500" cy="190500"/>
          </a:xfrm>
          <a:prstGeom prst="rect">
            <a:avLst/>
          </a:prstGeom>
          <a:noFill/>
        </p:spPr>
        <p:txBody>
          <a:bodyPr wrap="square" lIns="0" rIns="0" tIns="0" bIns="0" anchor="t">
            <a:spAutoFit/>
          </a:bodyPr>
          <a:lstStyle/>
          <a:p>
            <a:pPr algn="l">
              <a:lnSpc>
                <a:spcPct val="100000"/>
              </a:lnSpc>
            </a:pPr>
            <a:r>
              <a:rPr sz="1276" b="1" i="0">
                <a:solidFill>
                  <a:srgbClr val="C8A44D"/>
                </a:solidFill>
                <a:latin typeface="Arial"/>
                <a:ea typeface="Arial"/>
                <a:cs typeface="Arial"/>
              </a:rPr>
              <a:t>LESSON 18  ·  A B2C LAUNCH</a:t>
            </a:r>
          </a:p>
        </p:txBody>
      </p:sp>
      <p:sp>
        <p:nvSpPr>
          <p:cNvPr id="7" name="TextBox 6"/>
          <p:cNvSpPr txBox="1"/>
          <p:nvPr/>
        </p:nvSpPr>
        <p:spPr>
          <a:xfrm>
            <a:off x="762000" y="1524000"/>
            <a:ext cx="9525000" cy="914400"/>
          </a:xfrm>
          <a:prstGeom prst="rect">
            <a:avLst/>
          </a:prstGeom>
          <a:noFill/>
        </p:spPr>
        <p:txBody>
          <a:bodyPr wrap="square" lIns="0" rIns="0" tIns="0" bIns="0" anchor="t">
            <a:spAutoFit/>
          </a:bodyPr>
          <a:lstStyle/>
          <a:p>
            <a:pPr algn="l">
              <a:lnSpc>
                <a:spcPct val="108000"/>
              </a:lnSpc>
            </a:pPr>
            <a:r>
              <a:rPr sz="3000" b="1" i="0">
                <a:solidFill>
                  <a:srgbClr val="FFFFFF"/>
                </a:solidFill>
                <a:latin typeface="Georgia"/>
                <a:ea typeface="Georgia"/>
                <a:cs typeface="Georgia"/>
              </a:rPr>
              <a:t>Name the form, build the ledger,</a:t>
            </a:r>
          </a:p>
          <a:p>
            <a:pPr algn="l">
              <a:lnSpc>
                <a:spcPct val="108000"/>
              </a:lnSpc>
            </a:pPr>
            <a:r>
              <a:rPr sz="3000" b="1" i="0">
                <a:solidFill>
                  <a:srgbClr val="FFFFFF"/>
                </a:solidFill>
                <a:latin typeface="Georgia"/>
                <a:ea typeface="Georgia"/>
                <a:cs typeface="Georgia"/>
              </a:rPr>
              <a:t>then write the conditions.</a:t>
            </a:r>
          </a:p>
        </p:txBody>
      </p:sp>
      <p:sp>
        <p:nvSpPr>
          <p:cNvPr id="8" name="TextBox 7"/>
          <p:cNvSpPr txBox="1"/>
          <p:nvPr/>
        </p:nvSpPr>
        <p:spPr>
          <a:xfrm>
            <a:off x="762000" y="2552700"/>
            <a:ext cx="8572500" cy="285750"/>
          </a:xfrm>
          <a:prstGeom prst="rect">
            <a:avLst/>
          </a:prstGeom>
          <a:noFill/>
        </p:spPr>
        <p:txBody>
          <a:bodyPr wrap="square" lIns="0" rIns="0" tIns="0" bIns="0" anchor="t">
            <a:spAutoFit/>
          </a:bodyPr>
          <a:lstStyle/>
          <a:p>
            <a:pPr algn="l">
              <a:lnSpc>
                <a:spcPct val="100000"/>
              </a:lnSpc>
            </a:pPr>
            <a:r>
              <a:rPr sz="1680" b="0" i="0">
                <a:solidFill>
                  <a:srgbClr val="A8C0E8"/>
                </a:solidFill>
                <a:latin typeface="微软雅黑"/>
                <a:ea typeface="微软雅黑"/>
                <a:cs typeface="微软雅黑"/>
              </a:rPr>
              <a:t>先定形式，建好账本，然后写下条件。</a:t>
            </a:r>
          </a:p>
        </p:txBody>
      </p:sp>
      <p:sp>
        <p:nvSpPr>
          <p:cNvPr id="9" name="Rectangle 8"/>
          <p:cNvSpPr/>
          <p:nvPr/>
        </p:nvSpPr>
        <p:spPr>
          <a:xfrm>
            <a:off x="762000" y="3009900"/>
            <a:ext cx="10668000" cy="9525"/>
          </a:xfrm>
          <a:prstGeom prst="rect">
            <a:avLst/>
          </a:prstGeom>
          <a:solidFill>
            <a:srgbClr val="2A5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3238500"/>
            <a:ext cx="5905500" cy="209550"/>
          </a:xfrm>
          <a:prstGeom prst="rect">
            <a:avLst/>
          </a:prstGeom>
          <a:noFill/>
        </p:spPr>
        <p:txBody>
          <a:bodyPr wrap="square" lIns="0" rIns="0" tIns="0" bIns="0" anchor="t">
            <a:spAutoFit/>
          </a:bodyPr>
          <a:lstStyle/>
          <a:p>
            <a:pPr algn="l">
              <a:lnSpc>
                <a:spcPct val="100000"/>
              </a:lnSpc>
            </a:pPr>
            <a:r>
              <a:rPr sz="1160" b="1" i="0">
                <a:solidFill>
                  <a:srgbClr val="5F7DA3"/>
                </a:solidFill>
                <a:latin typeface="Arial"/>
                <a:ea typeface="Arial"/>
                <a:cs typeface="Arial"/>
              </a:rPr>
              <a:t>COURSE CLOSE  ·  课程收束</a:t>
            </a:r>
          </a:p>
        </p:txBody>
      </p:sp>
      <p:sp>
        <p:nvSpPr>
          <p:cNvPr id="11" name="TextBox 10"/>
          <p:cNvSpPr txBox="1"/>
          <p:nvPr/>
        </p:nvSpPr>
        <p:spPr>
          <a:xfrm>
            <a:off x="762000" y="3486150"/>
            <a:ext cx="8572500" cy="285750"/>
          </a:xfrm>
          <a:prstGeom prst="rect">
            <a:avLst/>
          </a:prstGeom>
          <a:noFill/>
        </p:spPr>
        <p:txBody>
          <a:bodyPr wrap="square" lIns="0" rIns="0" tIns="0" bIns="0" anchor="t">
            <a:spAutoFit/>
          </a:bodyPr>
          <a:lstStyle/>
          <a:p>
            <a:pPr algn="l">
              <a:lnSpc>
                <a:spcPct val="115000"/>
              </a:lnSpc>
            </a:pPr>
            <a:r>
              <a:rPr sz="1605" b="0" i="0">
                <a:solidFill>
                  <a:srgbClr val="FFFFFF"/>
                </a:solidFill>
                <a:latin typeface="Georgia"/>
                <a:ea typeface="Georgia"/>
                <a:cs typeface="Georgia"/>
              </a:rPr>
              <a:t>Eighteen lessons, one habit: a decision is a number with conditions attached.</a:t>
            </a:r>
          </a:p>
        </p:txBody>
      </p:sp>
      <p:sp>
        <p:nvSpPr>
          <p:cNvPr id="12" name="TextBox 11"/>
          <p:cNvSpPr txBox="1"/>
          <p:nvPr/>
        </p:nvSpPr>
        <p:spPr>
          <a:xfrm>
            <a:off x="762000" y="3810000"/>
            <a:ext cx="8572500" cy="266700"/>
          </a:xfrm>
          <a:prstGeom prst="rect">
            <a:avLst/>
          </a:prstGeom>
          <a:noFill/>
        </p:spPr>
        <p:txBody>
          <a:bodyPr wrap="square" lIns="0" rIns="0" tIns="0" bIns="0" anchor="t">
            <a:spAutoFit/>
          </a:bodyPr>
          <a:lstStyle/>
          <a:p>
            <a:pPr algn="l">
              <a:lnSpc>
                <a:spcPct val="120000"/>
              </a:lnSpc>
            </a:pPr>
            <a:r>
              <a:rPr sz="1380" b="0" i="0">
                <a:solidFill>
                  <a:srgbClr val="7E99BD"/>
                </a:solidFill>
                <a:latin typeface="微软雅黑"/>
                <a:ea typeface="微软雅黑"/>
                <a:cs typeface="微软雅黑"/>
              </a:rPr>
              <a:t>十八课留下一个习惯：一个决定，就是一个带着条件的数字。</a:t>
            </a:r>
          </a:p>
        </p:txBody>
      </p:sp>
      <p:sp>
        <p:nvSpPr>
          <p:cNvPr id="13" name="TextBox 12"/>
          <p:cNvSpPr txBox="1"/>
          <p:nvPr/>
        </p:nvSpPr>
        <p:spPr>
          <a:xfrm>
            <a:off x="762000" y="4476750"/>
            <a:ext cx="8572500" cy="228600"/>
          </a:xfrm>
          <a:prstGeom prst="rect">
            <a:avLst/>
          </a:prstGeom>
          <a:noFill/>
        </p:spPr>
        <p:txBody>
          <a:bodyPr wrap="square" lIns="0" rIns="0" tIns="0" bIns="0" anchor="t">
            <a:spAutoFit/>
          </a:bodyPr>
          <a:lstStyle/>
          <a:p>
            <a:pPr algn="l">
              <a:lnSpc>
                <a:spcPct val="100000"/>
              </a:lnSpc>
            </a:pPr>
            <a:r>
              <a:rPr sz="1160" b="0" i="0">
                <a:solidFill>
                  <a:srgbClr val="5F7DA3"/>
                </a:solidFill>
                <a:latin typeface="Arial"/>
                <a:ea typeface="Arial"/>
                <a:cs typeface="Arial"/>
              </a:rPr>
              <a:t>跨境电商概论  ·  Cross-border Ecommerce  ·  Guilin Tourism University</a:t>
            </a:r>
          </a:p>
        </p:txBody>
      </p:sp>
      <p:sp>
        <p:nvSpPr>
          <p:cNvPr id="14" name="TextBox 13"/>
          <p:cNvSpPr txBox="1"/>
          <p:nvPr/>
        </p:nvSpPr>
        <p:spPr>
          <a:xfrm>
            <a:off x="762000" y="4724400"/>
            <a:ext cx="8572500" cy="228600"/>
          </a:xfrm>
          <a:prstGeom prst="rect">
            <a:avLst/>
          </a:prstGeom>
          <a:noFill/>
        </p:spPr>
        <p:txBody>
          <a:bodyPr wrap="square" lIns="0" rIns="0" tIns="0" bIns="0" anchor="t">
            <a:spAutoFit/>
          </a:bodyPr>
          <a:lstStyle/>
          <a:p>
            <a:pPr algn="l">
              <a:lnSpc>
                <a:spcPct val="100000"/>
              </a:lnSpc>
            </a:pPr>
            <a:r>
              <a:rPr sz="1200" b="0" i="0">
                <a:solidFill>
                  <a:srgbClr val="5F7DA3"/>
                </a:solidFill>
                <a:latin typeface="微软雅黑"/>
                <a:ea typeface="微软雅黑"/>
                <a:cs typeface="微软雅黑"/>
              </a:rPr>
              <a:t>授课教师  宋友开   ·   2026—2027 学年第一学期</a:t>
            </a:r>
          </a:p>
        </p:txBody>
      </p:sp>
      <p:sp>
        <p:nvSpPr>
          <p:cNvPr id="15" name="TextBox 14"/>
          <p:cNvSpPr txBox="1"/>
          <p:nvPr/>
        </p:nvSpPr>
        <p:spPr>
          <a:xfrm>
            <a:off x="762000" y="5334000"/>
            <a:ext cx="10096500" cy="571500"/>
          </a:xfrm>
          <a:prstGeom prst="rect">
            <a:avLst/>
          </a:prstGeom>
          <a:noFill/>
        </p:spPr>
        <p:txBody>
          <a:bodyPr wrap="square" lIns="0" rIns="0" tIns="0" bIns="0" anchor="t">
            <a:spAutoFit/>
          </a:bodyPr>
          <a:lstStyle/>
          <a:p>
            <a:pPr algn="l">
              <a:lnSpc>
                <a:spcPct val="130000"/>
              </a:lnSpc>
            </a:pPr>
            <a:r>
              <a:rPr sz="1391" b="1" i="1">
                <a:solidFill>
                  <a:srgbClr val="8FA9C8"/>
                </a:solidFill>
                <a:latin typeface="Georgia"/>
                <a:ea typeface="Georgia"/>
                <a:cs typeface="Georgia"/>
              </a:rPr>
              <a:t>“The next decision should rest on evidence, not on enthusiasm.”</a:t>
            </a:r>
          </a:p>
          <a:p>
            <a:pPr algn="l">
              <a:lnSpc>
                <a:spcPct val="140000"/>
              </a:lnSpc>
            </a:pPr>
            <a:r>
              <a:rPr sz="1152" b="0" i="0">
                <a:solidFill>
                  <a:srgbClr val="5F7DA3"/>
                </a:solidFill>
                <a:latin typeface="微软雅黑"/>
                <a:ea typeface="微软雅黑"/>
                <a:cs typeface="微软雅黑"/>
              </a:rPr>
              <a:t>收束一句话：下一个决定要基于证据，而不是热情。</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